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9" r:id="rId10"/>
    <p:sldId id="271" r:id="rId11"/>
    <p:sldId id="270" r:id="rId12"/>
    <p:sldId id="264" r:id="rId13"/>
    <p:sldId id="272" r:id="rId14"/>
    <p:sldId id="265" r:id="rId15"/>
    <p:sldId id="266" r:id="rId16"/>
    <p:sldId id="267" r:id="rId17"/>
    <p:sldId id="268" r:id="rId18"/>
  </p:sldIdLst>
  <p:sldSz cx="12192000" cy="6858000"/>
  <p:notesSz cx="6858000" cy="12192000"/>
  <p:embeddedFontLst>
    <p:embeddedFont>
      <p:font typeface="MiSans" panose="020B0604020202020204" charset="-122"/>
      <p:regular r:id="rId20"/>
    </p:embeddedFont>
    <p:embeddedFont>
      <p:font typeface="Lobster" panose="00000500000000000000" pitchFamily="2" charset="-93"/>
      <p:regular r:id="rId21"/>
    </p:embeddedFont>
    <p:embeddedFont>
      <p:font typeface="阿里妈妈数黑体" panose="020B0604020202020204" charset="0"/>
      <p:regular r:id="rId22"/>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86"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454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slide" Target="slide11.xml"/><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0F4F8"/>
        </a:solidFill>
        <a:effectLst/>
      </p:bgPr>
    </p:bg>
    <p:spTree>
      <p:nvGrpSpPr>
        <p:cNvPr id="1" name=""/>
        <p:cNvGrpSpPr/>
        <p:nvPr/>
      </p:nvGrpSpPr>
      <p:grpSpPr>
        <a:xfrm>
          <a:off x="0" y="0"/>
          <a:ext cx="0" cy="0"/>
          <a:chOff x="0" y="0"/>
          <a:chExt cx="0" cy="0"/>
        </a:xfrm>
      </p:grpSpPr>
      <p:pic>
        <p:nvPicPr>
          <p:cNvPr id="2" name="Image 0" descr="https://kimi-web-img.moonshot.cn/img/www.smithgroup.com/f38a8d0e5ab6d00d9daa12ab79dac94025a14d7b.jpg"/>
          <p:cNvPicPr>
            <a:picLocks noChangeAspect="1"/>
          </p:cNvPicPr>
          <p:nvPr/>
        </p:nvPicPr>
        <p:blipFill>
          <a:blip r:embed="rId3"/>
          <a:srcRect t="5043" b="5043"/>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flip="none" rotWithShape="1">
            <a:gsLst>
              <a:gs pos="0">
                <a:srgbClr val="1E88E5">
                  <a:alpha val="90000"/>
                </a:srgbClr>
              </a:gs>
              <a:gs pos="50000">
                <a:srgbClr val="1E88E5">
                  <a:alpha val="75000"/>
                </a:srgbClr>
              </a:gs>
              <a:gs pos="100000">
                <a:srgbClr val="1E88E5">
                  <a:alpha val="60000"/>
                </a:srgbClr>
              </a:gs>
            </a:gsLst>
            <a:lin ang="2700000" scaled="1"/>
          </a:gradFill>
          <a:ln/>
        </p:spPr>
      </p:sp>
      <p:sp>
        <p:nvSpPr>
          <p:cNvPr id="4" name="Shape 1"/>
          <p:cNvSpPr/>
          <p:nvPr/>
        </p:nvSpPr>
        <p:spPr>
          <a:xfrm>
            <a:off x="381000" y="762000"/>
            <a:ext cx="3848100" cy="419100"/>
          </a:xfrm>
          <a:custGeom>
            <a:avLst/>
            <a:gdLst/>
            <a:ahLst/>
            <a:cxnLst/>
            <a:rect l="l" t="t" r="r" b="b"/>
            <a:pathLst>
              <a:path w="3848100" h="419100">
                <a:moveTo>
                  <a:pt x="209550" y="0"/>
                </a:moveTo>
                <a:lnTo>
                  <a:pt x="3638550" y="0"/>
                </a:lnTo>
                <a:cubicBezTo>
                  <a:pt x="3754204" y="0"/>
                  <a:pt x="3848100" y="93896"/>
                  <a:pt x="3848100" y="209550"/>
                </a:cubicBezTo>
                <a:lnTo>
                  <a:pt x="3848100" y="209550"/>
                </a:lnTo>
                <a:cubicBezTo>
                  <a:pt x="3848100" y="325204"/>
                  <a:pt x="3754204" y="419100"/>
                  <a:pt x="3638550" y="419100"/>
                </a:cubicBezTo>
                <a:lnTo>
                  <a:pt x="209550" y="419100"/>
                </a:lnTo>
                <a:cubicBezTo>
                  <a:pt x="93896" y="419100"/>
                  <a:pt x="0" y="325204"/>
                  <a:pt x="0" y="209550"/>
                </a:cubicBezTo>
                <a:lnTo>
                  <a:pt x="0" y="209550"/>
                </a:lnTo>
                <a:cubicBezTo>
                  <a:pt x="0" y="93896"/>
                  <a:pt x="93896" y="0"/>
                  <a:pt x="209550" y="0"/>
                </a:cubicBezTo>
                <a:close/>
              </a:path>
            </a:pathLst>
          </a:custGeom>
          <a:solidFill>
            <a:srgbClr val="FFFFFF">
              <a:alpha val="20000"/>
            </a:srgbClr>
          </a:solidFill>
          <a:ln/>
        </p:spPr>
      </p:sp>
      <p:sp>
        <p:nvSpPr>
          <p:cNvPr id="5" name="Text 2"/>
          <p:cNvSpPr/>
          <p:nvPr/>
        </p:nvSpPr>
        <p:spPr>
          <a:xfrm>
            <a:off x="571500" y="838200"/>
            <a:ext cx="3552825" cy="266700"/>
          </a:xfrm>
          <a:prstGeom prst="rect">
            <a:avLst/>
          </a:prstGeom>
          <a:noFill/>
          <a:ln/>
        </p:spPr>
        <p:txBody>
          <a:bodyPr wrap="square" lIns="0" tIns="0" rIns="0" bIns="0" rtlCol="0" anchor="ctr"/>
          <a:lstStyle/>
          <a:p>
            <a:pPr>
              <a:lnSpc>
                <a:spcPct val="130000"/>
              </a:lnSpc>
            </a:pPr>
            <a:r>
              <a:rPr lang="en-US" sz="1350" b="1" kern="0" spc="34" dirty="0">
                <a:solidFill>
                  <a:srgbClr val="FFFFFF"/>
                </a:solidFill>
                <a:latin typeface="MiSans" pitchFamily="34" charset="0"/>
                <a:ea typeface="MiSans" pitchFamily="34" charset="-122"/>
                <a:cs typeface="MiSans" pitchFamily="34" charset="-120"/>
              </a:rPr>
              <a:t>Đồ án chuyên ngành Công nghệ thông tin</a:t>
            </a:r>
            <a:endParaRPr lang="en-US" sz="1600" dirty="0"/>
          </a:p>
        </p:txBody>
      </p:sp>
      <p:sp>
        <p:nvSpPr>
          <p:cNvPr id="6" name="Text 3"/>
          <p:cNvSpPr/>
          <p:nvPr/>
        </p:nvSpPr>
        <p:spPr>
          <a:xfrm>
            <a:off x="381000" y="1600200"/>
            <a:ext cx="11887200" cy="914400"/>
          </a:xfrm>
          <a:prstGeom prst="rect">
            <a:avLst/>
          </a:prstGeom>
          <a:noFill/>
          <a:ln/>
        </p:spPr>
        <p:txBody>
          <a:bodyPr wrap="square" lIns="0" tIns="0" rIns="0" bIns="0" rtlCol="0" anchor="ctr"/>
          <a:lstStyle/>
          <a:p>
            <a:pPr>
              <a:lnSpc>
                <a:spcPct val="80000"/>
              </a:lnSpc>
            </a:pPr>
            <a:r>
              <a:rPr lang="en-US" sz="7200" b="1" dirty="0">
                <a:solidFill>
                  <a:srgbClr val="FFFFFF"/>
                </a:solidFill>
                <a:latin typeface="阿里妈妈数黑体" pitchFamily="34" charset="0"/>
                <a:ea typeface="阿里妈妈数黑体" pitchFamily="34" charset="-122"/>
                <a:cs typeface="阿里妈妈数黑体" pitchFamily="34" charset="-120"/>
              </a:rPr>
              <a:t>Hệ Thống Quản Lý</a:t>
            </a:r>
            <a:endParaRPr lang="en-US" sz="1600" dirty="0"/>
          </a:p>
        </p:txBody>
      </p:sp>
      <p:sp>
        <p:nvSpPr>
          <p:cNvPr id="7" name="Text 4"/>
          <p:cNvSpPr/>
          <p:nvPr/>
        </p:nvSpPr>
        <p:spPr>
          <a:xfrm>
            <a:off x="381000" y="2667000"/>
            <a:ext cx="11887200" cy="914400"/>
          </a:xfrm>
          <a:prstGeom prst="rect">
            <a:avLst/>
          </a:prstGeom>
          <a:noFill/>
          <a:ln/>
        </p:spPr>
        <p:txBody>
          <a:bodyPr wrap="square" lIns="0" tIns="0" rIns="0" bIns="0" rtlCol="0" anchor="ctr"/>
          <a:lstStyle/>
          <a:p>
            <a:pPr>
              <a:lnSpc>
                <a:spcPct val="80000"/>
              </a:lnSpc>
            </a:pPr>
            <a:r>
              <a:rPr lang="en-US" sz="7200" b="1" dirty="0">
                <a:solidFill>
                  <a:srgbClr val="FFFFFF"/>
                </a:solidFill>
                <a:latin typeface="阿里妈妈数黑体" pitchFamily="34" charset="0"/>
                <a:ea typeface="阿里妈妈数黑体" pitchFamily="34" charset="-122"/>
                <a:cs typeface="阿里妈妈数黑体" pitchFamily="34" charset="-120"/>
              </a:rPr>
              <a:t>Sản Phẩm Truyền Thông</a:t>
            </a:r>
            <a:endParaRPr lang="en-US" sz="1600" dirty="0"/>
          </a:p>
        </p:txBody>
      </p:sp>
      <p:sp>
        <p:nvSpPr>
          <p:cNvPr id="8" name="Shape 5"/>
          <p:cNvSpPr/>
          <p:nvPr/>
        </p:nvSpPr>
        <p:spPr>
          <a:xfrm>
            <a:off x="381000" y="4095750"/>
            <a:ext cx="762000" cy="38100"/>
          </a:xfrm>
          <a:custGeom>
            <a:avLst/>
            <a:gdLst/>
            <a:ahLst/>
            <a:cxnLst/>
            <a:rect l="l" t="t" r="r" b="b"/>
            <a:pathLst>
              <a:path w="762000" h="38100">
                <a:moveTo>
                  <a:pt x="0" y="0"/>
                </a:moveTo>
                <a:lnTo>
                  <a:pt x="762000" y="0"/>
                </a:lnTo>
                <a:lnTo>
                  <a:pt x="762000" y="38100"/>
                </a:lnTo>
                <a:lnTo>
                  <a:pt x="0" y="38100"/>
                </a:lnTo>
                <a:lnTo>
                  <a:pt x="0" y="0"/>
                </a:lnTo>
                <a:close/>
              </a:path>
            </a:pathLst>
          </a:custGeom>
          <a:solidFill>
            <a:srgbClr val="FF8A65"/>
          </a:solidFill>
          <a:ln/>
        </p:spPr>
      </p:sp>
      <p:sp>
        <p:nvSpPr>
          <p:cNvPr id="9" name="Text 6"/>
          <p:cNvSpPr/>
          <p:nvPr/>
        </p:nvSpPr>
        <p:spPr>
          <a:xfrm>
            <a:off x="1295400" y="3886200"/>
            <a:ext cx="3657600" cy="457200"/>
          </a:xfrm>
          <a:prstGeom prst="rect">
            <a:avLst/>
          </a:prstGeom>
          <a:noFill/>
          <a:ln/>
        </p:spPr>
        <p:txBody>
          <a:bodyPr wrap="square" lIns="0" tIns="0" rIns="0" bIns="0" rtlCol="0" anchor="ctr"/>
          <a:lstStyle/>
          <a:p>
            <a:pPr>
              <a:lnSpc>
                <a:spcPct val="80000"/>
              </a:lnSpc>
            </a:pPr>
            <a:r>
              <a:rPr lang="en-US" sz="3600" b="1" dirty="0">
                <a:solidFill>
                  <a:srgbClr val="FFFFFF"/>
                </a:solidFill>
                <a:latin typeface="阿里妈妈数黑体" pitchFamily="34" charset="0"/>
                <a:ea typeface="阿里妈妈数黑体" pitchFamily="34" charset="-122"/>
                <a:cs typeface="阿里妈妈数黑体" pitchFamily="34" charset="-120"/>
              </a:rPr>
              <a:t>TVU Media Hub</a:t>
            </a:r>
            <a:endParaRPr lang="en-US" sz="1600" dirty="0"/>
          </a:p>
        </p:txBody>
      </p:sp>
      <p:sp>
        <p:nvSpPr>
          <p:cNvPr id="10" name="Text 7"/>
          <p:cNvSpPr/>
          <p:nvPr/>
        </p:nvSpPr>
        <p:spPr>
          <a:xfrm>
            <a:off x="381000" y="4724400"/>
            <a:ext cx="11544300" cy="304800"/>
          </a:xfrm>
          <a:prstGeom prst="rect">
            <a:avLst/>
          </a:prstGeom>
          <a:noFill/>
          <a:ln/>
        </p:spPr>
        <p:txBody>
          <a:bodyPr wrap="square" lIns="0" tIns="0" rIns="0" bIns="0" rtlCol="0" anchor="ctr"/>
          <a:lstStyle/>
          <a:p>
            <a:pPr>
              <a:lnSpc>
                <a:spcPct val="110000"/>
              </a:lnSpc>
            </a:pPr>
            <a:r>
              <a:rPr lang="en-US" sz="1800" b="1" dirty="0">
                <a:solidFill>
                  <a:srgbClr val="FFFFFF">
                    <a:alpha val="95000"/>
                  </a:srgbClr>
                </a:solidFill>
                <a:latin typeface="MiSans" pitchFamily="34" charset="0"/>
                <a:ea typeface="MiSans" pitchFamily="34" charset="-122"/>
                <a:cs typeface="MiSans" pitchFamily="34" charset="-120"/>
              </a:rPr>
              <a:t>Cho Trường Đại học Trà Vinh</a:t>
            </a:r>
            <a:endParaRPr lang="en-US" sz="1600" dirty="0"/>
          </a:p>
        </p:txBody>
      </p:sp>
      <p:sp>
        <p:nvSpPr>
          <p:cNvPr id="11" name="Shape 8"/>
          <p:cNvSpPr/>
          <p:nvPr/>
        </p:nvSpPr>
        <p:spPr>
          <a:xfrm>
            <a:off x="381000" y="5486400"/>
            <a:ext cx="609600" cy="609600"/>
          </a:xfrm>
          <a:custGeom>
            <a:avLst/>
            <a:gdLst/>
            <a:ahLst/>
            <a:cxnLst/>
            <a:rect l="l" t="t" r="r" b="b"/>
            <a:pathLst>
              <a:path w="609600" h="609600">
                <a:moveTo>
                  <a:pt x="114300" y="0"/>
                </a:moveTo>
                <a:lnTo>
                  <a:pt x="495300" y="0"/>
                </a:lnTo>
                <a:cubicBezTo>
                  <a:pt x="558384" y="0"/>
                  <a:pt x="609600" y="51216"/>
                  <a:pt x="609600" y="114300"/>
                </a:cubicBezTo>
                <a:lnTo>
                  <a:pt x="609600" y="495300"/>
                </a:lnTo>
                <a:cubicBezTo>
                  <a:pt x="609600" y="558384"/>
                  <a:pt x="558384" y="609600"/>
                  <a:pt x="495300" y="609600"/>
                </a:cubicBezTo>
                <a:lnTo>
                  <a:pt x="114300" y="609600"/>
                </a:lnTo>
                <a:cubicBezTo>
                  <a:pt x="51216" y="609600"/>
                  <a:pt x="0" y="558384"/>
                  <a:pt x="0" y="495300"/>
                </a:cubicBezTo>
                <a:lnTo>
                  <a:pt x="0" y="114300"/>
                </a:lnTo>
                <a:cubicBezTo>
                  <a:pt x="0" y="51216"/>
                  <a:pt x="51216" y="0"/>
                  <a:pt x="114300" y="0"/>
                </a:cubicBezTo>
                <a:close/>
              </a:path>
            </a:pathLst>
          </a:custGeom>
          <a:solidFill>
            <a:srgbClr val="FFFFFF">
              <a:alpha val="25098"/>
            </a:srgbClr>
          </a:solidFill>
          <a:ln/>
        </p:spPr>
      </p:sp>
      <p:sp>
        <p:nvSpPr>
          <p:cNvPr id="12" name="Shape 9"/>
          <p:cNvSpPr/>
          <p:nvPr/>
        </p:nvSpPr>
        <p:spPr>
          <a:xfrm>
            <a:off x="545306" y="5648325"/>
            <a:ext cx="285750" cy="285750"/>
          </a:xfrm>
          <a:custGeom>
            <a:avLst/>
            <a:gdLst/>
            <a:ahLst/>
            <a:cxnLst/>
            <a:rect l="l" t="t" r="r" b="b"/>
            <a:pathLst>
              <a:path w="285750" h="285750">
                <a:moveTo>
                  <a:pt x="151749" y="11274"/>
                </a:moveTo>
                <a:cubicBezTo>
                  <a:pt x="146279" y="8148"/>
                  <a:pt x="139526" y="8148"/>
                  <a:pt x="134001" y="11274"/>
                </a:cubicBezTo>
                <a:lnTo>
                  <a:pt x="8985" y="82711"/>
                </a:lnTo>
                <a:cubicBezTo>
                  <a:pt x="1953" y="86730"/>
                  <a:pt x="-1507" y="94990"/>
                  <a:pt x="558" y="102803"/>
                </a:cubicBezTo>
                <a:cubicBezTo>
                  <a:pt x="2623" y="110617"/>
                  <a:pt x="9767" y="116086"/>
                  <a:pt x="17859" y="116086"/>
                </a:cubicBezTo>
                <a:lnTo>
                  <a:pt x="35719" y="116086"/>
                </a:lnTo>
                <a:lnTo>
                  <a:pt x="35719" y="232172"/>
                </a:lnTo>
                <a:lnTo>
                  <a:pt x="35719" y="232172"/>
                </a:lnTo>
                <a:lnTo>
                  <a:pt x="7144" y="253603"/>
                </a:lnTo>
                <a:cubicBezTo>
                  <a:pt x="2623" y="256952"/>
                  <a:pt x="0" y="262254"/>
                  <a:pt x="0" y="267891"/>
                </a:cubicBezTo>
                <a:cubicBezTo>
                  <a:pt x="0" y="277769"/>
                  <a:pt x="7981" y="285750"/>
                  <a:pt x="17859" y="285750"/>
                </a:cubicBezTo>
                <a:lnTo>
                  <a:pt x="267891" y="285750"/>
                </a:lnTo>
                <a:cubicBezTo>
                  <a:pt x="277769" y="285750"/>
                  <a:pt x="285750" y="277769"/>
                  <a:pt x="285750" y="267891"/>
                </a:cubicBezTo>
                <a:cubicBezTo>
                  <a:pt x="285750" y="262254"/>
                  <a:pt x="283127" y="256952"/>
                  <a:pt x="278606" y="253603"/>
                </a:cubicBezTo>
                <a:lnTo>
                  <a:pt x="250031" y="232172"/>
                </a:lnTo>
                <a:lnTo>
                  <a:pt x="250031" y="116086"/>
                </a:lnTo>
                <a:lnTo>
                  <a:pt x="267891" y="116086"/>
                </a:lnTo>
                <a:cubicBezTo>
                  <a:pt x="275983" y="116086"/>
                  <a:pt x="283071" y="110617"/>
                  <a:pt x="285136" y="102803"/>
                </a:cubicBezTo>
                <a:cubicBezTo>
                  <a:pt x="287201" y="94990"/>
                  <a:pt x="283741" y="86730"/>
                  <a:pt x="276709" y="82711"/>
                </a:cubicBezTo>
                <a:lnTo>
                  <a:pt x="151693" y="11274"/>
                </a:lnTo>
                <a:close/>
                <a:moveTo>
                  <a:pt x="223242" y="116086"/>
                </a:moveTo>
                <a:lnTo>
                  <a:pt x="223242" y="232172"/>
                </a:lnTo>
                <a:lnTo>
                  <a:pt x="187523" y="232172"/>
                </a:lnTo>
                <a:lnTo>
                  <a:pt x="187523" y="116086"/>
                </a:lnTo>
                <a:lnTo>
                  <a:pt x="223242" y="116086"/>
                </a:lnTo>
                <a:close/>
                <a:moveTo>
                  <a:pt x="160734" y="116086"/>
                </a:moveTo>
                <a:lnTo>
                  <a:pt x="160734" y="232172"/>
                </a:lnTo>
                <a:lnTo>
                  <a:pt x="125016" y="232172"/>
                </a:lnTo>
                <a:lnTo>
                  <a:pt x="125016" y="116086"/>
                </a:lnTo>
                <a:lnTo>
                  <a:pt x="160734" y="116086"/>
                </a:lnTo>
                <a:close/>
                <a:moveTo>
                  <a:pt x="98227" y="116086"/>
                </a:moveTo>
                <a:lnTo>
                  <a:pt x="98227" y="232172"/>
                </a:lnTo>
                <a:lnTo>
                  <a:pt x="62508" y="232172"/>
                </a:lnTo>
                <a:lnTo>
                  <a:pt x="62508" y="116086"/>
                </a:lnTo>
                <a:lnTo>
                  <a:pt x="98227" y="116086"/>
                </a:lnTo>
                <a:close/>
                <a:moveTo>
                  <a:pt x="142875" y="53578"/>
                </a:moveTo>
                <a:cubicBezTo>
                  <a:pt x="152732" y="53578"/>
                  <a:pt x="160734" y="61581"/>
                  <a:pt x="160734" y="71438"/>
                </a:cubicBezTo>
                <a:cubicBezTo>
                  <a:pt x="160734" y="81294"/>
                  <a:pt x="152732" y="89297"/>
                  <a:pt x="142875" y="89297"/>
                </a:cubicBezTo>
                <a:cubicBezTo>
                  <a:pt x="133018" y="89297"/>
                  <a:pt x="125016" y="81294"/>
                  <a:pt x="125016" y="71438"/>
                </a:cubicBezTo>
                <a:cubicBezTo>
                  <a:pt x="125016" y="61581"/>
                  <a:pt x="133018" y="53578"/>
                  <a:pt x="142875" y="53578"/>
                </a:cubicBezTo>
                <a:close/>
              </a:path>
            </a:pathLst>
          </a:custGeom>
          <a:solidFill>
            <a:srgbClr val="FFFFFF"/>
          </a:solidFill>
          <a:ln/>
        </p:spPr>
      </p:sp>
      <p:sp>
        <p:nvSpPr>
          <p:cNvPr id="13" name="Text 10"/>
          <p:cNvSpPr/>
          <p:nvPr/>
        </p:nvSpPr>
        <p:spPr>
          <a:xfrm>
            <a:off x="1181100" y="5524500"/>
            <a:ext cx="2266950" cy="228600"/>
          </a:xfrm>
          <a:prstGeom prst="rect">
            <a:avLst/>
          </a:prstGeom>
          <a:noFill/>
          <a:ln/>
        </p:spPr>
        <p:txBody>
          <a:bodyPr wrap="square" lIns="0" tIns="0" rIns="0" bIns="0" rtlCol="0" anchor="ctr"/>
          <a:lstStyle/>
          <a:p>
            <a:pPr>
              <a:lnSpc>
                <a:spcPct val="130000"/>
              </a:lnSpc>
            </a:pPr>
            <a:r>
              <a:rPr lang="en-US" sz="1200" dirty="0">
                <a:solidFill>
                  <a:srgbClr val="FFFFFF">
                    <a:alpha val="90000"/>
                  </a:srgbClr>
                </a:solidFill>
                <a:latin typeface="MiSans" pitchFamily="34" charset="0"/>
                <a:ea typeface="MiSans" pitchFamily="34" charset="-122"/>
                <a:cs typeface="MiSans" pitchFamily="34" charset="-120"/>
              </a:rPr>
              <a:t>Trường Đại học Trà Vinh</a:t>
            </a:r>
            <a:endParaRPr lang="en-US" sz="1600" dirty="0"/>
          </a:p>
        </p:txBody>
      </p:sp>
      <p:sp>
        <p:nvSpPr>
          <p:cNvPr id="14" name="Text 11"/>
          <p:cNvSpPr/>
          <p:nvPr/>
        </p:nvSpPr>
        <p:spPr>
          <a:xfrm>
            <a:off x="1181100" y="5791200"/>
            <a:ext cx="2276475" cy="266700"/>
          </a:xfrm>
          <a:prstGeom prst="rect">
            <a:avLst/>
          </a:prstGeom>
          <a:noFill/>
          <a:ln/>
        </p:spPr>
        <p:txBody>
          <a:bodyPr wrap="square" lIns="0" tIns="0" rIns="0" bIns="0" rtlCol="0" anchor="ctr"/>
          <a:lstStyle/>
          <a:p>
            <a:pPr>
              <a:lnSpc>
                <a:spcPct val="130000"/>
              </a:lnSpc>
            </a:pPr>
            <a:r>
              <a:rPr lang="en-US" sz="1350" b="1" dirty="0">
                <a:solidFill>
                  <a:srgbClr val="FFFFFF"/>
                </a:solidFill>
                <a:latin typeface="MiSans" pitchFamily="34" charset="0"/>
                <a:ea typeface="MiSans" pitchFamily="34" charset="-122"/>
                <a:cs typeface="MiSans" pitchFamily="34" charset="-120"/>
              </a:rPr>
              <a:t>Khoa Kỹ thuật &amp; Công nghệ</a:t>
            </a:r>
            <a:endParaRPr lang="en-US" sz="1600" dirty="0"/>
          </a:p>
        </p:txBody>
      </p:sp>
      <p:sp>
        <p:nvSpPr>
          <p:cNvPr id="15" name="Text 12"/>
          <p:cNvSpPr/>
          <p:nvPr/>
        </p:nvSpPr>
        <p:spPr>
          <a:xfrm>
            <a:off x="10997183" y="5753100"/>
            <a:ext cx="809625" cy="342900"/>
          </a:xfrm>
          <a:prstGeom prst="rect">
            <a:avLst/>
          </a:prstGeom>
          <a:noFill/>
          <a:ln/>
        </p:spPr>
        <p:txBody>
          <a:bodyPr wrap="square" lIns="0" tIns="0" rIns="0" bIns="0" rtlCol="0" anchor="ctr"/>
          <a:lstStyle/>
          <a:p>
            <a:pPr algn="r">
              <a:lnSpc>
                <a:spcPct val="100000"/>
              </a:lnSpc>
            </a:pPr>
            <a:r>
              <a:rPr lang="en-US" sz="2250" b="1" dirty="0">
                <a:solidFill>
                  <a:srgbClr val="FFFFFF"/>
                </a:solidFill>
                <a:latin typeface="MiSans" pitchFamily="34" charset="0"/>
                <a:ea typeface="MiSans" pitchFamily="34" charset="-122"/>
                <a:cs typeface="MiSans" pitchFamily="34" charset="-120"/>
              </a:rPr>
              <a:t>2025</a:t>
            </a:r>
            <a:endParaRPr lang="en-US" sz="1600" dirty="0"/>
          </a:p>
        </p:txBody>
      </p:sp>
      <p:pic>
        <p:nvPicPr>
          <p:cNvPr id="17" name="Picture 16">
            <a:extLst>
              <a:ext uri="{FF2B5EF4-FFF2-40B4-BE49-F238E27FC236}">
                <a16:creationId xmlns:a16="http://schemas.microsoft.com/office/drawing/2014/main" id="{60A5FEEA-751B-6A53-4120-1540476CD4FC}"/>
              </a:ext>
            </a:extLst>
          </p:cNvPr>
          <p:cNvPicPr>
            <a:picLocks noChangeAspect="1"/>
          </p:cNvPicPr>
          <p:nvPr/>
        </p:nvPicPr>
        <p:blipFill>
          <a:blip r:embed="rId4"/>
          <a:stretch>
            <a:fillRect/>
          </a:stretch>
        </p:blipFill>
        <p:spPr>
          <a:xfrm>
            <a:off x="9457850" y="807244"/>
            <a:ext cx="1433512" cy="1433512"/>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B4AC7366-B018-BEDB-A3EF-2792D15B1D07}"/>
              </a:ext>
            </a:extLst>
          </p:cNvPr>
          <p:cNvPicPr>
            <a:picLocks noChangeAspect="1"/>
          </p:cNvPicPr>
          <p:nvPr/>
        </p:nvPicPr>
        <p:blipFill>
          <a:blip r:embed="rId3"/>
          <a:stretch>
            <a:fillRect/>
          </a:stretch>
        </p:blipFill>
        <p:spPr>
          <a:xfrm>
            <a:off x="1196948" y="2267095"/>
            <a:ext cx="4657143" cy="2323809"/>
          </a:xfrm>
          <a:prstGeom prst="rect">
            <a:avLst/>
          </a:prstGeom>
        </p:spPr>
      </p:pic>
      <p:pic>
        <p:nvPicPr>
          <p:cNvPr id="3" name="Picture 2">
            <a:hlinkClick r:id="rId2" action="ppaction://hlinksldjump"/>
            <a:extLst>
              <a:ext uri="{FF2B5EF4-FFF2-40B4-BE49-F238E27FC236}">
                <a16:creationId xmlns:a16="http://schemas.microsoft.com/office/drawing/2014/main" id="{229011F2-BE76-C9C0-2194-B8099647490A}"/>
              </a:ext>
            </a:extLst>
          </p:cNvPr>
          <p:cNvPicPr>
            <a:picLocks noChangeAspect="1"/>
          </p:cNvPicPr>
          <p:nvPr/>
        </p:nvPicPr>
        <p:blipFill>
          <a:blip r:embed="rId4"/>
          <a:stretch>
            <a:fillRect/>
          </a:stretch>
        </p:blipFill>
        <p:spPr>
          <a:xfrm>
            <a:off x="6337911" y="2457571"/>
            <a:ext cx="4704762" cy="1942857"/>
          </a:xfrm>
          <a:prstGeom prst="rect">
            <a:avLst/>
          </a:prstGeom>
        </p:spPr>
      </p:pic>
    </p:spTree>
    <p:extLst>
      <p:ext uri="{BB962C8B-B14F-4D97-AF65-F5344CB8AC3E}">
        <p14:creationId xmlns:p14="http://schemas.microsoft.com/office/powerpoint/2010/main" val="361199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FB01898E-E48F-C20D-4471-C6C5D503772B}"/>
              </a:ext>
            </a:extLst>
          </p:cNvPr>
          <p:cNvPicPr>
            <a:picLocks noChangeAspect="1"/>
          </p:cNvPicPr>
          <p:nvPr/>
        </p:nvPicPr>
        <p:blipFill>
          <a:blip r:embed="rId3"/>
          <a:stretch>
            <a:fillRect/>
          </a:stretch>
        </p:blipFill>
        <p:spPr>
          <a:xfrm>
            <a:off x="2306063" y="1445406"/>
            <a:ext cx="7579873" cy="3636000"/>
          </a:xfrm>
          <a:prstGeom prst="rect">
            <a:avLst/>
          </a:prstGeom>
        </p:spPr>
      </p:pic>
    </p:spTree>
    <p:extLst>
      <p:ext uri="{BB962C8B-B14F-4D97-AF65-F5344CB8AC3E}">
        <p14:creationId xmlns:p14="http://schemas.microsoft.com/office/powerpoint/2010/main" val="4154986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26863" y="408579"/>
            <a:ext cx="392236" cy="32686"/>
          </a:xfrm>
          <a:custGeom>
            <a:avLst/>
            <a:gdLst/>
            <a:ahLst/>
            <a:cxnLst/>
            <a:rect l="l" t="t" r="r" b="b"/>
            <a:pathLst>
              <a:path w="392236" h="32686">
                <a:moveTo>
                  <a:pt x="0" y="0"/>
                </a:moveTo>
                <a:lnTo>
                  <a:pt x="392236" y="0"/>
                </a:lnTo>
                <a:lnTo>
                  <a:pt x="392236" y="32686"/>
                </a:lnTo>
                <a:lnTo>
                  <a:pt x="0" y="32686"/>
                </a:lnTo>
                <a:lnTo>
                  <a:pt x="0" y="0"/>
                </a:lnTo>
                <a:close/>
              </a:path>
            </a:pathLst>
          </a:custGeom>
          <a:solidFill>
            <a:srgbClr val="1E88E5"/>
          </a:solidFill>
          <a:ln/>
        </p:spPr>
      </p:sp>
      <p:sp>
        <p:nvSpPr>
          <p:cNvPr id="3" name="Text 1"/>
          <p:cNvSpPr/>
          <p:nvPr/>
        </p:nvSpPr>
        <p:spPr>
          <a:xfrm>
            <a:off x="849845" y="326863"/>
            <a:ext cx="1242080" cy="196118"/>
          </a:xfrm>
          <a:prstGeom prst="rect">
            <a:avLst/>
          </a:prstGeom>
          <a:noFill/>
          <a:ln/>
        </p:spPr>
        <p:txBody>
          <a:bodyPr wrap="square" lIns="0" tIns="0" rIns="0" bIns="0" rtlCol="0" anchor="ctr"/>
          <a:lstStyle/>
          <a:p>
            <a:pPr>
              <a:lnSpc>
                <a:spcPct val="130000"/>
              </a:lnSpc>
            </a:pPr>
            <a:r>
              <a:rPr lang="en-US" sz="1029" b="1" kern="0" spc="51" dirty="0">
                <a:solidFill>
                  <a:srgbClr val="1E88E5"/>
                </a:solidFill>
                <a:latin typeface="MiSans" pitchFamily="34" charset="0"/>
                <a:ea typeface="MiSans" pitchFamily="34" charset="-122"/>
                <a:cs typeface="MiSans" pitchFamily="34" charset="-120"/>
              </a:rPr>
              <a:t>Administration</a:t>
            </a:r>
            <a:endParaRPr lang="en-US" sz="1600" dirty="0"/>
          </a:p>
        </p:txBody>
      </p:sp>
      <p:sp>
        <p:nvSpPr>
          <p:cNvPr id="4" name="Text 2"/>
          <p:cNvSpPr/>
          <p:nvPr/>
        </p:nvSpPr>
        <p:spPr>
          <a:xfrm>
            <a:off x="326863" y="621040"/>
            <a:ext cx="11734391" cy="392236"/>
          </a:xfrm>
          <a:prstGeom prst="rect">
            <a:avLst/>
          </a:prstGeom>
          <a:noFill/>
          <a:ln/>
        </p:spPr>
        <p:txBody>
          <a:bodyPr wrap="square" lIns="0" tIns="0" rIns="0" bIns="0" rtlCol="0" anchor="ctr"/>
          <a:lstStyle/>
          <a:p>
            <a:pPr>
              <a:lnSpc>
                <a:spcPct val="80000"/>
              </a:lnSpc>
            </a:pPr>
            <a:r>
              <a:rPr lang="en-US" sz="3088" b="1" dirty="0">
                <a:solidFill>
                  <a:srgbClr val="37474F"/>
                </a:solidFill>
                <a:latin typeface="阿里妈妈数黑体" pitchFamily="34" charset="0"/>
                <a:ea typeface="阿里妈妈数黑体" pitchFamily="34" charset="-122"/>
                <a:cs typeface="阿里妈妈数黑体" pitchFamily="34" charset="-120"/>
              </a:rPr>
              <a:t>Giao diện quản trị</a:t>
            </a:r>
            <a:endParaRPr lang="en-US" sz="1600" dirty="0"/>
          </a:p>
        </p:txBody>
      </p:sp>
      <p:sp>
        <p:nvSpPr>
          <p:cNvPr id="5" name="Shape 3"/>
          <p:cNvSpPr/>
          <p:nvPr/>
        </p:nvSpPr>
        <p:spPr>
          <a:xfrm>
            <a:off x="284861" y="1015562"/>
            <a:ext cx="5687421" cy="5591489"/>
          </a:xfrm>
          <a:custGeom>
            <a:avLst/>
            <a:gdLst/>
            <a:ahLst/>
            <a:cxnLst/>
            <a:rect l="l" t="t" r="r" b="b"/>
            <a:pathLst>
              <a:path w="5687421" h="6488236">
                <a:moveTo>
                  <a:pt x="130754" y="0"/>
                </a:moveTo>
                <a:lnTo>
                  <a:pt x="5556667" y="0"/>
                </a:lnTo>
                <a:cubicBezTo>
                  <a:pt x="5628880" y="0"/>
                  <a:pt x="5687421" y="58540"/>
                  <a:pt x="5687421" y="130754"/>
                </a:cubicBezTo>
                <a:lnTo>
                  <a:pt x="5687421" y="6357482"/>
                </a:lnTo>
                <a:cubicBezTo>
                  <a:pt x="5687421" y="6429695"/>
                  <a:pt x="5628880" y="6488236"/>
                  <a:pt x="5556667" y="6488236"/>
                </a:cubicBezTo>
                <a:lnTo>
                  <a:pt x="130754" y="6488236"/>
                </a:lnTo>
                <a:cubicBezTo>
                  <a:pt x="58540" y="6488236"/>
                  <a:pt x="0" y="6429695"/>
                  <a:pt x="0" y="6357482"/>
                </a:cubicBezTo>
                <a:lnTo>
                  <a:pt x="0" y="130754"/>
                </a:lnTo>
                <a:cubicBezTo>
                  <a:pt x="0" y="58589"/>
                  <a:pt x="58589" y="0"/>
                  <a:pt x="130754" y="0"/>
                </a:cubicBezTo>
                <a:close/>
              </a:path>
            </a:pathLst>
          </a:custGeom>
          <a:solidFill>
            <a:srgbClr val="FFFFFF"/>
          </a:solidFill>
          <a:ln/>
          <a:effectLst>
            <a:outerShdw blurRad="122574" dist="81716" dir="5400000" algn="bl" rotWithShape="0">
              <a:srgbClr val="000000">
                <a:alpha val="10196"/>
              </a:srgbClr>
            </a:outerShdw>
          </a:effectLst>
        </p:spPr>
        <p:txBody>
          <a:bodyPr/>
          <a:lstStyle/>
          <a:p>
            <a:endParaRPr lang="vi-VN" dirty="0"/>
          </a:p>
        </p:txBody>
      </p:sp>
      <p:sp>
        <p:nvSpPr>
          <p:cNvPr id="6" name="Shape 4">
            <a:hlinkClick r:id="rId3" action="ppaction://hlinksldjump"/>
          </p:cNvPr>
          <p:cNvSpPr/>
          <p:nvPr/>
        </p:nvSpPr>
        <p:spPr>
          <a:xfrm>
            <a:off x="490295" y="1340139"/>
            <a:ext cx="392236" cy="392236"/>
          </a:xfrm>
          <a:custGeom>
            <a:avLst/>
            <a:gdLst/>
            <a:ahLst/>
            <a:cxnLst/>
            <a:rect l="l" t="t" r="r" b="b"/>
            <a:pathLst>
              <a:path w="392236" h="392236">
                <a:moveTo>
                  <a:pt x="65374" y="0"/>
                </a:moveTo>
                <a:lnTo>
                  <a:pt x="326862" y="0"/>
                </a:lnTo>
                <a:cubicBezTo>
                  <a:pt x="362967" y="0"/>
                  <a:pt x="392236" y="29269"/>
                  <a:pt x="392236" y="65374"/>
                </a:cubicBezTo>
                <a:lnTo>
                  <a:pt x="392236" y="326862"/>
                </a:lnTo>
                <a:cubicBezTo>
                  <a:pt x="392236" y="362967"/>
                  <a:pt x="362967" y="392236"/>
                  <a:pt x="326862" y="392236"/>
                </a:cubicBezTo>
                <a:lnTo>
                  <a:pt x="65374" y="392236"/>
                </a:lnTo>
                <a:cubicBezTo>
                  <a:pt x="29269" y="392236"/>
                  <a:pt x="0" y="362967"/>
                  <a:pt x="0" y="326862"/>
                </a:cubicBezTo>
                <a:lnTo>
                  <a:pt x="0" y="65374"/>
                </a:lnTo>
                <a:cubicBezTo>
                  <a:pt x="0" y="29293"/>
                  <a:pt x="29293" y="0"/>
                  <a:pt x="65374" y="0"/>
                </a:cubicBezTo>
                <a:close/>
              </a:path>
            </a:pathLst>
          </a:custGeom>
          <a:solidFill>
            <a:srgbClr val="1E88E5"/>
          </a:solidFill>
          <a:ln/>
        </p:spPr>
      </p:sp>
      <p:sp>
        <p:nvSpPr>
          <p:cNvPr id="7" name="Shape 5"/>
          <p:cNvSpPr/>
          <p:nvPr/>
        </p:nvSpPr>
        <p:spPr>
          <a:xfrm>
            <a:off x="625126" y="1454542"/>
            <a:ext cx="122574" cy="163432"/>
          </a:xfrm>
          <a:custGeom>
            <a:avLst/>
            <a:gdLst/>
            <a:ahLst/>
            <a:cxnLst/>
            <a:rect l="l" t="t" r="r" b="b"/>
            <a:pathLst>
              <a:path w="122574" h="163432">
                <a:moveTo>
                  <a:pt x="79769" y="21323"/>
                </a:moveTo>
                <a:cubicBezTo>
                  <a:pt x="83088" y="16758"/>
                  <a:pt x="82067" y="10374"/>
                  <a:pt x="77502" y="7054"/>
                </a:cubicBezTo>
                <a:cubicBezTo>
                  <a:pt x="72938" y="3735"/>
                  <a:pt x="66554" y="4756"/>
                  <a:pt x="63234" y="9321"/>
                </a:cubicBezTo>
                <a:lnTo>
                  <a:pt x="29399" y="55829"/>
                </a:lnTo>
                <a:lnTo>
                  <a:pt x="17428" y="43858"/>
                </a:lnTo>
                <a:cubicBezTo>
                  <a:pt x="13438" y="39868"/>
                  <a:pt x="6959" y="39868"/>
                  <a:pt x="2969" y="43858"/>
                </a:cubicBezTo>
                <a:cubicBezTo>
                  <a:pt x="-1021" y="47848"/>
                  <a:pt x="-1021" y="54328"/>
                  <a:pt x="2969" y="58318"/>
                </a:cubicBezTo>
                <a:lnTo>
                  <a:pt x="23398" y="78747"/>
                </a:lnTo>
                <a:cubicBezTo>
                  <a:pt x="25504" y="80854"/>
                  <a:pt x="28441" y="81939"/>
                  <a:pt x="31410" y="81716"/>
                </a:cubicBezTo>
                <a:cubicBezTo>
                  <a:pt x="34378" y="81492"/>
                  <a:pt x="37123" y="79960"/>
                  <a:pt x="38879" y="77534"/>
                </a:cubicBezTo>
                <a:lnTo>
                  <a:pt x="79737" y="21355"/>
                </a:lnTo>
                <a:close/>
                <a:moveTo>
                  <a:pt x="120627" y="64734"/>
                </a:moveTo>
                <a:cubicBezTo>
                  <a:pt x="123946" y="60170"/>
                  <a:pt x="122925" y="53786"/>
                  <a:pt x="118360" y="50466"/>
                </a:cubicBezTo>
                <a:cubicBezTo>
                  <a:pt x="113796" y="47146"/>
                  <a:pt x="107412" y="48168"/>
                  <a:pt x="104092" y="52732"/>
                </a:cubicBezTo>
                <a:lnTo>
                  <a:pt x="49827" y="127330"/>
                </a:lnTo>
                <a:lnTo>
                  <a:pt x="27643" y="105145"/>
                </a:lnTo>
                <a:cubicBezTo>
                  <a:pt x="23653" y="101155"/>
                  <a:pt x="17173" y="101155"/>
                  <a:pt x="13183" y="105145"/>
                </a:cubicBezTo>
                <a:cubicBezTo>
                  <a:pt x="9193" y="109135"/>
                  <a:pt x="9193" y="115615"/>
                  <a:pt x="13183" y="119605"/>
                </a:cubicBezTo>
                <a:lnTo>
                  <a:pt x="43826" y="150249"/>
                </a:lnTo>
                <a:cubicBezTo>
                  <a:pt x="45933" y="152355"/>
                  <a:pt x="48870" y="153441"/>
                  <a:pt x="51838" y="153217"/>
                </a:cubicBezTo>
                <a:cubicBezTo>
                  <a:pt x="54807" y="152994"/>
                  <a:pt x="57552" y="151462"/>
                  <a:pt x="59308" y="149036"/>
                </a:cubicBezTo>
                <a:lnTo>
                  <a:pt x="120595" y="64766"/>
                </a:lnTo>
                <a:close/>
              </a:path>
            </a:pathLst>
          </a:custGeom>
          <a:solidFill>
            <a:srgbClr val="FFFFFF"/>
          </a:solidFill>
          <a:ln/>
        </p:spPr>
      </p:sp>
      <p:sp>
        <p:nvSpPr>
          <p:cNvPr id="8" name="Text 6"/>
          <p:cNvSpPr/>
          <p:nvPr/>
        </p:nvSpPr>
        <p:spPr>
          <a:xfrm>
            <a:off x="980590" y="1421855"/>
            <a:ext cx="1650660" cy="228804"/>
          </a:xfrm>
          <a:prstGeom prst="rect">
            <a:avLst/>
          </a:prstGeom>
          <a:noFill/>
          <a:ln/>
        </p:spPr>
        <p:txBody>
          <a:bodyPr wrap="square" lIns="0" tIns="0" rIns="0" bIns="0" rtlCol="0" anchor="ctr"/>
          <a:lstStyle/>
          <a:p>
            <a:pPr>
              <a:lnSpc>
                <a:spcPct val="120000"/>
              </a:lnSpc>
            </a:pPr>
            <a:r>
              <a:rPr lang="en-US" sz="1287" b="1" dirty="0">
                <a:solidFill>
                  <a:srgbClr val="37474F"/>
                </a:solidFill>
                <a:latin typeface="阿里妈妈数黑体" pitchFamily="34" charset="0"/>
                <a:ea typeface="阿里妈妈数黑体" pitchFamily="34" charset="-122"/>
                <a:cs typeface="阿里妈妈数黑体" pitchFamily="34" charset="-120"/>
              </a:rPr>
              <a:t>Phê duyệt sản phẩm</a:t>
            </a:r>
            <a:endParaRPr lang="en-US" sz="1600" dirty="0"/>
          </a:p>
        </p:txBody>
      </p:sp>
      <p:sp>
        <p:nvSpPr>
          <p:cNvPr id="9" name="Text 7"/>
          <p:cNvSpPr/>
          <p:nvPr/>
        </p:nvSpPr>
        <p:spPr>
          <a:xfrm>
            <a:off x="490295" y="1863121"/>
            <a:ext cx="5425930" cy="196118"/>
          </a:xfrm>
          <a:prstGeom prst="rect">
            <a:avLst/>
          </a:prstGeom>
          <a:noFill/>
          <a:ln/>
        </p:spPr>
        <p:txBody>
          <a:bodyPr wrap="square" lIns="0" tIns="0" rIns="0" bIns="0" rtlCol="0" anchor="ctr"/>
          <a:lstStyle/>
          <a:p>
            <a:pPr>
              <a:lnSpc>
                <a:spcPct val="130000"/>
              </a:lnSpc>
            </a:pPr>
            <a:r>
              <a:rPr lang="en-US" sz="1029" dirty="0">
                <a:solidFill>
                  <a:srgbClr val="607D8B"/>
                </a:solidFill>
                <a:latin typeface="MiSans" pitchFamily="34" charset="0"/>
                <a:ea typeface="MiSans" pitchFamily="34" charset="-122"/>
                <a:cs typeface="MiSans" pitchFamily="34" charset="-120"/>
              </a:rPr>
              <a:t>Module cốt lõi giúp </a:t>
            </a:r>
            <a:r>
              <a:rPr lang="en-US" sz="1029" dirty="0">
                <a:solidFill>
                  <a:srgbClr val="1E88E5"/>
                </a:solidFill>
                <a:highlight>
                  <a:srgbClr val="1E88E5">
                    <a:alpha val="15000"/>
                  </a:srgbClr>
                </a:highlight>
                <a:latin typeface="MiSans" pitchFamily="34" charset="0"/>
                <a:ea typeface="MiSans" pitchFamily="34" charset="-122"/>
                <a:cs typeface="MiSans" pitchFamily="34" charset="-120"/>
              </a:rPr>
              <a:t>chuẩn hóa dữ liệu truyền thông </a:t>
            </a:r>
            <a:r>
              <a:rPr lang="en-US" sz="1029" dirty="0">
                <a:solidFill>
                  <a:srgbClr val="607D8B"/>
                </a:solidFill>
                <a:latin typeface="MiSans" pitchFamily="34" charset="0"/>
                <a:ea typeface="MiSans" pitchFamily="34" charset="-122"/>
                <a:cs typeface="MiSans" pitchFamily="34" charset="-120"/>
              </a:rPr>
              <a:t>.</a:t>
            </a:r>
            <a:endParaRPr lang="en-US" sz="1600" dirty="0"/>
          </a:p>
        </p:txBody>
      </p:sp>
      <p:sp>
        <p:nvSpPr>
          <p:cNvPr id="10" name="Shape 8"/>
          <p:cNvSpPr/>
          <p:nvPr/>
        </p:nvSpPr>
        <p:spPr>
          <a:xfrm>
            <a:off x="505984" y="2189984"/>
            <a:ext cx="5343561" cy="719099"/>
          </a:xfrm>
          <a:custGeom>
            <a:avLst/>
            <a:gdLst/>
            <a:ahLst/>
            <a:cxnLst/>
            <a:rect l="l" t="t" r="r" b="b"/>
            <a:pathLst>
              <a:path w="5343561" h="719099">
                <a:moveTo>
                  <a:pt x="31379" y="0"/>
                </a:moveTo>
                <a:lnTo>
                  <a:pt x="5278187" y="0"/>
                </a:lnTo>
                <a:cubicBezTo>
                  <a:pt x="5314292" y="0"/>
                  <a:pt x="5343561" y="29269"/>
                  <a:pt x="5343561" y="65373"/>
                </a:cubicBezTo>
                <a:lnTo>
                  <a:pt x="5343561" y="653726"/>
                </a:lnTo>
                <a:cubicBezTo>
                  <a:pt x="5343561" y="689831"/>
                  <a:pt x="5314292" y="719099"/>
                  <a:pt x="5278187" y="719099"/>
                </a:cubicBezTo>
                <a:lnTo>
                  <a:pt x="31379" y="719099"/>
                </a:lnTo>
                <a:cubicBezTo>
                  <a:pt x="14049" y="719099"/>
                  <a:pt x="0" y="705050"/>
                  <a:pt x="0" y="687720"/>
                </a:cubicBezTo>
                <a:lnTo>
                  <a:pt x="0" y="31379"/>
                </a:lnTo>
                <a:cubicBezTo>
                  <a:pt x="0" y="14060"/>
                  <a:pt x="14060" y="0"/>
                  <a:pt x="31379" y="0"/>
                </a:cubicBezTo>
                <a:close/>
              </a:path>
            </a:pathLst>
          </a:custGeom>
          <a:solidFill>
            <a:srgbClr val="1E88E5">
              <a:alpha val="5098"/>
            </a:srgbClr>
          </a:solidFill>
          <a:ln/>
        </p:spPr>
      </p:sp>
      <p:sp>
        <p:nvSpPr>
          <p:cNvPr id="11" name="Shape 9"/>
          <p:cNvSpPr/>
          <p:nvPr/>
        </p:nvSpPr>
        <p:spPr>
          <a:xfrm>
            <a:off x="505984" y="2189984"/>
            <a:ext cx="31379" cy="719099"/>
          </a:xfrm>
          <a:custGeom>
            <a:avLst/>
            <a:gdLst/>
            <a:ahLst/>
            <a:cxnLst/>
            <a:rect l="l" t="t" r="r" b="b"/>
            <a:pathLst>
              <a:path w="31379" h="719099">
                <a:moveTo>
                  <a:pt x="31379" y="0"/>
                </a:moveTo>
                <a:lnTo>
                  <a:pt x="31379" y="0"/>
                </a:lnTo>
                <a:lnTo>
                  <a:pt x="31379" y="719099"/>
                </a:lnTo>
                <a:lnTo>
                  <a:pt x="31379" y="719099"/>
                </a:lnTo>
                <a:cubicBezTo>
                  <a:pt x="14049" y="719099"/>
                  <a:pt x="0" y="705050"/>
                  <a:pt x="0" y="687720"/>
                </a:cubicBezTo>
                <a:lnTo>
                  <a:pt x="0" y="31379"/>
                </a:lnTo>
                <a:cubicBezTo>
                  <a:pt x="0" y="14060"/>
                  <a:pt x="14060" y="0"/>
                  <a:pt x="31379" y="0"/>
                </a:cubicBezTo>
                <a:close/>
              </a:path>
            </a:pathLst>
          </a:custGeom>
          <a:solidFill>
            <a:srgbClr val="1E88E5"/>
          </a:solidFill>
          <a:ln/>
        </p:spPr>
      </p:sp>
      <p:sp>
        <p:nvSpPr>
          <p:cNvPr id="12" name="Shape 10"/>
          <p:cNvSpPr/>
          <p:nvPr/>
        </p:nvSpPr>
        <p:spPr>
          <a:xfrm>
            <a:off x="668762" y="2353416"/>
            <a:ext cx="130745" cy="130745"/>
          </a:xfrm>
          <a:custGeom>
            <a:avLst/>
            <a:gdLst/>
            <a:ahLst/>
            <a:cxnLst/>
            <a:rect l="l" t="t" r="r" b="b"/>
            <a:pathLst>
              <a:path w="130745" h="130745">
                <a:moveTo>
                  <a:pt x="10214" y="12257"/>
                </a:moveTo>
                <a:cubicBezTo>
                  <a:pt x="6818" y="12257"/>
                  <a:pt x="4086" y="14990"/>
                  <a:pt x="4086" y="18386"/>
                </a:cubicBezTo>
                <a:lnTo>
                  <a:pt x="4086" y="30643"/>
                </a:lnTo>
                <a:cubicBezTo>
                  <a:pt x="4086" y="34040"/>
                  <a:pt x="6818" y="36772"/>
                  <a:pt x="10214" y="36772"/>
                </a:cubicBezTo>
                <a:lnTo>
                  <a:pt x="22472" y="36772"/>
                </a:lnTo>
                <a:cubicBezTo>
                  <a:pt x="25868" y="36772"/>
                  <a:pt x="28601" y="34040"/>
                  <a:pt x="28601" y="30643"/>
                </a:cubicBezTo>
                <a:lnTo>
                  <a:pt x="28601" y="18386"/>
                </a:lnTo>
                <a:cubicBezTo>
                  <a:pt x="28601" y="14990"/>
                  <a:pt x="25868" y="12257"/>
                  <a:pt x="22472" y="12257"/>
                </a:cubicBezTo>
                <a:lnTo>
                  <a:pt x="10214" y="12257"/>
                </a:lnTo>
                <a:close/>
                <a:moveTo>
                  <a:pt x="49029" y="16343"/>
                </a:moveTo>
                <a:cubicBezTo>
                  <a:pt x="44510" y="16343"/>
                  <a:pt x="40858" y="19995"/>
                  <a:pt x="40858" y="24515"/>
                </a:cubicBezTo>
                <a:cubicBezTo>
                  <a:pt x="40858" y="29035"/>
                  <a:pt x="44510" y="32686"/>
                  <a:pt x="49029" y="32686"/>
                </a:cubicBezTo>
                <a:lnTo>
                  <a:pt x="122574" y="32686"/>
                </a:lnTo>
                <a:cubicBezTo>
                  <a:pt x="127094" y="32686"/>
                  <a:pt x="130745" y="29035"/>
                  <a:pt x="130745" y="24515"/>
                </a:cubicBezTo>
                <a:cubicBezTo>
                  <a:pt x="130745" y="19995"/>
                  <a:pt x="127094" y="16343"/>
                  <a:pt x="122574" y="16343"/>
                </a:cubicBezTo>
                <a:lnTo>
                  <a:pt x="49029" y="16343"/>
                </a:lnTo>
                <a:close/>
                <a:moveTo>
                  <a:pt x="49029" y="57201"/>
                </a:moveTo>
                <a:cubicBezTo>
                  <a:pt x="44510" y="57201"/>
                  <a:pt x="40858" y="60853"/>
                  <a:pt x="40858" y="65373"/>
                </a:cubicBezTo>
                <a:cubicBezTo>
                  <a:pt x="40858" y="69893"/>
                  <a:pt x="44510" y="73544"/>
                  <a:pt x="49029" y="73544"/>
                </a:cubicBezTo>
                <a:lnTo>
                  <a:pt x="122574" y="73544"/>
                </a:lnTo>
                <a:cubicBezTo>
                  <a:pt x="127094" y="73544"/>
                  <a:pt x="130745" y="69893"/>
                  <a:pt x="130745" y="65373"/>
                </a:cubicBezTo>
                <a:cubicBezTo>
                  <a:pt x="130745" y="60853"/>
                  <a:pt x="127094" y="57201"/>
                  <a:pt x="122574" y="57201"/>
                </a:cubicBezTo>
                <a:lnTo>
                  <a:pt x="49029" y="57201"/>
                </a:lnTo>
                <a:close/>
                <a:moveTo>
                  <a:pt x="49029" y="98059"/>
                </a:moveTo>
                <a:cubicBezTo>
                  <a:pt x="44510" y="98059"/>
                  <a:pt x="40858" y="101711"/>
                  <a:pt x="40858" y="106231"/>
                </a:cubicBezTo>
                <a:cubicBezTo>
                  <a:pt x="40858" y="110750"/>
                  <a:pt x="44510" y="114402"/>
                  <a:pt x="49029" y="114402"/>
                </a:cubicBezTo>
                <a:lnTo>
                  <a:pt x="122574" y="114402"/>
                </a:lnTo>
                <a:cubicBezTo>
                  <a:pt x="127094" y="114402"/>
                  <a:pt x="130745" y="110750"/>
                  <a:pt x="130745" y="106231"/>
                </a:cubicBezTo>
                <a:cubicBezTo>
                  <a:pt x="130745" y="101711"/>
                  <a:pt x="127094" y="98059"/>
                  <a:pt x="122574" y="98059"/>
                </a:cubicBezTo>
                <a:lnTo>
                  <a:pt x="49029" y="98059"/>
                </a:lnTo>
                <a:close/>
                <a:moveTo>
                  <a:pt x="4086" y="59244"/>
                </a:moveTo>
                <a:lnTo>
                  <a:pt x="4086" y="71501"/>
                </a:lnTo>
                <a:cubicBezTo>
                  <a:pt x="4086" y="74898"/>
                  <a:pt x="6818" y="77630"/>
                  <a:pt x="10214" y="77630"/>
                </a:cubicBezTo>
                <a:lnTo>
                  <a:pt x="22472" y="77630"/>
                </a:lnTo>
                <a:cubicBezTo>
                  <a:pt x="25868" y="77630"/>
                  <a:pt x="28601" y="74898"/>
                  <a:pt x="28601" y="71501"/>
                </a:cubicBezTo>
                <a:lnTo>
                  <a:pt x="28601" y="59244"/>
                </a:lnTo>
                <a:cubicBezTo>
                  <a:pt x="28601" y="55848"/>
                  <a:pt x="25868" y="53115"/>
                  <a:pt x="22472" y="53115"/>
                </a:cubicBezTo>
                <a:lnTo>
                  <a:pt x="10214" y="53115"/>
                </a:lnTo>
                <a:cubicBezTo>
                  <a:pt x="6818" y="53115"/>
                  <a:pt x="4086" y="55848"/>
                  <a:pt x="4086" y="59244"/>
                </a:cubicBezTo>
                <a:close/>
                <a:moveTo>
                  <a:pt x="10214" y="93973"/>
                </a:moveTo>
                <a:cubicBezTo>
                  <a:pt x="6818" y="93973"/>
                  <a:pt x="4086" y="96706"/>
                  <a:pt x="4086" y="100102"/>
                </a:cubicBezTo>
                <a:lnTo>
                  <a:pt x="4086" y="112359"/>
                </a:lnTo>
                <a:cubicBezTo>
                  <a:pt x="4086" y="115756"/>
                  <a:pt x="6818" y="118488"/>
                  <a:pt x="10214" y="118488"/>
                </a:cubicBezTo>
                <a:lnTo>
                  <a:pt x="22472" y="118488"/>
                </a:lnTo>
                <a:cubicBezTo>
                  <a:pt x="25868" y="118488"/>
                  <a:pt x="28601" y="115756"/>
                  <a:pt x="28601" y="112359"/>
                </a:cubicBezTo>
                <a:lnTo>
                  <a:pt x="28601" y="100102"/>
                </a:lnTo>
                <a:cubicBezTo>
                  <a:pt x="28601" y="96706"/>
                  <a:pt x="25868" y="93973"/>
                  <a:pt x="22472" y="93973"/>
                </a:cubicBezTo>
                <a:lnTo>
                  <a:pt x="10214" y="93973"/>
                </a:lnTo>
                <a:close/>
              </a:path>
            </a:pathLst>
          </a:custGeom>
          <a:solidFill>
            <a:srgbClr val="1E88E5"/>
          </a:solidFill>
          <a:ln/>
        </p:spPr>
      </p:sp>
      <p:sp>
        <p:nvSpPr>
          <p:cNvPr id="13" name="Text 11"/>
          <p:cNvSpPr/>
          <p:nvPr/>
        </p:nvSpPr>
        <p:spPr>
          <a:xfrm>
            <a:off x="815851" y="2320729"/>
            <a:ext cx="4968322" cy="196118"/>
          </a:xfrm>
          <a:prstGeom prst="rect">
            <a:avLst/>
          </a:prstGeom>
          <a:noFill/>
          <a:ln/>
        </p:spPr>
        <p:txBody>
          <a:bodyPr wrap="square" lIns="0" tIns="0" rIns="0" bIns="0" rtlCol="0" anchor="ctr"/>
          <a:lstStyle/>
          <a:p>
            <a:pPr>
              <a:lnSpc>
                <a:spcPct val="130000"/>
              </a:lnSpc>
            </a:pPr>
            <a:r>
              <a:rPr lang="en-US" sz="1029" b="1" dirty="0">
                <a:solidFill>
                  <a:srgbClr val="37474F"/>
                </a:solidFill>
                <a:latin typeface="MiSans" pitchFamily="34" charset="0"/>
                <a:ea typeface="MiSans" pitchFamily="34" charset="-122"/>
                <a:cs typeface="MiSans" pitchFamily="34" charset="-120"/>
              </a:rPr>
              <a:t>Danh sách sản phẩm</a:t>
            </a:r>
            <a:endParaRPr lang="en-US" sz="1600" dirty="0"/>
          </a:p>
        </p:txBody>
      </p:sp>
      <p:sp>
        <p:nvSpPr>
          <p:cNvPr id="14" name="Text 12"/>
          <p:cNvSpPr/>
          <p:nvPr/>
        </p:nvSpPr>
        <p:spPr>
          <a:xfrm>
            <a:off x="652419" y="2582220"/>
            <a:ext cx="5131753" cy="196118"/>
          </a:xfrm>
          <a:prstGeom prst="rect">
            <a:avLst/>
          </a:prstGeom>
          <a:noFill/>
          <a:ln/>
        </p:spPr>
        <p:txBody>
          <a:bodyPr wrap="square" lIns="0" tIns="0" rIns="0" bIns="0" rtlCol="0" anchor="ctr"/>
          <a:lstStyle/>
          <a:p>
            <a:pPr>
              <a:lnSpc>
                <a:spcPct val="130000"/>
              </a:lnSpc>
            </a:pPr>
            <a:r>
              <a:rPr lang="en-US" sz="1029" dirty="0">
                <a:solidFill>
                  <a:srgbClr val="607D8B"/>
                </a:solidFill>
                <a:latin typeface="MiSans" pitchFamily="34" charset="0"/>
                <a:ea typeface="MiSans" pitchFamily="34" charset="-122"/>
                <a:cs typeface="MiSans" pitchFamily="34" charset="-120"/>
              </a:rPr>
              <a:t>Admin tiếp nhận danh sách từ bảng </a:t>
            </a:r>
            <a:r>
              <a:rPr lang="en-US" sz="1029" b="1" dirty="0">
                <a:solidFill>
                  <a:srgbClr val="607D8B"/>
                </a:solidFill>
                <a:latin typeface="MiSans" pitchFamily="34" charset="0"/>
                <a:ea typeface="MiSans" pitchFamily="34" charset="-122"/>
                <a:cs typeface="MiSans" pitchFamily="34" charset="-120"/>
              </a:rPr>
              <a:t>products</a:t>
            </a:r>
            <a:r>
              <a:rPr lang="en-US" sz="1029" dirty="0">
                <a:solidFill>
                  <a:srgbClr val="607D8B"/>
                </a:solidFill>
                <a:latin typeface="MiSans" pitchFamily="34" charset="0"/>
                <a:ea typeface="MiSans" pitchFamily="34" charset="-122"/>
                <a:cs typeface="MiSans" pitchFamily="34" charset="-120"/>
              </a:rPr>
              <a:t>, xem chi tiết nội dung, file đính kèm</a:t>
            </a:r>
            <a:endParaRPr lang="en-US" sz="1600" dirty="0"/>
          </a:p>
        </p:txBody>
      </p:sp>
      <p:sp>
        <p:nvSpPr>
          <p:cNvPr id="15" name="Shape 13"/>
          <p:cNvSpPr/>
          <p:nvPr/>
        </p:nvSpPr>
        <p:spPr>
          <a:xfrm>
            <a:off x="505984" y="3007142"/>
            <a:ext cx="5343561" cy="858016"/>
          </a:xfrm>
          <a:custGeom>
            <a:avLst/>
            <a:gdLst/>
            <a:ahLst/>
            <a:cxnLst/>
            <a:rect l="l" t="t" r="r" b="b"/>
            <a:pathLst>
              <a:path w="5343561" h="858016">
                <a:moveTo>
                  <a:pt x="31379" y="0"/>
                </a:moveTo>
                <a:lnTo>
                  <a:pt x="5278189" y="0"/>
                </a:lnTo>
                <a:cubicBezTo>
                  <a:pt x="5314293" y="0"/>
                  <a:pt x="5343561" y="29268"/>
                  <a:pt x="5343561" y="65372"/>
                </a:cubicBezTo>
                <a:lnTo>
                  <a:pt x="5343561" y="792644"/>
                </a:lnTo>
                <a:cubicBezTo>
                  <a:pt x="5343561" y="828748"/>
                  <a:pt x="5314293" y="858016"/>
                  <a:pt x="5278189" y="858016"/>
                </a:cubicBezTo>
                <a:lnTo>
                  <a:pt x="31379" y="858016"/>
                </a:lnTo>
                <a:cubicBezTo>
                  <a:pt x="14049" y="858016"/>
                  <a:pt x="0" y="843967"/>
                  <a:pt x="0" y="826637"/>
                </a:cubicBezTo>
                <a:lnTo>
                  <a:pt x="0" y="31379"/>
                </a:lnTo>
                <a:cubicBezTo>
                  <a:pt x="0" y="14060"/>
                  <a:pt x="14060" y="0"/>
                  <a:pt x="31379" y="0"/>
                </a:cubicBezTo>
                <a:close/>
              </a:path>
            </a:pathLst>
          </a:custGeom>
          <a:solidFill>
            <a:srgbClr val="78909C">
              <a:alpha val="5098"/>
            </a:srgbClr>
          </a:solidFill>
          <a:ln/>
        </p:spPr>
      </p:sp>
      <p:sp>
        <p:nvSpPr>
          <p:cNvPr id="16" name="Shape 14"/>
          <p:cNvSpPr/>
          <p:nvPr/>
        </p:nvSpPr>
        <p:spPr>
          <a:xfrm>
            <a:off x="505984" y="3007142"/>
            <a:ext cx="31379" cy="858016"/>
          </a:xfrm>
          <a:custGeom>
            <a:avLst/>
            <a:gdLst/>
            <a:ahLst/>
            <a:cxnLst/>
            <a:rect l="l" t="t" r="r" b="b"/>
            <a:pathLst>
              <a:path w="31379" h="858016">
                <a:moveTo>
                  <a:pt x="31379" y="0"/>
                </a:moveTo>
                <a:lnTo>
                  <a:pt x="31379" y="0"/>
                </a:lnTo>
                <a:lnTo>
                  <a:pt x="31379" y="858016"/>
                </a:lnTo>
                <a:lnTo>
                  <a:pt x="31379" y="858016"/>
                </a:lnTo>
                <a:cubicBezTo>
                  <a:pt x="14049" y="858016"/>
                  <a:pt x="0" y="843967"/>
                  <a:pt x="0" y="826637"/>
                </a:cubicBezTo>
                <a:lnTo>
                  <a:pt x="0" y="31379"/>
                </a:lnTo>
                <a:cubicBezTo>
                  <a:pt x="0" y="14060"/>
                  <a:pt x="14060" y="0"/>
                  <a:pt x="31379" y="0"/>
                </a:cubicBezTo>
                <a:close/>
              </a:path>
            </a:pathLst>
          </a:custGeom>
          <a:solidFill>
            <a:srgbClr val="78909C"/>
          </a:solidFill>
          <a:ln/>
        </p:spPr>
      </p:sp>
      <p:sp>
        <p:nvSpPr>
          <p:cNvPr id="17" name="Shape 15"/>
          <p:cNvSpPr/>
          <p:nvPr/>
        </p:nvSpPr>
        <p:spPr>
          <a:xfrm>
            <a:off x="652419" y="3170574"/>
            <a:ext cx="163432" cy="130745"/>
          </a:xfrm>
          <a:custGeom>
            <a:avLst/>
            <a:gdLst/>
            <a:ahLst/>
            <a:cxnLst/>
            <a:rect l="l" t="t" r="r" b="b"/>
            <a:pathLst>
              <a:path w="163432" h="130745">
                <a:moveTo>
                  <a:pt x="106205" y="53754"/>
                </a:moveTo>
                <a:cubicBezTo>
                  <a:pt x="109320" y="52911"/>
                  <a:pt x="112589" y="54392"/>
                  <a:pt x="113994" y="57278"/>
                </a:cubicBezTo>
                <a:lnTo>
                  <a:pt x="118743" y="66879"/>
                </a:lnTo>
                <a:cubicBezTo>
                  <a:pt x="121374" y="67237"/>
                  <a:pt x="123953" y="67952"/>
                  <a:pt x="126379" y="68948"/>
                </a:cubicBezTo>
                <a:lnTo>
                  <a:pt x="135316" y="62998"/>
                </a:lnTo>
                <a:cubicBezTo>
                  <a:pt x="137998" y="61210"/>
                  <a:pt x="141547" y="61568"/>
                  <a:pt x="143820" y="63840"/>
                </a:cubicBezTo>
                <a:lnTo>
                  <a:pt x="148723" y="68743"/>
                </a:lnTo>
                <a:cubicBezTo>
                  <a:pt x="150996" y="71016"/>
                  <a:pt x="151353" y="74591"/>
                  <a:pt x="149565" y="77247"/>
                </a:cubicBezTo>
                <a:lnTo>
                  <a:pt x="143616" y="86159"/>
                </a:lnTo>
                <a:cubicBezTo>
                  <a:pt x="144101" y="87359"/>
                  <a:pt x="144535" y="88611"/>
                  <a:pt x="144892" y="89913"/>
                </a:cubicBezTo>
                <a:cubicBezTo>
                  <a:pt x="145250" y="91215"/>
                  <a:pt x="145480" y="92492"/>
                  <a:pt x="145658" y="93794"/>
                </a:cubicBezTo>
                <a:lnTo>
                  <a:pt x="155286" y="98544"/>
                </a:lnTo>
                <a:cubicBezTo>
                  <a:pt x="158171" y="99974"/>
                  <a:pt x="159652" y="103243"/>
                  <a:pt x="158810" y="106333"/>
                </a:cubicBezTo>
                <a:lnTo>
                  <a:pt x="157022" y="113023"/>
                </a:lnTo>
                <a:cubicBezTo>
                  <a:pt x="156179" y="116113"/>
                  <a:pt x="153294" y="118207"/>
                  <a:pt x="150076" y="118003"/>
                </a:cubicBezTo>
                <a:lnTo>
                  <a:pt x="139351" y="117313"/>
                </a:lnTo>
                <a:cubicBezTo>
                  <a:pt x="137742" y="119382"/>
                  <a:pt x="135878" y="121297"/>
                  <a:pt x="133759" y="122931"/>
                </a:cubicBezTo>
                <a:lnTo>
                  <a:pt x="134448" y="133631"/>
                </a:lnTo>
                <a:cubicBezTo>
                  <a:pt x="134652" y="136848"/>
                  <a:pt x="132558" y="139760"/>
                  <a:pt x="129468" y="140577"/>
                </a:cubicBezTo>
                <a:lnTo>
                  <a:pt x="122778" y="142364"/>
                </a:lnTo>
                <a:cubicBezTo>
                  <a:pt x="119663" y="143207"/>
                  <a:pt x="116420" y="141726"/>
                  <a:pt x="114989" y="138840"/>
                </a:cubicBezTo>
                <a:lnTo>
                  <a:pt x="110240" y="129239"/>
                </a:lnTo>
                <a:cubicBezTo>
                  <a:pt x="107610" y="128881"/>
                  <a:pt x="105030" y="128166"/>
                  <a:pt x="102604" y="127170"/>
                </a:cubicBezTo>
                <a:lnTo>
                  <a:pt x="93667" y="133120"/>
                </a:lnTo>
                <a:cubicBezTo>
                  <a:pt x="90985" y="134908"/>
                  <a:pt x="87436" y="134550"/>
                  <a:pt x="85163" y="132277"/>
                </a:cubicBezTo>
                <a:lnTo>
                  <a:pt x="80260" y="127375"/>
                </a:lnTo>
                <a:cubicBezTo>
                  <a:pt x="77988" y="125102"/>
                  <a:pt x="77630" y="121552"/>
                  <a:pt x="79418" y="118871"/>
                </a:cubicBezTo>
                <a:lnTo>
                  <a:pt x="85367" y="109933"/>
                </a:lnTo>
                <a:cubicBezTo>
                  <a:pt x="84882" y="108733"/>
                  <a:pt x="84448" y="107482"/>
                  <a:pt x="84091" y="106179"/>
                </a:cubicBezTo>
                <a:cubicBezTo>
                  <a:pt x="83733" y="104877"/>
                  <a:pt x="83503" y="103575"/>
                  <a:pt x="83325" y="102298"/>
                </a:cubicBezTo>
                <a:lnTo>
                  <a:pt x="73697" y="97548"/>
                </a:lnTo>
                <a:cubicBezTo>
                  <a:pt x="70812" y="96118"/>
                  <a:pt x="69356" y="92850"/>
                  <a:pt x="70173" y="89760"/>
                </a:cubicBezTo>
                <a:lnTo>
                  <a:pt x="71961" y="83069"/>
                </a:lnTo>
                <a:cubicBezTo>
                  <a:pt x="72804" y="79979"/>
                  <a:pt x="75689" y="77885"/>
                  <a:pt x="78907" y="78090"/>
                </a:cubicBezTo>
                <a:lnTo>
                  <a:pt x="89607" y="78779"/>
                </a:lnTo>
                <a:cubicBezTo>
                  <a:pt x="91215" y="76711"/>
                  <a:pt x="93079" y="74796"/>
                  <a:pt x="95199" y="73161"/>
                </a:cubicBezTo>
                <a:lnTo>
                  <a:pt x="94509" y="62487"/>
                </a:lnTo>
                <a:cubicBezTo>
                  <a:pt x="94305" y="59270"/>
                  <a:pt x="96399" y="56358"/>
                  <a:pt x="99489" y="55541"/>
                </a:cubicBezTo>
                <a:lnTo>
                  <a:pt x="106179" y="53754"/>
                </a:lnTo>
                <a:close/>
                <a:moveTo>
                  <a:pt x="114504" y="86823"/>
                </a:moveTo>
                <a:cubicBezTo>
                  <a:pt x="108303" y="86830"/>
                  <a:pt x="103274" y="91870"/>
                  <a:pt x="103281" y="98072"/>
                </a:cubicBezTo>
                <a:cubicBezTo>
                  <a:pt x="103288" y="104273"/>
                  <a:pt x="108329" y="109302"/>
                  <a:pt x="114530" y="109295"/>
                </a:cubicBezTo>
                <a:cubicBezTo>
                  <a:pt x="120731" y="109288"/>
                  <a:pt x="125760" y="104247"/>
                  <a:pt x="125753" y="98046"/>
                </a:cubicBezTo>
                <a:cubicBezTo>
                  <a:pt x="125746" y="91845"/>
                  <a:pt x="120706" y="86816"/>
                  <a:pt x="114504" y="86823"/>
                </a:cubicBezTo>
                <a:close/>
                <a:moveTo>
                  <a:pt x="57431" y="-11619"/>
                </a:moveTo>
                <a:lnTo>
                  <a:pt x="64121" y="-9831"/>
                </a:lnTo>
                <a:cubicBezTo>
                  <a:pt x="67211" y="-8989"/>
                  <a:pt x="69305" y="-6078"/>
                  <a:pt x="69101" y="-2886"/>
                </a:cubicBezTo>
                <a:lnTo>
                  <a:pt x="68411" y="7789"/>
                </a:lnTo>
                <a:cubicBezTo>
                  <a:pt x="70531" y="9423"/>
                  <a:pt x="72395" y="11313"/>
                  <a:pt x="74004" y="13407"/>
                </a:cubicBezTo>
                <a:lnTo>
                  <a:pt x="84729" y="12717"/>
                </a:lnTo>
                <a:cubicBezTo>
                  <a:pt x="87921" y="12513"/>
                  <a:pt x="90832" y="14607"/>
                  <a:pt x="91675" y="17697"/>
                </a:cubicBezTo>
                <a:lnTo>
                  <a:pt x="93462" y="24387"/>
                </a:lnTo>
                <a:cubicBezTo>
                  <a:pt x="94280" y="27477"/>
                  <a:pt x="92824" y="30746"/>
                  <a:pt x="89938" y="32176"/>
                </a:cubicBezTo>
                <a:lnTo>
                  <a:pt x="80311" y="36925"/>
                </a:lnTo>
                <a:cubicBezTo>
                  <a:pt x="80133" y="38228"/>
                  <a:pt x="79877" y="39530"/>
                  <a:pt x="79545" y="40807"/>
                </a:cubicBezTo>
                <a:cubicBezTo>
                  <a:pt x="79213" y="42084"/>
                  <a:pt x="78754" y="43360"/>
                  <a:pt x="78268" y="44561"/>
                </a:cubicBezTo>
                <a:lnTo>
                  <a:pt x="84218" y="53498"/>
                </a:lnTo>
                <a:cubicBezTo>
                  <a:pt x="86006" y="56180"/>
                  <a:pt x="85648" y="59729"/>
                  <a:pt x="83376" y="62002"/>
                </a:cubicBezTo>
                <a:lnTo>
                  <a:pt x="78473" y="66905"/>
                </a:lnTo>
                <a:cubicBezTo>
                  <a:pt x="76200" y="69178"/>
                  <a:pt x="72650" y="69535"/>
                  <a:pt x="69969" y="67748"/>
                </a:cubicBezTo>
                <a:lnTo>
                  <a:pt x="61032" y="61798"/>
                </a:lnTo>
                <a:cubicBezTo>
                  <a:pt x="58606" y="62793"/>
                  <a:pt x="56026" y="63509"/>
                  <a:pt x="53396" y="63866"/>
                </a:cubicBezTo>
                <a:lnTo>
                  <a:pt x="48646" y="73468"/>
                </a:lnTo>
                <a:cubicBezTo>
                  <a:pt x="47216" y="76353"/>
                  <a:pt x="43948" y="77809"/>
                  <a:pt x="40858" y="76992"/>
                </a:cubicBezTo>
                <a:lnTo>
                  <a:pt x="34167" y="75204"/>
                </a:lnTo>
                <a:cubicBezTo>
                  <a:pt x="31052" y="74361"/>
                  <a:pt x="28984" y="71450"/>
                  <a:pt x="29188" y="68258"/>
                </a:cubicBezTo>
                <a:lnTo>
                  <a:pt x="29877" y="57559"/>
                </a:lnTo>
                <a:cubicBezTo>
                  <a:pt x="27758" y="55924"/>
                  <a:pt x="25894" y="54035"/>
                  <a:pt x="24285" y="51941"/>
                </a:cubicBezTo>
                <a:lnTo>
                  <a:pt x="13560" y="52630"/>
                </a:lnTo>
                <a:cubicBezTo>
                  <a:pt x="10368" y="52834"/>
                  <a:pt x="7457" y="50740"/>
                  <a:pt x="6614" y="47651"/>
                </a:cubicBezTo>
                <a:lnTo>
                  <a:pt x="4826" y="40960"/>
                </a:lnTo>
                <a:cubicBezTo>
                  <a:pt x="4009" y="37870"/>
                  <a:pt x="5465" y="34602"/>
                  <a:pt x="8350" y="33172"/>
                </a:cubicBezTo>
                <a:lnTo>
                  <a:pt x="17977" y="28422"/>
                </a:lnTo>
                <a:cubicBezTo>
                  <a:pt x="18156" y="27119"/>
                  <a:pt x="18412" y="25843"/>
                  <a:pt x="18744" y="24540"/>
                </a:cubicBezTo>
                <a:cubicBezTo>
                  <a:pt x="19101" y="23238"/>
                  <a:pt x="19510" y="21987"/>
                  <a:pt x="20020" y="20786"/>
                </a:cubicBezTo>
                <a:lnTo>
                  <a:pt x="14070" y="11874"/>
                </a:lnTo>
                <a:cubicBezTo>
                  <a:pt x="12283" y="9193"/>
                  <a:pt x="12640" y="5643"/>
                  <a:pt x="14913" y="3371"/>
                </a:cubicBezTo>
                <a:lnTo>
                  <a:pt x="19816" y="-1532"/>
                </a:lnTo>
                <a:cubicBezTo>
                  <a:pt x="22089" y="-3805"/>
                  <a:pt x="25638" y="-4162"/>
                  <a:pt x="28320" y="-2375"/>
                </a:cubicBezTo>
                <a:lnTo>
                  <a:pt x="37257" y="3575"/>
                </a:lnTo>
                <a:cubicBezTo>
                  <a:pt x="39683" y="2579"/>
                  <a:pt x="42262" y="1864"/>
                  <a:pt x="44893" y="1507"/>
                </a:cubicBezTo>
                <a:lnTo>
                  <a:pt x="49642" y="-8095"/>
                </a:lnTo>
                <a:cubicBezTo>
                  <a:pt x="51072" y="-10981"/>
                  <a:pt x="54315" y="-12436"/>
                  <a:pt x="57431" y="-11619"/>
                </a:cubicBezTo>
                <a:close/>
                <a:moveTo>
                  <a:pt x="49132" y="21450"/>
                </a:moveTo>
                <a:cubicBezTo>
                  <a:pt x="42930" y="21450"/>
                  <a:pt x="37896" y="26485"/>
                  <a:pt x="37896" y="32686"/>
                </a:cubicBezTo>
                <a:cubicBezTo>
                  <a:pt x="37896" y="38888"/>
                  <a:pt x="42930" y="43922"/>
                  <a:pt x="49132" y="43922"/>
                </a:cubicBezTo>
                <a:cubicBezTo>
                  <a:pt x="55333" y="43922"/>
                  <a:pt x="60368" y="38888"/>
                  <a:pt x="60368" y="32686"/>
                </a:cubicBezTo>
                <a:cubicBezTo>
                  <a:pt x="60368" y="26485"/>
                  <a:pt x="55333" y="21450"/>
                  <a:pt x="49132" y="21450"/>
                </a:cubicBezTo>
                <a:close/>
              </a:path>
            </a:pathLst>
          </a:custGeom>
          <a:solidFill>
            <a:srgbClr val="78909C"/>
          </a:solidFill>
          <a:ln/>
        </p:spPr>
      </p:sp>
      <p:sp>
        <p:nvSpPr>
          <p:cNvPr id="18" name="Text 16"/>
          <p:cNvSpPr/>
          <p:nvPr/>
        </p:nvSpPr>
        <p:spPr>
          <a:xfrm>
            <a:off x="815851" y="3137887"/>
            <a:ext cx="4968322" cy="196118"/>
          </a:xfrm>
          <a:prstGeom prst="rect">
            <a:avLst/>
          </a:prstGeom>
          <a:noFill/>
          <a:ln/>
        </p:spPr>
        <p:txBody>
          <a:bodyPr wrap="square" lIns="0" tIns="0" rIns="0" bIns="0" rtlCol="0" anchor="ctr"/>
          <a:lstStyle/>
          <a:p>
            <a:pPr>
              <a:lnSpc>
                <a:spcPct val="130000"/>
              </a:lnSpc>
            </a:pPr>
            <a:r>
              <a:rPr lang="en-US" sz="1029" b="1" dirty="0">
                <a:solidFill>
                  <a:srgbClr val="37474F"/>
                </a:solidFill>
                <a:latin typeface="MiSans" pitchFamily="34" charset="0"/>
                <a:ea typeface="MiSans" pitchFamily="34" charset="-122"/>
                <a:cs typeface="MiSans" pitchFamily="34" charset="-120"/>
              </a:rPr>
              <a:t>Chức năng xử lý</a:t>
            </a:r>
            <a:endParaRPr lang="en-US" sz="1600" dirty="0"/>
          </a:p>
        </p:txBody>
      </p:sp>
      <p:sp>
        <p:nvSpPr>
          <p:cNvPr id="19" name="Shape 17"/>
          <p:cNvSpPr/>
          <p:nvPr/>
        </p:nvSpPr>
        <p:spPr>
          <a:xfrm>
            <a:off x="655034" y="3401993"/>
            <a:ext cx="1639546" cy="332093"/>
          </a:xfrm>
          <a:custGeom>
            <a:avLst/>
            <a:gdLst/>
            <a:ahLst/>
            <a:cxnLst/>
            <a:rect l="l" t="t" r="r" b="b"/>
            <a:pathLst>
              <a:path w="1639546" h="332093">
                <a:moveTo>
                  <a:pt x="65373" y="0"/>
                </a:moveTo>
                <a:lnTo>
                  <a:pt x="1574174" y="0"/>
                </a:lnTo>
                <a:cubicBezTo>
                  <a:pt x="1610278" y="0"/>
                  <a:pt x="1639546" y="29268"/>
                  <a:pt x="1639546" y="65373"/>
                </a:cubicBezTo>
                <a:lnTo>
                  <a:pt x="1639546" y="266721"/>
                </a:lnTo>
                <a:cubicBezTo>
                  <a:pt x="1639546" y="302825"/>
                  <a:pt x="1610278" y="332093"/>
                  <a:pt x="1574174" y="332093"/>
                </a:cubicBezTo>
                <a:lnTo>
                  <a:pt x="65373" y="332093"/>
                </a:lnTo>
                <a:cubicBezTo>
                  <a:pt x="29268" y="332093"/>
                  <a:pt x="0" y="302825"/>
                  <a:pt x="0" y="266721"/>
                </a:cubicBezTo>
                <a:lnTo>
                  <a:pt x="0" y="65373"/>
                </a:lnTo>
                <a:cubicBezTo>
                  <a:pt x="0" y="29292"/>
                  <a:pt x="29292" y="0"/>
                  <a:pt x="65373" y="0"/>
                </a:cubicBezTo>
                <a:close/>
              </a:path>
            </a:pathLst>
          </a:custGeom>
          <a:solidFill>
            <a:srgbClr val="FFFFFF"/>
          </a:solidFill>
          <a:ln w="8128">
            <a:solidFill>
              <a:srgbClr val="37474F"/>
            </a:solidFill>
            <a:prstDash val="solid"/>
          </a:ln>
        </p:spPr>
      </p:sp>
      <p:sp>
        <p:nvSpPr>
          <p:cNvPr id="20" name="Shape 18"/>
          <p:cNvSpPr/>
          <p:nvPr/>
        </p:nvSpPr>
        <p:spPr>
          <a:xfrm>
            <a:off x="780223" y="3502664"/>
            <a:ext cx="114402" cy="130745"/>
          </a:xfrm>
          <a:custGeom>
            <a:avLst/>
            <a:gdLst/>
            <a:ahLst/>
            <a:cxnLst/>
            <a:rect l="l" t="t" r="r" b="b"/>
            <a:pathLst>
              <a:path w="114402" h="130745">
                <a:moveTo>
                  <a:pt x="111031" y="17901"/>
                </a:moveTo>
                <a:cubicBezTo>
                  <a:pt x="114683" y="20557"/>
                  <a:pt x="115500" y="25664"/>
                  <a:pt x="112844" y="29316"/>
                </a:cubicBezTo>
                <a:lnTo>
                  <a:pt x="47472" y="119203"/>
                </a:lnTo>
                <a:cubicBezTo>
                  <a:pt x="46067" y="121144"/>
                  <a:pt x="43897" y="122344"/>
                  <a:pt x="41496" y="122548"/>
                </a:cubicBezTo>
                <a:cubicBezTo>
                  <a:pt x="39096" y="122752"/>
                  <a:pt x="36772" y="121859"/>
                  <a:pt x="35087" y="120173"/>
                </a:cubicBezTo>
                <a:lnTo>
                  <a:pt x="2400" y="87487"/>
                </a:lnTo>
                <a:cubicBezTo>
                  <a:pt x="-792" y="84295"/>
                  <a:pt x="-792" y="79111"/>
                  <a:pt x="2400" y="75919"/>
                </a:cubicBezTo>
                <a:cubicBezTo>
                  <a:pt x="5592" y="72727"/>
                  <a:pt x="10776" y="72727"/>
                  <a:pt x="13968" y="75919"/>
                </a:cubicBezTo>
                <a:lnTo>
                  <a:pt x="39888" y="101838"/>
                </a:lnTo>
                <a:lnTo>
                  <a:pt x="99642" y="19688"/>
                </a:lnTo>
                <a:cubicBezTo>
                  <a:pt x="102298" y="16037"/>
                  <a:pt x="107405" y="15220"/>
                  <a:pt x="111057" y="17875"/>
                </a:cubicBezTo>
                <a:close/>
              </a:path>
            </a:pathLst>
          </a:custGeom>
          <a:solidFill>
            <a:srgbClr val="1E88E5"/>
          </a:solidFill>
          <a:ln/>
        </p:spPr>
      </p:sp>
      <p:sp>
        <p:nvSpPr>
          <p:cNvPr id="21" name="Text 19"/>
          <p:cNvSpPr/>
          <p:nvPr/>
        </p:nvSpPr>
        <p:spPr>
          <a:xfrm>
            <a:off x="984512" y="3469978"/>
            <a:ext cx="424922" cy="196118"/>
          </a:xfrm>
          <a:prstGeom prst="rect">
            <a:avLst/>
          </a:prstGeom>
          <a:noFill/>
          <a:ln/>
        </p:spPr>
        <p:txBody>
          <a:bodyPr wrap="square" lIns="0" tIns="0" rIns="0" bIns="0" rtlCol="0" anchor="ctr"/>
          <a:lstStyle/>
          <a:p>
            <a:pPr>
              <a:lnSpc>
                <a:spcPct val="130000"/>
              </a:lnSpc>
            </a:pPr>
            <a:r>
              <a:rPr lang="en-US" sz="1029" b="1" dirty="0">
                <a:solidFill>
                  <a:srgbClr val="37474F"/>
                </a:solidFill>
                <a:latin typeface="MiSans" pitchFamily="34" charset="0"/>
                <a:ea typeface="MiSans" pitchFamily="34" charset="-122"/>
                <a:cs typeface="MiSans" pitchFamily="34" charset="-120"/>
              </a:rPr>
              <a:t>Duyệt</a:t>
            </a:r>
            <a:endParaRPr lang="en-US" sz="1600" dirty="0"/>
          </a:p>
        </p:txBody>
      </p:sp>
      <p:sp>
        <p:nvSpPr>
          <p:cNvPr id="22" name="Shape 20"/>
          <p:cNvSpPr/>
          <p:nvPr/>
        </p:nvSpPr>
        <p:spPr>
          <a:xfrm>
            <a:off x="2365428" y="3401993"/>
            <a:ext cx="1639546" cy="332093"/>
          </a:xfrm>
          <a:custGeom>
            <a:avLst/>
            <a:gdLst/>
            <a:ahLst/>
            <a:cxnLst/>
            <a:rect l="l" t="t" r="r" b="b"/>
            <a:pathLst>
              <a:path w="1639546" h="332093">
                <a:moveTo>
                  <a:pt x="65373" y="0"/>
                </a:moveTo>
                <a:lnTo>
                  <a:pt x="1574174" y="0"/>
                </a:lnTo>
                <a:cubicBezTo>
                  <a:pt x="1610278" y="0"/>
                  <a:pt x="1639546" y="29268"/>
                  <a:pt x="1639546" y="65373"/>
                </a:cubicBezTo>
                <a:lnTo>
                  <a:pt x="1639546" y="266721"/>
                </a:lnTo>
                <a:cubicBezTo>
                  <a:pt x="1639546" y="302825"/>
                  <a:pt x="1610278" y="332093"/>
                  <a:pt x="1574174" y="332093"/>
                </a:cubicBezTo>
                <a:lnTo>
                  <a:pt x="65373" y="332093"/>
                </a:lnTo>
                <a:cubicBezTo>
                  <a:pt x="29268" y="332093"/>
                  <a:pt x="0" y="302825"/>
                  <a:pt x="0" y="266721"/>
                </a:cubicBezTo>
                <a:lnTo>
                  <a:pt x="0" y="65373"/>
                </a:lnTo>
                <a:cubicBezTo>
                  <a:pt x="0" y="29292"/>
                  <a:pt x="29292" y="0"/>
                  <a:pt x="65373" y="0"/>
                </a:cubicBezTo>
                <a:close/>
              </a:path>
            </a:pathLst>
          </a:custGeom>
          <a:solidFill>
            <a:srgbClr val="FFFFFF"/>
          </a:solidFill>
          <a:ln w="8128">
            <a:solidFill>
              <a:srgbClr val="37474F"/>
            </a:solidFill>
            <a:prstDash val="solid"/>
          </a:ln>
        </p:spPr>
      </p:sp>
      <p:sp>
        <p:nvSpPr>
          <p:cNvPr id="23" name="Shape 21"/>
          <p:cNvSpPr/>
          <p:nvPr/>
        </p:nvSpPr>
        <p:spPr>
          <a:xfrm>
            <a:off x="2498788" y="3502664"/>
            <a:ext cx="98059" cy="130745"/>
          </a:xfrm>
          <a:custGeom>
            <a:avLst/>
            <a:gdLst/>
            <a:ahLst/>
            <a:cxnLst/>
            <a:rect l="l" t="t" r="r" b="b"/>
            <a:pathLst>
              <a:path w="98059" h="130745">
                <a:moveTo>
                  <a:pt x="14070" y="18744"/>
                </a:moveTo>
                <a:cubicBezTo>
                  <a:pt x="10878" y="15552"/>
                  <a:pt x="5695" y="15552"/>
                  <a:pt x="2503" y="18744"/>
                </a:cubicBezTo>
                <a:cubicBezTo>
                  <a:pt x="-689" y="21936"/>
                  <a:pt x="-689" y="27119"/>
                  <a:pt x="2503" y="30311"/>
                </a:cubicBezTo>
                <a:lnTo>
                  <a:pt x="37589" y="65373"/>
                </a:lnTo>
                <a:lnTo>
                  <a:pt x="2528" y="100459"/>
                </a:lnTo>
                <a:cubicBezTo>
                  <a:pt x="-664" y="103651"/>
                  <a:pt x="-664" y="108835"/>
                  <a:pt x="2528" y="112027"/>
                </a:cubicBezTo>
                <a:cubicBezTo>
                  <a:pt x="5720" y="115219"/>
                  <a:pt x="10904" y="115219"/>
                  <a:pt x="14096" y="112027"/>
                </a:cubicBezTo>
                <a:lnTo>
                  <a:pt x="49157" y="76941"/>
                </a:lnTo>
                <a:lnTo>
                  <a:pt x="84244" y="112002"/>
                </a:lnTo>
                <a:cubicBezTo>
                  <a:pt x="87436" y="115194"/>
                  <a:pt x="92620" y="115194"/>
                  <a:pt x="95812" y="112002"/>
                </a:cubicBezTo>
                <a:cubicBezTo>
                  <a:pt x="99004" y="108810"/>
                  <a:pt x="99004" y="103626"/>
                  <a:pt x="95812" y="100434"/>
                </a:cubicBezTo>
                <a:lnTo>
                  <a:pt x="60725" y="65373"/>
                </a:lnTo>
                <a:lnTo>
                  <a:pt x="95786" y="30286"/>
                </a:lnTo>
                <a:cubicBezTo>
                  <a:pt x="98978" y="27094"/>
                  <a:pt x="98978" y="21910"/>
                  <a:pt x="95786" y="18718"/>
                </a:cubicBezTo>
                <a:cubicBezTo>
                  <a:pt x="92594" y="15526"/>
                  <a:pt x="87410" y="15526"/>
                  <a:pt x="84218" y="18718"/>
                </a:cubicBezTo>
                <a:lnTo>
                  <a:pt x="49157" y="53805"/>
                </a:lnTo>
                <a:lnTo>
                  <a:pt x="14070" y="18744"/>
                </a:lnTo>
                <a:close/>
              </a:path>
            </a:pathLst>
          </a:custGeom>
          <a:solidFill>
            <a:srgbClr val="FF8A65"/>
          </a:solidFill>
          <a:ln/>
        </p:spPr>
      </p:sp>
      <p:sp>
        <p:nvSpPr>
          <p:cNvPr id="24" name="Text 22"/>
          <p:cNvSpPr/>
          <p:nvPr/>
        </p:nvSpPr>
        <p:spPr>
          <a:xfrm>
            <a:off x="2694906" y="3469978"/>
            <a:ext cx="514810" cy="196118"/>
          </a:xfrm>
          <a:prstGeom prst="rect">
            <a:avLst/>
          </a:prstGeom>
          <a:noFill/>
          <a:ln/>
        </p:spPr>
        <p:txBody>
          <a:bodyPr wrap="square" lIns="0" tIns="0" rIns="0" bIns="0" rtlCol="0" anchor="ctr"/>
          <a:lstStyle/>
          <a:p>
            <a:pPr>
              <a:lnSpc>
                <a:spcPct val="130000"/>
              </a:lnSpc>
            </a:pPr>
            <a:r>
              <a:rPr lang="en-US" sz="1029" b="1" dirty="0">
                <a:solidFill>
                  <a:srgbClr val="37474F"/>
                </a:solidFill>
                <a:latin typeface="MiSans" pitchFamily="34" charset="0"/>
                <a:ea typeface="MiSans" pitchFamily="34" charset="-122"/>
                <a:cs typeface="MiSans" pitchFamily="34" charset="-120"/>
              </a:rPr>
              <a:t>Từ chối</a:t>
            </a:r>
            <a:endParaRPr lang="en-US" sz="1600" dirty="0"/>
          </a:p>
        </p:txBody>
      </p:sp>
      <p:sp>
        <p:nvSpPr>
          <p:cNvPr id="25" name="Shape 23"/>
          <p:cNvSpPr/>
          <p:nvPr/>
        </p:nvSpPr>
        <p:spPr>
          <a:xfrm>
            <a:off x="4075821" y="3401993"/>
            <a:ext cx="1639546" cy="332093"/>
          </a:xfrm>
          <a:custGeom>
            <a:avLst/>
            <a:gdLst/>
            <a:ahLst/>
            <a:cxnLst/>
            <a:rect l="l" t="t" r="r" b="b"/>
            <a:pathLst>
              <a:path w="1639546" h="332093">
                <a:moveTo>
                  <a:pt x="65373" y="0"/>
                </a:moveTo>
                <a:lnTo>
                  <a:pt x="1574174" y="0"/>
                </a:lnTo>
                <a:cubicBezTo>
                  <a:pt x="1610278" y="0"/>
                  <a:pt x="1639546" y="29268"/>
                  <a:pt x="1639546" y="65373"/>
                </a:cubicBezTo>
                <a:lnTo>
                  <a:pt x="1639546" y="266721"/>
                </a:lnTo>
                <a:cubicBezTo>
                  <a:pt x="1639546" y="302825"/>
                  <a:pt x="1610278" y="332093"/>
                  <a:pt x="1574174" y="332093"/>
                </a:cubicBezTo>
                <a:lnTo>
                  <a:pt x="65373" y="332093"/>
                </a:lnTo>
                <a:cubicBezTo>
                  <a:pt x="29268" y="332093"/>
                  <a:pt x="0" y="302825"/>
                  <a:pt x="0" y="266721"/>
                </a:cubicBezTo>
                <a:lnTo>
                  <a:pt x="0" y="65373"/>
                </a:lnTo>
                <a:cubicBezTo>
                  <a:pt x="0" y="29292"/>
                  <a:pt x="29292" y="0"/>
                  <a:pt x="65373" y="0"/>
                </a:cubicBezTo>
                <a:close/>
              </a:path>
            </a:pathLst>
          </a:custGeom>
          <a:solidFill>
            <a:srgbClr val="FFFFFF"/>
          </a:solidFill>
          <a:ln w="8128">
            <a:solidFill>
              <a:srgbClr val="37474F"/>
            </a:solidFill>
            <a:prstDash val="solid"/>
          </a:ln>
        </p:spPr>
      </p:sp>
      <p:sp>
        <p:nvSpPr>
          <p:cNvPr id="26" name="Shape 24"/>
          <p:cNvSpPr/>
          <p:nvPr/>
        </p:nvSpPr>
        <p:spPr>
          <a:xfrm>
            <a:off x="4201010" y="3502664"/>
            <a:ext cx="114402" cy="130745"/>
          </a:xfrm>
          <a:custGeom>
            <a:avLst/>
            <a:gdLst/>
            <a:ahLst/>
            <a:cxnLst/>
            <a:rect l="l" t="t" r="r" b="b"/>
            <a:pathLst>
              <a:path w="114402" h="130745">
                <a:moveTo>
                  <a:pt x="16343" y="122574"/>
                </a:moveTo>
                <a:cubicBezTo>
                  <a:pt x="7329" y="122574"/>
                  <a:pt x="0" y="115245"/>
                  <a:pt x="0" y="106231"/>
                </a:cubicBezTo>
                <a:lnTo>
                  <a:pt x="0" y="24515"/>
                </a:lnTo>
                <a:cubicBezTo>
                  <a:pt x="0" y="15500"/>
                  <a:pt x="7329" y="8172"/>
                  <a:pt x="16343" y="8172"/>
                </a:cubicBezTo>
                <a:lnTo>
                  <a:pt x="98059" y="8172"/>
                </a:lnTo>
                <a:cubicBezTo>
                  <a:pt x="107073" y="8172"/>
                  <a:pt x="114402" y="15500"/>
                  <a:pt x="114402" y="24515"/>
                </a:cubicBezTo>
                <a:lnTo>
                  <a:pt x="114402" y="79035"/>
                </a:lnTo>
                <a:cubicBezTo>
                  <a:pt x="114402" y="83376"/>
                  <a:pt x="112691" y="87538"/>
                  <a:pt x="109627" y="90602"/>
                </a:cubicBezTo>
                <a:lnTo>
                  <a:pt x="82405" y="117798"/>
                </a:lnTo>
                <a:cubicBezTo>
                  <a:pt x="79341" y="120863"/>
                  <a:pt x="75179" y="122574"/>
                  <a:pt x="70837" y="122574"/>
                </a:cubicBezTo>
                <a:lnTo>
                  <a:pt x="16343" y="122574"/>
                </a:lnTo>
                <a:close/>
                <a:moveTo>
                  <a:pt x="99463" y="77630"/>
                </a:moveTo>
                <a:lnTo>
                  <a:pt x="75587" y="77630"/>
                </a:lnTo>
                <a:cubicBezTo>
                  <a:pt x="72191" y="77630"/>
                  <a:pt x="69458" y="80362"/>
                  <a:pt x="69458" y="83759"/>
                </a:cubicBezTo>
                <a:lnTo>
                  <a:pt x="69458" y="107635"/>
                </a:lnTo>
                <a:lnTo>
                  <a:pt x="99463" y="77630"/>
                </a:lnTo>
                <a:close/>
              </a:path>
            </a:pathLst>
          </a:custGeom>
          <a:solidFill>
            <a:srgbClr val="78909C"/>
          </a:solidFill>
          <a:ln/>
        </p:spPr>
      </p:sp>
      <p:sp>
        <p:nvSpPr>
          <p:cNvPr id="27" name="Text 25"/>
          <p:cNvSpPr/>
          <p:nvPr/>
        </p:nvSpPr>
        <p:spPr>
          <a:xfrm>
            <a:off x="4405300" y="3469978"/>
            <a:ext cx="522981" cy="196118"/>
          </a:xfrm>
          <a:prstGeom prst="rect">
            <a:avLst/>
          </a:prstGeom>
          <a:noFill/>
          <a:ln/>
        </p:spPr>
        <p:txBody>
          <a:bodyPr wrap="square" lIns="0" tIns="0" rIns="0" bIns="0" rtlCol="0" anchor="ctr"/>
          <a:lstStyle/>
          <a:p>
            <a:pPr>
              <a:lnSpc>
                <a:spcPct val="130000"/>
              </a:lnSpc>
            </a:pPr>
            <a:r>
              <a:rPr lang="en-US" sz="1029" b="1" dirty="0">
                <a:solidFill>
                  <a:srgbClr val="37474F"/>
                </a:solidFill>
                <a:latin typeface="MiSans" pitchFamily="34" charset="0"/>
                <a:ea typeface="MiSans" pitchFamily="34" charset="-122"/>
                <a:cs typeface="MiSans" pitchFamily="34" charset="-120"/>
              </a:rPr>
              <a:t>Ghi chú</a:t>
            </a:r>
            <a:endParaRPr lang="en-US" sz="1600" dirty="0"/>
          </a:p>
        </p:txBody>
      </p:sp>
      <p:sp>
        <p:nvSpPr>
          <p:cNvPr id="28" name="Shape 26"/>
          <p:cNvSpPr/>
          <p:nvPr/>
        </p:nvSpPr>
        <p:spPr>
          <a:xfrm>
            <a:off x="505984" y="3965503"/>
            <a:ext cx="5343561" cy="719099"/>
          </a:xfrm>
          <a:custGeom>
            <a:avLst/>
            <a:gdLst/>
            <a:ahLst/>
            <a:cxnLst/>
            <a:rect l="l" t="t" r="r" b="b"/>
            <a:pathLst>
              <a:path w="5343561" h="719099">
                <a:moveTo>
                  <a:pt x="31379" y="0"/>
                </a:moveTo>
                <a:lnTo>
                  <a:pt x="5278187" y="0"/>
                </a:lnTo>
                <a:cubicBezTo>
                  <a:pt x="5314292" y="0"/>
                  <a:pt x="5343561" y="29269"/>
                  <a:pt x="5343561" y="65373"/>
                </a:cubicBezTo>
                <a:lnTo>
                  <a:pt x="5343561" y="653726"/>
                </a:lnTo>
                <a:cubicBezTo>
                  <a:pt x="5343561" y="689831"/>
                  <a:pt x="5314292" y="719099"/>
                  <a:pt x="5278187" y="719099"/>
                </a:cubicBezTo>
                <a:lnTo>
                  <a:pt x="31379" y="719099"/>
                </a:lnTo>
                <a:cubicBezTo>
                  <a:pt x="14049" y="719099"/>
                  <a:pt x="0" y="705050"/>
                  <a:pt x="0" y="687720"/>
                </a:cubicBezTo>
                <a:lnTo>
                  <a:pt x="0" y="31379"/>
                </a:lnTo>
                <a:cubicBezTo>
                  <a:pt x="0" y="14060"/>
                  <a:pt x="14060" y="0"/>
                  <a:pt x="31379" y="0"/>
                </a:cubicBezTo>
                <a:close/>
              </a:path>
            </a:pathLst>
          </a:custGeom>
          <a:solidFill>
            <a:srgbClr val="FF8A65">
              <a:alpha val="5098"/>
            </a:srgbClr>
          </a:solidFill>
          <a:ln/>
        </p:spPr>
      </p:sp>
      <p:sp>
        <p:nvSpPr>
          <p:cNvPr id="29" name="Shape 27"/>
          <p:cNvSpPr/>
          <p:nvPr/>
        </p:nvSpPr>
        <p:spPr>
          <a:xfrm>
            <a:off x="505984" y="3965503"/>
            <a:ext cx="31379" cy="719099"/>
          </a:xfrm>
          <a:custGeom>
            <a:avLst/>
            <a:gdLst/>
            <a:ahLst/>
            <a:cxnLst/>
            <a:rect l="l" t="t" r="r" b="b"/>
            <a:pathLst>
              <a:path w="31379" h="719099">
                <a:moveTo>
                  <a:pt x="31379" y="0"/>
                </a:moveTo>
                <a:lnTo>
                  <a:pt x="31379" y="0"/>
                </a:lnTo>
                <a:lnTo>
                  <a:pt x="31379" y="719099"/>
                </a:lnTo>
                <a:lnTo>
                  <a:pt x="31379" y="719099"/>
                </a:lnTo>
                <a:cubicBezTo>
                  <a:pt x="14049" y="719099"/>
                  <a:pt x="0" y="705050"/>
                  <a:pt x="0" y="687720"/>
                </a:cubicBezTo>
                <a:lnTo>
                  <a:pt x="0" y="31379"/>
                </a:lnTo>
                <a:cubicBezTo>
                  <a:pt x="0" y="14060"/>
                  <a:pt x="14060" y="0"/>
                  <a:pt x="31379" y="0"/>
                </a:cubicBezTo>
                <a:close/>
              </a:path>
            </a:pathLst>
          </a:custGeom>
          <a:solidFill>
            <a:srgbClr val="FF8A65"/>
          </a:solidFill>
          <a:ln/>
        </p:spPr>
      </p:sp>
      <p:sp>
        <p:nvSpPr>
          <p:cNvPr id="30" name="Shape 28"/>
          <p:cNvSpPr/>
          <p:nvPr/>
        </p:nvSpPr>
        <p:spPr>
          <a:xfrm>
            <a:off x="660591" y="4128935"/>
            <a:ext cx="147088" cy="130745"/>
          </a:xfrm>
          <a:custGeom>
            <a:avLst/>
            <a:gdLst/>
            <a:ahLst/>
            <a:cxnLst/>
            <a:rect l="l" t="t" r="r" b="b"/>
            <a:pathLst>
              <a:path w="147088" h="130745">
                <a:moveTo>
                  <a:pt x="73544" y="16343"/>
                </a:moveTo>
                <a:cubicBezTo>
                  <a:pt x="100613" y="16343"/>
                  <a:pt x="122574" y="38304"/>
                  <a:pt x="122574" y="65373"/>
                </a:cubicBezTo>
                <a:cubicBezTo>
                  <a:pt x="122574" y="92441"/>
                  <a:pt x="100613" y="114402"/>
                  <a:pt x="73544" y="114402"/>
                </a:cubicBezTo>
                <a:cubicBezTo>
                  <a:pt x="56895" y="114402"/>
                  <a:pt x="42160" y="106103"/>
                  <a:pt x="33299" y="93386"/>
                </a:cubicBezTo>
                <a:cubicBezTo>
                  <a:pt x="30720" y="89683"/>
                  <a:pt x="25613" y="88789"/>
                  <a:pt x="21910" y="91368"/>
                </a:cubicBezTo>
                <a:cubicBezTo>
                  <a:pt x="18207" y="93948"/>
                  <a:pt x="17314" y="99055"/>
                  <a:pt x="19893" y="102758"/>
                </a:cubicBezTo>
                <a:cubicBezTo>
                  <a:pt x="31690" y="119663"/>
                  <a:pt x="51328" y="130745"/>
                  <a:pt x="73544" y="130745"/>
                </a:cubicBezTo>
                <a:cubicBezTo>
                  <a:pt x="109652" y="130745"/>
                  <a:pt x="138917" y="101481"/>
                  <a:pt x="138917" y="65373"/>
                </a:cubicBezTo>
                <a:cubicBezTo>
                  <a:pt x="138917" y="29264"/>
                  <a:pt x="109652" y="0"/>
                  <a:pt x="73544" y="0"/>
                </a:cubicBezTo>
                <a:cubicBezTo>
                  <a:pt x="51660" y="0"/>
                  <a:pt x="32303" y="10751"/>
                  <a:pt x="20429" y="27247"/>
                </a:cubicBezTo>
                <a:lnTo>
                  <a:pt x="20429" y="20429"/>
                </a:lnTo>
                <a:cubicBezTo>
                  <a:pt x="20429" y="15909"/>
                  <a:pt x="16777" y="12257"/>
                  <a:pt x="12257" y="12257"/>
                </a:cubicBezTo>
                <a:cubicBezTo>
                  <a:pt x="7737" y="12257"/>
                  <a:pt x="4086" y="15909"/>
                  <a:pt x="4086" y="20429"/>
                </a:cubicBezTo>
                <a:lnTo>
                  <a:pt x="4086" y="49029"/>
                </a:lnTo>
                <a:cubicBezTo>
                  <a:pt x="4086" y="53549"/>
                  <a:pt x="7737" y="57201"/>
                  <a:pt x="12257" y="57201"/>
                </a:cubicBezTo>
                <a:lnTo>
                  <a:pt x="18539" y="57201"/>
                </a:lnTo>
                <a:cubicBezTo>
                  <a:pt x="18667" y="57201"/>
                  <a:pt x="18795" y="57201"/>
                  <a:pt x="18922" y="57201"/>
                </a:cubicBezTo>
                <a:lnTo>
                  <a:pt x="40883" y="57201"/>
                </a:lnTo>
                <a:cubicBezTo>
                  <a:pt x="45403" y="57201"/>
                  <a:pt x="49055" y="53549"/>
                  <a:pt x="49055" y="49029"/>
                </a:cubicBezTo>
                <a:cubicBezTo>
                  <a:pt x="49055" y="44510"/>
                  <a:pt x="45403" y="40858"/>
                  <a:pt x="40883" y="40858"/>
                </a:cubicBezTo>
                <a:lnTo>
                  <a:pt x="31103" y="40858"/>
                </a:lnTo>
                <a:cubicBezTo>
                  <a:pt x="39556" y="26200"/>
                  <a:pt x="55414" y="16343"/>
                  <a:pt x="73544" y="16343"/>
                </a:cubicBezTo>
                <a:close/>
                <a:moveTo>
                  <a:pt x="79673" y="38815"/>
                </a:moveTo>
                <a:cubicBezTo>
                  <a:pt x="79673" y="35419"/>
                  <a:pt x="76941" y="32686"/>
                  <a:pt x="73544" y="32686"/>
                </a:cubicBezTo>
                <a:cubicBezTo>
                  <a:pt x="70148" y="32686"/>
                  <a:pt x="67416" y="35419"/>
                  <a:pt x="67416" y="38815"/>
                </a:cubicBezTo>
                <a:lnTo>
                  <a:pt x="67416" y="65373"/>
                </a:lnTo>
                <a:cubicBezTo>
                  <a:pt x="67416" y="67007"/>
                  <a:pt x="68054" y="68565"/>
                  <a:pt x="69203" y="69714"/>
                </a:cubicBezTo>
                <a:lnTo>
                  <a:pt x="87589" y="88100"/>
                </a:lnTo>
                <a:cubicBezTo>
                  <a:pt x="89990" y="90500"/>
                  <a:pt x="93871" y="90500"/>
                  <a:pt x="96246" y="88100"/>
                </a:cubicBezTo>
                <a:cubicBezTo>
                  <a:pt x="98621" y="85699"/>
                  <a:pt x="98646" y="81818"/>
                  <a:pt x="96246" y="79443"/>
                </a:cubicBezTo>
                <a:lnTo>
                  <a:pt x="79647" y="62845"/>
                </a:lnTo>
                <a:lnTo>
                  <a:pt x="79647" y="38815"/>
                </a:lnTo>
                <a:close/>
              </a:path>
            </a:pathLst>
          </a:custGeom>
          <a:solidFill>
            <a:srgbClr val="FF8A65"/>
          </a:solidFill>
          <a:ln/>
        </p:spPr>
      </p:sp>
      <p:sp>
        <p:nvSpPr>
          <p:cNvPr id="31" name="Text 29"/>
          <p:cNvSpPr/>
          <p:nvPr/>
        </p:nvSpPr>
        <p:spPr>
          <a:xfrm>
            <a:off x="815851" y="4096249"/>
            <a:ext cx="4968322" cy="196118"/>
          </a:xfrm>
          <a:prstGeom prst="rect">
            <a:avLst/>
          </a:prstGeom>
          <a:noFill/>
          <a:ln/>
        </p:spPr>
        <p:txBody>
          <a:bodyPr wrap="square" lIns="0" tIns="0" rIns="0" bIns="0" rtlCol="0" anchor="ctr"/>
          <a:lstStyle/>
          <a:p>
            <a:pPr>
              <a:lnSpc>
                <a:spcPct val="130000"/>
              </a:lnSpc>
            </a:pPr>
            <a:r>
              <a:rPr lang="en-US" sz="1029" b="1" dirty="0">
                <a:solidFill>
                  <a:srgbClr val="37474F"/>
                </a:solidFill>
                <a:latin typeface="MiSans" pitchFamily="34" charset="0"/>
                <a:ea typeface="MiSans" pitchFamily="34" charset="-122"/>
                <a:cs typeface="MiSans" pitchFamily="34" charset="-120"/>
              </a:rPr>
              <a:t>Theo dõi lịch sử</a:t>
            </a:r>
            <a:endParaRPr lang="en-US" sz="1600" dirty="0"/>
          </a:p>
        </p:txBody>
      </p:sp>
      <p:sp>
        <p:nvSpPr>
          <p:cNvPr id="32" name="Text 30"/>
          <p:cNvSpPr/>
          <p:nvPr/>
        </p:nvSpPr>
        <p:spPr>
          <a:xfrm>
            <a:off x="652419" y="4357739"/>
            <a:ext cx="5131753" cy="196118"/>
          </a:xfrm>
          <a:prstGeom prst="rect">
            <a:avLst/>
          </a:prstGeom>
          <a:noFill/>
          <a:ln/>
        </p:spPr>
        <p:txBody>
          <a:bodyPr wrap="square" lIns="0" tIns="0" rIns="0" bIns="0" rtlCol="0" anchor="ctr"/>
          <a:lstStyle/>
          <a:p>
            <a:pPr>
              <a:lnSpc>
                <a:spcPct val="130000"/>
              </a:lnSpc>
            </a:pPr>
            <a:r>
              <a:rPr lang="en-US" sz="1029" dirty="0">
                <a:solidFill>
                  <a:srgbClr val="607D8B"/>
                </a:solidFill>
                <a:latin typeface="MiSans" pitchFamily="34" charset="0"/>
                <a:ea typeface="MiSans" pitchFamily="34" charset="-122"/>
                <a:cs typeface="MiSans" pitchFamily="34" charset="-120"/>
              </a:rPr>
              <a:t>Ghi nhận chính xác: Đối tượng, Thờ gian, Hành động (Đăng bài, Phê duyệt...)</a:t>
            </a:r>
            <a:endParaRPr lang="en-US" sz="1600" dirty="0"/>
          </a:p>
        </p:txBody>
      </p:sp>
      <p:sp>
        <p:nvSpPr>
          <p:cNvPr id="33" name="Shape 31"/>
          <p:cNvSpPr/>
          <p:nvPr/>
        </p:nvSpPr>
        <p:spPr>
          <a:xfrm>
            <a:off x="503042" y="4865526"/>
            <a:ext cx="5349444" cy="658956"/>
          </a:xfrm>
          <a:custGeom>
            <a:avLst/>
            <a:gdLst/>
            <a:ahLst/>
            <a:cxnLst/>
            <a:rect l="l" t="t" r="r" b="b"/>
            <a:pathLst>
              <a:path w="5349444" h="658956">
                <a:moveTo>
                  <a:pt x="65375" y="0"/>
                </a:moveTo>
                <a:lnTo>
                  <a:pt x="5284069" y="0"/>
                </a:lnTo>
                <a:cubicBezTo>
                  <a:pt x="5320175" y="0"/>
                  <a:pt x="5349444" y="29269"/>
                  <a:pt x="5349444" y="65375"/>
                </a:cubicBezTo>
                <a:lnTo>
                  <a:pt x="5349444" y="593581"/>
                </a:lnTo>
                <a:cubicBezTo>
                  <a:pt x="5349444" y="629687"/>
                  <a:pt x="5320175" y="658956"/>
                  <a:pt x="5284069" y="658956"/>
                </a:cubicBezTo>
                <a:lnTo>
                  <a:pt x="65375" y="658956"/>
                </a:lnTo>
                <a:cubicBezTo>
                  <a:pt x="29269" y="658956"/>
                  <a:pt x="0" y="629687"/>
                  <a:pt x="0" y="593581"/>
                </a:cubicBezTo>
                <a:lnTo>
                  <a:pt x="0" y="65375"/>
                </a:lnTo>
                <a:cubicBezTo>
                  <a:pt x="0" y="29269"/>
                  <a:pt x="29269" y="0"/>
                  <a:pt x="65375" y="0"/>
                </a:cubicBezTo>
                <a:close/>
              </a:path>
            </a:pathLst>
          </a:custGeom>
          <a:gradFill flip="none" rotWithShape="1">
            <a:gsLst>
              <a:gs pos="0">
                <a:srgbClr val="1E88E5">
                  <a:alpha val="10000"/>
                </a:srgbClr>
              </a:gs>
              <a:gs pos="100000">
                <a:srgbClr val="78909C">
                  <a:alpha val="10000"/>
                </a:srgbClr>
              </a:gs>
            </a:gsLst>
            <a:lin ang="0" scaled="1"/>
          </a:gradFill>
          <a:ln w="8128">
            <a:solidFill>
              <a:srgbClr val="1E88E5">
                <a:alpha val="20000"/>
              </a:srgbClr>
            </a:solidFill>
            <a:prstDash val="solid"/>
          </a:ln>
        </p:spPr>
      </p:sp>
      <p:sp>
        <p:nvSpPr>
          <p:cNvPr id="34" name="Shape 32"/>
          <p:cNvSpPr/>
          <p:nvPr/>
        </p:nvSpPr>
        <p:spPr>
          <a:xfrm>
            <a:off x="641470" y="5081329"/>
            <a:ext cx="110316" cy="147088"/>
          </a:xfrm>
          <a:custGeom>
            <a:avLst/>
            <a:gdLst/>
            <a:ahLst/>
            <a:cxnLst/>
            <a:rect l="l" t="t" r="r" b="b"/>
            <a:pathLst>
              <a:path w="110316" h="147088">
                <a:moveTo>
                  <a:pt x="84145" y="110316"/>
                </a:moveTo>
                <a:cubicBezTo>
                  <a:pt x="86242" y="103910"/>
                  <a:pt x="90436" y="98107"/>
                  <a:pt x="95177" y="93108"/>
                </a:cubicBezTo>
                <a:cubicBezTo>
                  <a:pt x="104571" y="83226"/>
                  <a:pt x="110316" y="69867"/>
                  <a:pt x="110316" y="55158"/>
                </a:cubicBezTo>
                <a:cubicBezTo>
                  <a:pt x="110316" y="24706"/>
                  <a:pt x="85610" y="0"/>
                  <a:pt x="55158" y="0"/>
                </a:cubicBezTo>
                <a:cubicBezTo>
                  <a:pt x="24706" y="0"/>
                  <a:pt x="0" y="24706"/>
                  <a:pt x="0" y="55158"/>
                </a:cubicBezTo>
                <a:cubicBezTo>
                  <a:pt x="0" y="69867"/>
                  <a:pt x="5746" y="83226"/>
                  <a:pt x="15140" y="93108"/>
                </a:cubicBezTo>
                <a:cubicBezTo>
                  <a:pt x="19880" y="98107"/>
                  <a:pt x="24103" y="103910"/>
                  <a:pt x="26171" y="110316"/>
                </a:cubicBezTo>
                <a:lnTo>
                  <a:pt x="84116" y="110316"/>
                </a:lnTo>
                <a:close/>
                <a:moveTo>
                  <a:pt x="82737" y="124106"/>
                </a:moveTo>
                <a:lnTo>
                  <a:pt x="27579" y="124106"/>
                </a:lnTo>
                <a:lnTo>
                  <a:pt x="27579" y="128702"/>
                </a:lnTo>
                <a:cubicBezTo>
                  <a:pt x="27579" y="141400"/>
                  <a:pt x="37864" y="151685"/>
                  <a:pt x="50562" y="151685"/>
                </a:cubicBezTo>
                <a:lnTo>
                  <a:pt x="59755" y="151685"/>
                </a:lnTo>
                <a:cubicBezTo>
                  <a:pt x="72453" y="151685"/>
                  <a:pt x="82737" y="141400"/>
                  <a:pt x="82737" y="128702"/>
                </a:cubicBezTo>
                <a:lnTo>
                  <a:pt x="82737" y="124106"/>
                </a:lnTo>
                <a:close/>
                <a:moveTo>
                  <a:pt x="52860" y="32176"/>
                </a:moveTo>
                <a:cubicBezTo>
                  <a:pt x="41426" y="32176"/>
                  <a:pt x="32176" y="41426"/>
                  <a:pt x="32176" y="52860"/>
                </a:cubicBezTo>
                <a:cubicBezTo>
                  <a:pt x="32176" y="56681"/>
                  <a:pt x="29102" y="59755"/>
                  <a:pt x="25281" y="59755"/>
                </a:cubicBezTo>
                <a:cubicBezTo>
                  <a:pt x="21460" y="59755"/>
                  <a:pt x="18386" y="56681"/>
                  <a:pt x="18386" y="52860"/>
                </a:cubicBezTo>
                <a:cubicBezTo>
                  <a:pt x="18386" y="33813"/>
                  <a:pt x="33813" y="18386"/>
                  <a:pt x="52860" y="18386"/>
                </a:cubicBezTo>
                <a:cubicBezTo>
                  <a:pt x="56681" y="18386"/>
                  <a:pt x="59755" y="21460"/>
                  <a:pt x="59755" y="25281"/>
                </a:cubicBezTo>
                <a:cubicBezTo>
                  <a:pt x="59755" y="29102"/>
                  <a:pt x="56681" y="32176"/>
                  <a:pt x="52860" y="32176"/>
                </a:cubicBezTo>
                <a:close/>
              </a:path>
            </a:pathLst>
          </a:custGeom>
          <a:solidFill>
            <a:srgbClr val="1E88E5"/>
          </a:solidFill>
          <a:ln/>
        </p:spPr>
      </p:sp>
      <p:sp>
        <p:nvSpPr>
          <p:cNvPr id="35" name="Text 33"/>
          <p:cNvSpPr/>
          <p:nvPr/>
        </p:nvSpPr>
        <p:spPr>
          <a:xfrm>
            <a:off x="837424" y="4998886"/>
            <a:ext cx="4919292" cy="392236"/>
          </a:xfrm>
          <a:prstGeom prst="rect">
            <a:avLst/>
          </a:prstGeom>
          <a:noFill/>
          <a:ln/>
        </p:spPr>
        <p:txBody>
          <a:bodyPr wrap="square" lIns="0" tIns="0" rIns="0" bIns="0" rtlCol="0" anchor="ctr"/>
          <a:lstStyle/>
          <a:p>
            <a:pPr>
              <a:lnSpc>
                <a:spcPct val="130000"/>
              </a:lnSpc>
            </a:pPr>
            <a:r>
              <a:rPr lang="en-US" sz="1029" b="1" dirty="0">
                <a:solidFill>
                  <a:srgbClr val="37474F"/>
                </a:solidFill>
                <a:latin typeface="MiSans" pitchFamily="34" charset="0"/>
                <a:ea typeface="MiSans" pitchFamily="34" charset="-122"/>
                <a:cs typeface="MiSans" pitchFamily="34" charset="-120"/>
              </a:rPr>
              <a:t>Khi nhấn "Duyệt":</a:t>
            </a:r>
            <a:r>
              <a:rPr lang="en-US" sz="1029" dirty="0">
                <a:solidFill>
                  <a:srgbClr val="37474F"/>
                </a:solidFill>
                <a:latin typeface="MiSans" pitchFamily="34" charset="0"/>
                <a:ea typeface="MiSans" pitchFamily="34" charset="-122"/>
                <a:cs typeface="MiSans" pitchFamily="34" charset="-120"/>
              </a:rPr>
              <a:t> Trạng thái chuyển thành </a:t>
            </a:r>
            <a:r>
              <a:rPr lang="en-US" sz="1029" b="1" dirty="0">
                <a:solidFill>
                  <a:srgbClr val="37474F"/>
                </a:solidFill>
                <a:latin typeface="MiSans" pitchFamily="34" charset="0"/>
                <a:ea typeface="MiSans" pitchFamily="34" charset="-122"/>
                <a:cs typeface="MiSans" pitchFamily="34" charset="-120"/>
              </a:rPr>
              <a:t>da_duyet</a:t>
            </a:r>
            <a:r>
              <a:rPr lang="en-US" sz="1029" dirty="0">
                <a:solidFill>
                  <a:srgbClr val="37474F"/>
                </a:solidFill>
                <a:latin typeface="MiSans" pitchFamily="34" charset="0"/>
                <a:ea typeface="MiSans" pitchFamily="34" charset="-122"/>
                <a:cs typeface="MiSans" pitchFamily="34" charset="-120"/>
              </a:rPr>
              <a:t>, sản phẩm xuất hiện trong kho chung</a:t>
            </a:r>
            <a:endParaRPr lang="en-US" sz="1600" dirty="0"/>
          </a:p>
        </p:txBody>
      </p:sp>
      <p:sp>
        <p:nvSpPr>
          <p:cNvPr id="36" name="Shape 34"/>
          <p:cNvSpPr/>
          <p:nvPr/>
        </p:nvSpPr>
        <p:spPr>
          <a:xfrm>
            <a:off x="6135714" y="997929"/>
            <a:ext cx="5687421" cy="2788795"/>
          </a:xfrm>
          <a:custGeom>
            <a:avLst/>
            <a:gdLst/>
            <a:ahLst/>
            <a:cxnLst/>
            <a:rect l="l" t="t" r="r" b="b"/>
            <a:pathLst>
              <a:path w="5687421" h="3276804">
                <a:moveTo>
                  <a:pt x="130744" y="0"/>
                </a:moveTo>
                <a:lnTo>
                  <a:pt x="5556676" y="0"/>
                </a:lnTo>
                <a:cubicBezTo>
                  <a:pt x="5628885" y="0"/>
                  <a:pt x="5687421" y="58536"/>
                  <a:pt x="5687421" y="130744"/>
                </a:cubicBezTo>
                <a:lnTo>
                  <a:pt x="5687421" y="3146060"/>
                </a:lnTo>
                <a:cubicBezTo>
                  <a:pt x="5687421" y="3218268"/>
                  <a:pt x="5628885" y="3276804"/>
                  <a:pt x="5556676" y="3276804"/>
                </a:cubicBezTo>
                <a:lnTo>
                  <a:pt x="130744" y="3276804"/>
                </a:lnTo>
                <a:cubicBezTo>
                  <a:pt x="58536" y="3276804"/>
                  <a:pt x="0" y="3218268"/>
                  <a:pt x="0" y="3146060"/>
                </a:cubicBezTo>
                <a:lnTo>
                  <a:pt x="0" y="130744"/>
                </a:lnTo>
                <a:cubicBezTo>
                  <a:pt x="0" y="58585"/>
                  <a:pt x="58585" y="0"/>
                  <a:pt x="130744" y="0"/>
                </a:cubicBezTo>
                <a:close/>
              </a:path>
            </a:pathLst>
          </a:custGeom>
          <a:gradFill flip="none" rotWithShape="1">
            <a:gsLst>
              <a:gs pos="0">
                <a:srgbClr val="78909C"/>
              </a:gs>
              <a:gs pos="100000">
                <a:srgbClr val="78909C">
                  <a:alpha val="80000"/>
                </a:srgbClr>
              </a:gs>
            </a:gsLst>
            <a:lin ang="2700000" scaled="1"/>
          </a:gradFill>
          <a:ln/>
          <a:effectLst>
            <a:outerShdw blurRad="204290" dist="163432" dir="5400000" algn="bl" rotWithShape="0">
              <a:srgbClr val="000000">
                <a:alpha val="10196"/>
              </a:srgbClr>
            </a:outerShdw>
          </a:effectLst>
        </p:spPr>
      </p:sp>
      <p:sp>
        <p:nvSpPr>
          <p:cNvPr id="37" name="Shape 35"/>
          <p:cNvSpPr/>
          <p:nvPr/>
        </p:nvSpPr>
        <p:spPr>
          <a:xfrm>
            <a:off x="6339268" y="1340139"/>
            <a:ext cx="392236" cy="392236"/>
          </a:xfrm>
          <a:custGeom>
            <a:avLst/>
            <a:gdLst/>
            <a:ahLst/>
            <a:cxnLst/>
            <a:rect l="l" t="t" r="r" b="b"/>
            <a:pathLst>
              <a:path w="392236" h="392236">
                <a:moveTo>
                  <a:pt x="65374" y="0"/>
                </a:moveTo>
                <a:lnTo>
                  <a:pt x="326862" y="0"/>
                </a:lnTo>
                <a:cubicBezTo>
                  <a:pt x="362967" y="0"/>
                  <a:pt x="392236" y="29269"/>
                  <a:pt x="392236" y="65374"/>
                </a:cubicBezTo>
                <a:lnTo>
                  <a:pt x="392236" y="326862"/>
                </a:lnTo>
                <a:cubicBezTo>
                  <a:pt x="392236" y="362967"/>
                  <a:pt x="362967" y="392236"/>
                  <a:pt x="326862" y="392236"/>
                </a:cubicBezTo>
                <a:lnTo>
                  <a:pt x="65374" y="392236"/>
                </a:lnTo>
                <a:cubicBezTo>
                  <a:pt x="29269" y="392236"/>
                  <a:pt x="0" y="362967"/>
                  <a:pt x="0" y="326862"/>
                </a:cubicBezTo>
                <a:lnTo>
                  <a:pt x="0" y="65374"/>
                </a:lnTo>
                <a:cubicBezTo>
                  <a:pt x="0" y="29293"/>
                  <a:pt x="29293" y="0"/>
                  <a:pt x="65374" y="0"/>
                </a:cubicBezTo>
                <a:close/>
              </a:path>
            </a:pathLst>
          </a:custGeom>
          <a:solidFill>
            <a:srgbClr val="FFFFFF">
              <a:alpha val="20000"/>
            </a:srgbClr>
          </a:solidFill>
          <a:ln/>
        </p:spPr>
      </p:sp>
      <p:sp>
        <p:nvSpPr>
          <p:cNvPr id="38" name="Shape 36"/>
          <p:cNvSpPr/>
          <p:nvPr/>
        </p:nvSpPr>
        <p:spPr>
          <a:xfrm>
            <a:off x="6425069" y="1438198"/>
            <a:ext cx="220633" cy="196118"/>
          </a:xfrm>
          <a:custGeom>
            <a:avLst/>
            <a:gdLst/>
            <a:ahLst/>
            <a:cxnLst/>
            <a:rect l="l" t="t" r="r" b="b"/>
            <a:pathLst>
              <a:path w="220633" h="196118">
                <a:moveTo>
                  <a:pt x="110316" y="24515"/>
                </a:moveTo>
                <a:cubicBezTo>
                  <a:pt x="150919" y="24515"/>
                  <a:pt x="183861" y="57456"/>
                  <a:pt x="183861" y="98059"/>
                </a:cubicBezTo>
                <a:cubicBezTo>
                  <a:pt x="183861" y="138662"/>
                  <a:pt x="150919" y="171603"/>
                  <a:pt x="110316" y="171603"/>
                </a:cubicBezTo>
                <a:cubicBezTo>
                  <a:pt x="85342" y="171603"/>
                  <a:pt x="63240" y="159154"/>
                  <a:pt x="49949" y="140079"/>
                </a:cubicBezTo>
                <a:cubicBezTo>
                  <a:pt x="46080" y="134525"/>
                  <a:pt x="38419" y="133184"/>
                  <a:pt x="32865" y="137053"/>
                </a:cubicBezTo>
                <a:cubicBezTo>
                  <a:pt x="27311" y="140921"/>
                  <a:pt x="25970" y="148582"/>
                  <a:pt x="29839" y="154136"/>
                </a:cubicBezTo>
                <a:cubicBezTo>
                  <a:pt x="47536" y="179494"/>
                  <a:pt x="76992" y="196118"/>
                  <a:pt x="110316" y="196118"/>
                </a:cubicBezTo>
                <a:cubicBezTo>
                  <a:pt x="164479" y="196118"/>
                  <a:pt x="208375" y="152221"/>
                  <a:pt x="208375" y="98059"/>
                </a:cubicBezTo>
                <a:cubicBezTo>
                  <a:pt x="208375" y="43897"/>
                  <a:pt x="164479" y="0"/>
                  <a:pt x="110316" y="0"/>
                </a:cubicBezTo>
                <a:cubicBezTo>
                  <a:pt x="77490" y="0"/>
                  <a:pt x="48455" y="16126"/>
                  <a:pt x="30643" y="40871"/>
                </a:cubicBezTo>
                <a:lnTo>
                  <a:pt x="30643" y="30643"/>
                </a:lnTo>
                <a:cubicBezTo>
                  <a:pt x="30643" y="23864"/>
                  <a:pt x="25166" y="18386"/>
                  <a:pt x="18386" y="18386"/>
                </a:cubicBezTo>
                <a:cubicBezTo>
                  <a:pt x="11606" y="18386"/>
                  <a:pt x="6129" y="23864"/>
                  <a:pt x="6129" y="30643"/>
                </a:cubicBezTo>
                <a:lnTo>
                  <a:pt x="6129" y="73544"/>
                </a:lnTo>
                <a:cubicBezTo>
                  <a:pt x="6129" y="80324"/>
                  <a:pt x="11606" y="85802"/>
                  <a:pt x="18386" y="85802"/>
                </a:cubicBezTo>
                <a:lnTo>
                  <a:pt x="27809" y="85802"/>
                </a:lnTo>
                <a:cubicBezTo>
                  <a:pt x="28000" y="85802"/>
                  <a:pt x="28192" y="85802"/>
                  <a:pt x="28383" y="85802"/>
                </a:cubicBezTo>
                <a:lnTo>
                  <a:pt x="61325" y="85802"/>
                </a:lnTo>
                <a:cubicBezTo>
                  <a:pt x="68105" y="85802"/>
                  <a:pt x="73583" y="80324"/>
                  <a:pt x="73583" y="73544"/>
                </a:cubicBezTo>
                <a:cubicBezTo>
                  <a:pt x="73583" y="66764"/>
                  <a:pt x="68105" y="61287"/>
                  <a:pt x="61325" y="61287"/>
                </a:cubicBezTo>
                <a:lnTo>
                  <a:pt x="46655" y="61287"/>
                </a:lnTo>
                <a:cubicBezTo>
                  <a:pt x="59333" y="39300"/>
                  <a:pt x="83120" y="24515"/>
                  <a:pt x="110316" y="24515"/>
                </a:cubicBezTo>
                <a:close/>
                <a:moveTo>
                  <a:pt x="119509" y="58223"/>
                </a:moveTo>
                <a:cubicBezTo>
                  <a:pt x="119509" y="53128"/>
                  <a:pt x="115411" y="49029"/>
                  <a:pt x="110316" y="49029"/>
                </a:cubicBezTo>
                <a:cubicBezTo>
                  <a:pt x="105222" y="49029"/>
                  <a:pt x="101123" y="53128"/>
                  <a:pt x="101123" y="58223"/>
                </a:cubicBezTo>
                <a:lnTo>
                  <a:pt x="101123" y="98059"/>
                </a:lnTo>
                <a:cubicBezTo>
                  <a:pt x="101123" y="100510"/>
                  <a:pt x="102081" y="102847"/>
                  <a:pt x="103805" y="104571"/>
                </a:cubicBezTo>
                <a:lnTo>
                  <a:pt x="131384" y="132150"/>
                </a:lnTo>
                <a:cubicBezTo>
                  <a:pt x="134984" y="135750"/>
                  <a:pt x="140807" y="135750"/>
                  <a:pt x="144369" y="132150"/>
                </a:cubicBezTo>
                <a:cubicBezTo>
                  <a:pt x="147931" y="128549"/>
                  <a:pt x="147969" y="122727"/>
                  <a:pt x="144369" y="119165"/>
                </a:cubicBezTo>
                <a:lnTo>
                  <a:pt x="119471" y="94267"/>
                </a:lnTo>
                <a:lnTo>
                  <a:pt x="119471" y="58223"/>
                </a:lnTo>
                <a:close/>
              </a:path>
            </a:pathLst>
          </a:custGeom>
          <a:solidFill>
            <a:srgbClr val="FFFFFF"/>
          </a:solidFill>
          <a:ln/>
        </p:spPr>
      </p:sp>
      <p:sp>
        <p:nvSpPr>
          <p:cNvPr id="39" name="Text 37"/>
          <p:cNvSpPr/>
          <p:nvPr/>
        </p:nvSpPr>
        <p:spPr>
          <a:xfrm>
            <a:off x="6829563" y="1421855"/>
            <a:ext cx="1389169" cy="228804"/>
          </a:xfrm>
          <a:prstGeom prst="rect">
            <a:avLst/>
          </a:prstGeom>
          <a:noFill/>
          <a:ln/>
        </p:spPr>
        <p:txBody>
          <a:bodyPr wrap="square" lIns="0" tIns="0" rIns="0" bIns="0" rtlCol="0" anchor="ctr"/>
          <a:lstStyle/>
          <a:p>
            <a:pPr>
              <a:lnSpc>
                <a:spcPct val="120000"/>
              </a:lnSpc>
            </a:pPr>
            <a:r>
              <a:rPr lang="en-US" sz="1287" b="1" dirty="0">
                <a:solidFill>
                  <a:srgbClr val="FFFFFF"/>
                </a:solidFill>
                <a:latin typeface="阿里妈妈数黑体" pitchFamily="34" charset="0"/>
                <a:ea typeface="阿里妈妈数黑体" pitchFamily="34" charset="-122"/>
                <a:cs typeface="阿里妈妈数黑体" pitchFamily="34" charset="-120"/>
              </a:rPr>
              <a:t>Nhật ký hệ thống</a:t>
            </a:r>
            <a:endParaRPr lang="en-US" sz="1600" dirty="0"/>
          </a:p>
        </p:txBody>
      </p:sp>
      <p:sp>
        <p:nvSpPr>
          <p:cNvPr id="40" name="Text 38"/>
          <p:cNvSpPr/>
          <p:nvPr/>
        </p:nvSpPr>
        <p:spPr>
          <a:xfrm>
            <a:off x="6339268" y="1863121"/>
            <a:ext cx="5425930" cy="212461"/>
          </a:xfrm>
          <a:prstGeom prst="rect">
            <a:avLst/>
          </a:prstGeom>
          <a:noFill/>
          <a:ln/>
        </p:spPr>
        <p:txBody>
          <a:bodyPr wrap="square" lIns="0" tIns="0" rIns="0" bIns="0" rtlCol="0" anchor="ctr"/>
          <a:lstStyle/>
          <a:p>
            <a:pPr>
              <a:lnSpc>
                <a:spcPct val="140000"/>
              </a:lnSpc>
            </a:pPr>
            <a:r>
              <a:rPr lang="en-US" sz="1029" dirty="0">
                <a:solidFill>
                  <a:srgbClr val="FFFFFF">
                    <a:alpha val="95000"/>
                  </a:srgbClr>
                </a:solidFill>
                <a:latin typeface="MiSans" pitchFamily="34" charset="0"/>
                <a:ea typeface="MiSans" pitchFamily="34" charset="-122"/>
                <a:cs typeface="MiSans" pitchFamily="34" charset="-120"/>
              </a:rPr>
              <a:t>Hệ thống giám sát thông qua bảng </a:t>
            </a:r>
            <a:r>
              <a:rPr lang="en-US" sz="1029" b="1" dirty="0">
                <a:solidFill>
                  <a:srgbClr val="FFFFFF">
                    <a:alpha val="95000"/>
                  </a:srgbClr>
                </a:solidFill>
                <a:latin typeface="MiSans" pitchFamily="34" charset="0"/>
                <a:ea typeface="MiSans" pitchFamily="34" charset="-122"/>
                <a:cs typeface="MiSans" pitchFamily="34" charset="-120"/>
              </a:rPr>
              <a:t>activity_logs</a:t>
            </a:r>
            <a:r>
              <a:rPr lang="en-US" sz="1029" dirty="0">
                <a:solidFill>
                  <a:srgbClr val="FFFFFF">
                    <a:alpha val="95000"/>
                  </a:srgbClr>
                </a:solidFill>
                <a:latin typeface="MiSans" pitchFamily="34" charset="0"/>
                <a:ea typeface="MiSans" pitchFamily="34" charset="-122"/>
                <a:cs typeface="MiSans" pitchFamily="34" charset="-120"/>
              </a:rPr>
              <a:t>:</a:t>
            </a:r>
            <a:endParaRPr lang="en-US" sz="1600" dirty="0"/>
          </a:p>
        </p:txBody>
      </p:sp>
      <p:sp>
        <p:nvSpPr>
          <p:cNvPr id="41" name="Shape 39"/>
          <p:cNvSpPr/>
          <p:nvPr/>
        </p:nvSpPr>
        <p:spPr>
          <a:xfrm>
            <a:off x="6339268" y="2173641"/>
            <a:ext cx="5360558" cy="392236"/>
          </a:xfrm>
          <a:custGeom>
            <a:avLst/>
            <a:gdLst/>
            <a:ahLst/>
            <a:cxnLst/>
            <a:rect l="l" t="t" r="r" b="b"/>
            <a:pathLst>
              <a:path w="5360558" h="392236">
                <a:moveTo>
                  <a:pt x="65374" y="0"/>
                </a:moveTo>
                <a:lnTo>
                  <a:pt x="5295184" y="0"/>
                </a:lnTo>
                <a:cubicBezTo>
                  <a:pt x="5331289" y="0"/>
                  <a:pt x="5360558" y="29269"/>
                  <a:pt x="5360558" y="65374"/>
                </a:cubicBezTo>
                <a:lnTo>
                  <a:pt x="5360558" y="326862"/>
                </a:lnTo>
                <a:cubicBezTo>
                  <a:pt x="5360558" y="362967"/>
                  <a:pt x="5331289" y="392236"/>
                  <a:pt x="5295184" y="392236"/>
                </a:cubicBezTo>
                <a:lnTo>
                  <a:pt x="65374" y="392236"/>
                </a:lnTo>
                <a:cubicBezTo>
                  <a:pt x="29269" y="392236"/>
                  <a:pt x="0" y="362967"/>
                  <a:pt x="0" y="326862"/>
                </a:cubicBezTo>
                <a:lnTo>
                  <a:pt x="0" y="65374"/>
                </a:lnTo>
                <a:cubicBezTo>
                  <a:pt x="0" y="29293"/>
                  <a:pt x="29293" y="0"/>
                  <a:pt x="65374" y="0"/>
                </a:cubicBezTo>
                <a:close/>
              </a:path>
            </a:pathLst>
          </a:custGeom>
          <a:solidFill>
            <a:srgbClr val="FFFFFF">
              <a:alpha val="10196"/>
            </a:srgbClr>
          </a:solidFill>
          <a:ln/>
        </p:spPr>
      </p:sp>
      <p:sp>
        <p:nvSpPr>
          <p:cNvPr id="42" name="Shape 40"/>
          <p:cNvSpPr/>
          <p:nvPr/>
        </p:nvSpPr>
        <p:spPr>
          <a:xfrm>
            <a:off x="6461841" y="2304386"/>
            <a:ext cx="114402" cy="130745"/>
          </a:xfrm>
          <a:custGeom>
            <a:avLst/>
            <a:gdLst/>
            <a:ahLst/>
            <a:cxnLst/>
            <a:rect l="l" t="t" r="r" b="b"/>
            <a:pathLst>
              <a:path w="114402" h="130745">
                <a:moveTo>
                  <a:pt x="57201" y="63330"/>
                </a:moveTo>
                <a:cubicBezTo>
                  <a:pt x="74114" y="63330"/>
                  <a:pt x="87845" y="49599"/>
                  <a:pt x="87845" y="32686"/>
                </a:cubicBezTo>
                <a:cubicBezTo>
                  <a:pt x="87845" y="15774"/>
                  <a:pt x="74114" y="2043"/>
                  <a:pt x="57201" y="2043"/>
                </a:cubicBezTo>
                <a:cubicBezTo>
                  <a:pt x="40289" y="2043"/>
                  <a:pt x="26558" y="15774"/>
                  <a:pt x="26558" y="32686"/>
                </a:cubicBezTo>
                <a:cubicBezTo>
                  <a:pt x="26558" y="49599"/>
                  <a:pt x="40289" y="63330"/>
                  <a:pt x="57201" y="63330"/>
                </a:cubicBezTo>
                <a:close/>
                <a:moveTo>
                  <a:pt x="49617" y="77630"/>
                </a:moveTo>
                <a:cubicBezTo>
                  <a:pt x="24464" y="77630"/>
                  <a:pt x="4086" y="98008"/>
                  <a:pt x="4086" y="123161"/>
                </a:cubicBezTo>
                <a:cubicBezTo>
                  <a:pt x="4086" y="127349"/>
                  <a:pt x="7482" y="130745"/>
                  <a:pt x="11670" y="130745"/>
                </a:cubicBezTo>
                <a:lnTo>
                  <a:pt x="102732" y="130745"/>
                </a:lnTo>
                <a:cubicBezTo>
                  <a:pt x="106920" y="130745"/>
                  <a:pt x="110316" y="127349"/>
                  <a:pt x="110316" y="123161"/>
                </a:cubicBezTo>
                <a:cubicBezTo>
                  <a:pt x="110316" y="98008"/>
                  <a:pt x="89938" y="77630"/>
                  <a:pt x="64785" y="77630"/>
                </a:cubicBezTo>
                <a:lnTo>
                  <a:pt x="49617" y="77630"/>
                </a:lnTo>
                <a:close/>
              </a:path>
            </a:pathLst>
          </a:custGeom>
          <a:solidFill>
            <a:srgbClr val="FF8A65"/>
          </a:solidFill>
          <a:ln/>
        </p:spPr>
      </p:sp>
      <p:sp>
        <p:nvSpPr>
          <p:cNvPr id="43" name="Text 41"/>
          <p:cNvSpPr/>
          <p:nvPr/>
        </p:nvSpPr>
        <p:spPr>
          <a:xfrm>
            <a:off x="6666131" y="2271700"/>
            <a:ext cx="1266595" cy="196118"/>
          </a:xfrm>
          <a:prstGeom prst="rect">
            <a:avLst/>
          </a:prstGeom>
          <a:noFill/>
          <a:ln/>
        </p:spPr>
        <p:txBody>
          <a:bodyPr wrap="square" lIns="0" tIns="0" rIns="0" bIns="0" rtlCol="0" anchor="ctr"/>
          <a:lstStyle/>
          <a:p>
            <a:pPr>
              <a:lnSpc>
                <a:spcPct val="130000"/>
              </a:lnSpc>
            </a:pPr>
            <a:r>
              <a:rPr lang="en-US" sz="1029" b="1" dirty="0">
                <a:solidFill>
                  <a:srgbClr val="FFFFFF"/>
                </a:solidFill>
                <a:latin typeface="MiSans" pitchFamily="34" charset="0"/>
                <a:ea typeface="MiSans" pitchFamily="34" charset="-122"/>
                <a:cs typeface="MiSans" pitchFamily="34" charset="-120"/>
              </a:rPr>
              <a:t>Đối tượng thực hiện</a:t>
            </a:r>
            <a:endParaRPr lang="en-US" sz="1600" dirty="0"/>
          </a:p>
        </p:txBody>
      </p:sp>
      <p:sp>
        <p:nvSpPr>
          <p:cNvPr id="44" name="Shape 42"/>
          <p:cNvSpPr/>
          <p:nvPr/>
        </p:nvSpPr>
        <p:spPr>
          <a:xfrm>
            <a:off x="6339268" y="2631249"/>
            <a:ext cx="5360558" cy="392236"/>
          </a:xfrm>
          <a:custGeom>
            <a:avLst/>
            <a:gdLst/>
            <a:ahLst/>
            <a:cxnLst/>
            <a:rect l="l" t="t" r="r" b="b"/>
            <a:pathLst>
              <a:path w="5360558" h="392236">
                <a:moveTo>
                  <a:pt x="65374" y="0"/>
                </a:moveTo>
                <a:lnTo>
                  <a:pt x="5295184" y="0"/>
                </a:lnTo>
                <a:cubicBezTo>
                  <a:pt x="5331289" y="0"/>
                  <a:pt x="5360558" y="29269"/>
                  <a:pt x="5360558" y="65374"/>
                </a:cubicBezTo>
                <a:lnTo>
                  <a:pt x="5360558" y="326862"/>
                </a:lnTo>
                <a:cubicBezTo>
                  <a:pt x="5360558" y="362967"/>
                  <a:pt x="5331289" y="392236"/>
                  <a:pt x="5295184" y="392236"/>
                </a:cubicBezTo>
                <a:lnTo>
                  <a:pt x="65374" y="392236"/>
                </a:lnTo>
                <a:cubicBezTo>
                  <a:pt x="29269" y="392236"/>
                  <a:pt x="0" y="362967"/>
                  <a:pt x="0" y="326862"/>
                </a:cubicBezTo>
                <a:lnTo>
                  <a:pt x="0" y="65374"/>
                </a:lnTo>
                <a:cubicBezTo>
                  <a:pt x="0" y="29293"/>
                  <a:pt x="29293" y="0"/>
                  <a:pt x="65374" y="0"/>
                </a:cubicBezTo>
                <a:close/>
              </a:path>
            </a:pathLst>
          </a:custGeom>
          <a:solidFill>
            <a:srgbClr val="FFFFFF">
              <a:alpha val="10196"/>
            </a:srgbClr>
          </a:solidFill>
          <a:ln/>
        </p:spPr>
      </p:sp>
      <p:sp>
        <p:nvSpPr>
          <p:cNvPr id="45" name="Shape 43"/>
          <p:cNvSpPr/>
          <p:nvPr/>
        </p:nvSpPr>
        <p:spPr>
          <a:xfrm>
            <a:off x="6453670" y="2761995"/>
            <a:ext cx="130745" cy="130745"/>
          </a:xfrm>
          <a:custGeom>
            <a:avLst/>
            <a:gdLst/>
            <a:ahLst/>
            <a:cxnLst/>
            <a:rect l="l" t="t" r="r" b="b"/>
            <a:pathLst>
              <a:path w="130745" h="130745">
                <a:moveTo>
                  <a:pt x="65373" y="0"/>
                </a:moveTo>
                <a:cubicBezTo>
                  <a:pt x="101453" y="0"/>
                  <a:pt x="130745" y="29293"/>
                  <a:pt x="130745" y="65373"/>
                </a:cubicBezTo>
                <a:cubicBezTo>
                  <a:pt x="130745" y="101453"/>
                  <a:pt x="101453" y="130745"/>
                  <a:pt x="65373" y="130745"/>
                </a:cubicBezTo>
                <a:cubicBezTo>
                  <a:pt x="29293" y="130745"/>
                  <a:pt x="0" y="101453"/>
                  <a:pt x="0" y="65373"/>
                </a:cubicBezTo>
                <a:cubicBezTo>
                  <a:pt x="0" y="29293"/>
                  <a:pt x="29293" y="0"/>
                  <a:pt x="65373" y="0"/>
                </a:cubicBezTo>
                <a:close/>
                <a:moveTo>
                  <a:pt x="59244" y="30643"/>
                </a:moveTo>
                <a:lnTo>
                  <a:pt x="59244" y="65373"/>
                </a:lnTo>
                <a:cubicBezTo>
                  <a:pt x="59244" y="67416"/>
                  <a:pt x="60265" y="69331"/>
                  <a:pt x="61976" y="70480"/>
                </a:cubicBezTo>
                <a:lnTo>
                  <a:pt x="86491" y="86823"/>
                </a:lnTo>
                <a:cubicBezTo>
                  <a:pt x="89300" y="88713"/>
                  <a:pt x="93105" y="87947"/>
                  <a:pt x="94995" y="85112"/>
                </a:cubicBezTo>
                <a:cubicBezTo>
                  <a:pt x="96884" y="82278"/>
                  <a:pt x="96118" y="78498"/>
                  <a:pt x="93284" y="76609"/>
                </a:cubicBezTo>
                <a:lnTo>
                  <a:pt x="71501" y="62104"/>
                </a:lnTo>
                <a:lnTo>
                  <a:pt x="71501" y="30643"/>
                </a:lnTo>
                <a:cubicBezTo>
                  <a:pt x="71501" y="27247"/>
                  <a:pt x="68769" y="24515"/>
                  <a:pt x="65373" y="24515"/>
                </a:cubicBezTo>
                <a:cubicBezTo>
                  <a:pt x="61976" y="24515"/>
                  <a:pt x="59244" y="27247"/>
                  <a:pt x="59244" y="30643"/>
                </a:cubicBezTo>
                <a:close/>
              </a:path>
            </a:pathLst>
          </a:custGeom>
          <a:solidFill>
            <a:srgbClr val="FF8A65"/>
          </a:solidFill>
          <a:ln/>
        </p:spPr>
      </p:sp>
      <p:sp>
        <p:nvSpPr>
          <p:cNvPr id="46" name="Text 44"/>
          <p:cNvSpPr/>
          <p:nvPr/>
        </p:nvSpPr>
        <p:spPr>
          <a:xfrm>
            <a:off x="6666131" y="2729308"/>
            <a:ext cx="1184879" cy="196118"/>
          </a:xfrm>
          <a:prstGeom prst="rect">
            <a:avLst/>
          </a:prstGeom>
          <a:noFill/>
          <a:ln/>
        </p:spPr>
        <p:txBody>
          <a:bodyPr wrap="square" lIns="0" tIns="0" rIns="0" bIns="0" rtlCol="0" anchor="ctr"/>
          <a:lstStyle/>
          <a:p>
            <a:pPr>
              <a:lnSpc>
                <a:spcPct val="130000"/>
              </a:lnSpc>
            </a:pPr>
            <a:r>
              <a:rPr lang="en-US" sz="1029" b="1" dirty="0">
                <a:solidFill>
                  <a:srgbClr val="FFFFFF"/>
                </a:solidFill>
                <a:latin typeface="MiSans" pitchFamily="34" charset="0"/>
                <a:ea typeface="MiSans" pitchFamily="34" charset="-122"/>
                <a:cs typeface="MiSans" pitchFamily="34" charset="-120"/>
              </a:rPr>
              <a:t>Thờ gian thực hiện</a:t>
            </a:r>
            <a:endParaRPr lang="en-US" sz="1600" dirty="0"/>
          </a:p>
        </p:txBody>
      </p:sp>
      <p:sp>
        <p:nvSpPr>
          <p:cNvPr id="47" name="Shape 45"/>
          <p:cNvSpPr/>
          <p:nvPr/>
        </p:nvSpPr>
        <p:spPr>
          <a:xfrm>
            <a:off x="6339268" y="3088858"/>
            <a:ext cx="5360558" cy="392236"/>
          </a:xfrm>
          <a:custGeom>
            <a:avLst/>
            <a:gdLst/>
            <a:ahLst/>
            <a:cxnLst/>
            <a:rect l="l" t="t" r="r" b="b"/>
            <a:pathLst>
              <a:path w="5360558" h="392236">
                <a:moveTo>
                  <a:pt x="65374" y="0"/>
                </a:moveTo>
                <a:lnTo>
                  <a:pt x="5295184" y="0"/>
                </a:lnTo>
                <a:cubicBezTo>
                  <a:pt x="5331289" y="0"/>
                  <a:pt x="5360558" y="29269"/>
                  <a:pt x="5360558" y="65374"/>
                </a:cubicBezTo>
                <a:lnTo>
                  <a:pt x="5360558" y="326862"/>
                </a:lnTo>
                <a:cubicBezTo>
                  <a:pt x="5360558" y="362967"/>
                  <a:pt x="5331289" y="392236"/>
                  <a:pt x="5295184" y="392236"/>
                </a:cubicBezTo>
                <a:lnTo>
                  <a:pt x="65374" y="392236"/>
                </a:lnTo>
                <a:cubicBezTo>
                  <a:pt x="29269" y="392236"/>
                  <a:pt x="0" y="362967"/>
                  <a:pt x="0" y="326862"/>
                </a:cubicBezTo>
                <a:lnTo>
                  <a:pt x="0" y="65374"/>
                </a:lnTo>
                <a:cubicBezTo>
                  <a:pt x="0" y="29293"/>
                  <a:pt x="29293" y="0"/>
                  <a:pt x="65374" y="0"/>
                </a:cubicBezTo>
                <a:close/>
              </a:path>
            </a:pathLst>
          </a:custGeom>
          <a:solidFill>
            <a:srgbClr val="FFFFFF">
              <a:alpha val="10196"/>
            </a:srgbClr>
          </a:solidFill>
          <a:ln/>
        </p:spPr>
      </p:sp>
      <p:sp>
        <p:nvSpPr>
          <p:cNvPr id="48" name="Shape 46"/>
          <p:cNvSpPr/>
          <p:nvPr/>
        </p:nvSpPr>
        <p:spPr>
          <a:xfrm>
            <a:off x="6453670" y="3219603"/>
            <a:ext cx="130745" cy="130745"/>
          </a:xfrm>
          <a:custGeom>
            <a:avLst/>
            <a:gdLst/>
            <a:ahLst/>
            <a:cxnLst/>
            <a:rect l="l" t="t" r="r" b="b"/>
            <a:pathLst>
              <a:path w="130745" h="130745">
                <a:moveTo>
                  <a:pt x="34167" y="9270"/>
                </a:moveTo>
                <a:cubicBezTo>
                  <a:pt x="36951" y="11210"/>
                  <a:pt x="37615" y="15041"/>
                  <a:pt x="35674" y="17799"/>
                </a:cubicBezTo>
                <a:lnTo>
                  <a:pt x="21374" y="38228"/>
                </a:lnTo>
                <a:cubicBezTo>
                  <a:pt x="20327" y="39709"/>
                  <a:pt x="18692" y="40654"/>
                  <a:pt x="16879" y="40807"/>
                </a:cubicBezTo>
                <a:cubicBezTo>
                  <a:pt x="15066" y="40960"/>
                  <a:pt x="13279" y="40347"/>
                  <a:pt x="12002" y="39070"/>
                </a:cubicBezTo>
                <a:lnTo>
                  <a:pt x="1788" y="28856"/>
                </a:lnTo>
                <a:cubicBezTo>
                  <a:pt x="-587" y="26455"/>
                  <a:pt x="-587" y="22574"/>
                  <a:pt x="1788" y="20174"/>
                </a:cubicBezTo>
                <a:cubicBezTo>
                  <a:pt x="4162" y="17773"/>
                  <a:pt x="8069" y="17799"/>
                  <a:pt x="10470" y="20174"/>
                </a:cubicBezTo>
                <a:lnTo>
                  <a:pt x="15526" y="25230"/>
                </a:lnTo>
                <a:lnTo>
                  <a:pt x="25638" y="10776"/>
                </a:lnTo>
                <a:cubicBezTo>
                  <a:pt x="27579" y="7993"/>
                  <a:pt x="31410" y="7329"/>
                  <a:pt x="34167" y="9270"/>
                </a:cubicBezTo>
                <a:close/>
                <a:moveTo>
                  <a:pt x="34167" y="50128"/>
                </a:moveTo>
                <a:cubicBezTo>
                  <a:pt x="36951" y="52068"/>
                  <a:pt x="37615" y="55899"/>
                  <a:pt x="35674" y="58657"/>
                </a:cubicBezTo>
                <a:lnTo>
                  <a:pt x="21374" y="79086"/>
                </a:lnTo>
                <a:cubicBezTo>
                  <a:pt x="20327" y="80567"/>
                  <a:pt x="18692" y="81512"/>
                  <a:pt x="16879" y="81665"/>
                </a:cubicBezTo>
                <a:cubicBezTo>
                  <a:pt x="15066" y="81818"/>
                  <a:pt x="13279" y="81205"/>
                  <a:pt x="12002" y="79928"/>
                </a:cubicBezTo>
                <a:lnTo>
                  <a:pt x="1788" y="69714"/>
                </a:lnTo>
                <a:cubicBezTo>
                  <a:pt x="-613" y="67313"/>
                  <a:pt x="-613" y="63432"/>
                  <a:pt x="1788" y="61057"/>
                </a:cubicBezTo>
                <a:cubicBezTo>
                  <a:pt x="4188" y="58682"/>
                  <a:pt x="8069" y="58657"/>
                  <a:pt x="10444" y="61057"/>
                </a:cubicBezTo>
                <a:lnTo>
                  <a:pt x="15500" y="66113"/>
                </a:lnTo>
                <a:lnTo>
                  <a:pt x="25613" y="51660"/>
                </a:lnTo>
                <a:cubicBezTo>
                  <a:pt x="27554" y="48876"/>
                  <a:pt x="31384" y="48212"/>
                  <a:pt x="34142" y="50153"/>
                </a:cubicBezTo>
                <a:close/>
                <a:moveTo>
                  <a:pt x="57201" y="24515"/>
                </a:moveTo>
                <a:cubicBezTo>
                  <a:pt x="57201" y="19995"/>
                  <a:pt x="60853" y="16343"/>
                  <a:pt x="65373" y="16343"/>
                </a:cubicBezTo>
                <a:lnTo>
                  <a:pt x="122574" y="16343"/>
                </a:lnTo>
                <a:cubicBezTo>
                  <a:pt x="127094" y="16343"/>
                  <a:pt x="130745" y="19995"/>
                  <a:pt x="130745" y="24515"/>
                </a:cubicBezTo>
                <a:cubicBezTo>
                  <a:pt x="130745" y="29035"/>
                  <a:pt x="127094" y="32686"/>
                  <a:pt x="122574" y="32686"/>
                </a:cubicBezTo>
                <a:lnTo>
                  <a:pt x="65373" y="32686"/>
                </a:lnTo>
                <a:cubicBezTo>
                  <a:pt x="60853" y="32686"/>
                  <a:pt x="57201" y="29035"/>
                  <a:pt x="57201" y="24515"/>
                </a:cubicBezTo>
                <a:close/>
                <a:moveTo>
                  <a:pt x="57201" y="65373"/>
                </a:moveTo>
                <a:cubicBezTo>
                  <a:pt x="57201" y="60853"/>
                  <a:pt x="60853" y="57201"/>
                  <a:pt x="65373" y="57201"/>
                </a:cubicBezTo>
                <a:lnTo>
                  <a:pt x="122574" y="57201"/>
                </a:lnTo>
                <a:cubicBezTo>
                  <a:pt x="127094" y="57201"/>
                  <a:pt x="130745" y="60853"/>
                  <a:pt x="130745" y="65373"/>
                </a:cubicBezTo>
                <a:cubicBezTo>
                  <a:pt x="130745" y="69893"/>
                  <a:pt x="127094" y="73544"/>
                  <a:pt x="122574" y="73544"/>
                </a:cubicBezTo>
                <a:lnTo>
                  <a:pt x="65373" y="73544"/>
                </a:lnTo>
                <a:cubicBezTo>
                  <a:pt x="60853" y="73544"/>
                  <a:pt x="57201" y="69893"/>
                  <a:pt x="57201" y="65373"/>
                </a:cubicBezTo>
                <a:close/>
                <a:moveTo>
                  <a:pt x="40858" y="106231"/>
                </a:moveTo>
                <a:cubicBezTo>
                  <a:pt x="40858" y="101711"/>
                  <a:pt x="44510" y="98059"/>
                  <a:pt x="49029" y="98059"/>
                </a:cubicBezTo>
                <a:lnTo>
                  <a:pt x="122574" y="98059"/>
                </a:lnTo>
                <a:cubicBezTo>
                  <a:pt x="127094" y="98059"/>
                  <a:pt x="130745" y="101711"/>
                  <a:pt x="130745" y="106231"/>
                </a:cubicBezTo>
                <a:cubicBezTo>
                  <a:pt x="130745" y="110750"/>
                  <a:pt x="127094" y="114402"/>
                  <a:pt x="122574" y="114402"/>
                </a:cubicBezTo>
                <a:lnTo>
                  <a:pt x="49029" y="114402"/>
                </a:lnTo>
                <a:cubicBezTo>
                  <a:pt x="44510" y="114402"/>
                  <a:pt x="40858" y="110750"/>
                  <a:pt x="40858" y="106231"/>
                </a:cubicBezTo>
                <a:close/>
                <a:moveTo>
                  <a:pt x="16343" y="96016"/>
                </a:moveTo>
                <a:cubicBezTo>
                  <a:pt x="21981" y="96016"/>
                  <a:pt x="26558" y="100593"/>
                  <a:pt x="26558" y="106231"/>
                </a:cubicBezTo>
                <a:cubicBezTo>
                  <a:pt x="26558" y="111868"/>
                  <a:pt x="21981" y="116445"/>
                  <a:pt x="16343" y="116445"/>
                </a:cubicBezTo>
                <a:cubicBezTo>
                  <a:pt x="10706" y="116445"/>
                  <a:pt x="6129" y="111868"/>
                  <a:pt x="6129" y="106231"/>
                </a:cubicBezTo>
                <a:cubicBezTo>
                  <a:pt x="6129" y="100593"/>
                  <a:pt x="10706" y="96016"/>
                  <a:pt x="16343" y="96016"/>
                </a:cubicBezTo>
                <a:close/>
              </a:path>
            </a:pathLst>
          </a:custGeom>
          <a:solidFill>
            <a:srgbClr val="FF8A65"/>
          </a:solidFill>
          <a:ln/>
        </p:spPr>
      </p:sp>
      <p:sp>
        <p:nvSpPr>
          <p:cNvPr id="49" name="Text 47"/>
          <p:cNvSpPr/>
          <p:nvPr/>
        </p:nvSpPr>
        <p:spPr>
          <a:xfrm>
            <a:off x="6666131" y="3186917"/>
            <a:ext cx="1667003" cy="196118"/>
          </a:xfrm>
          <a:prstGeom prst="rect">
            <a:avLst/>
          </a:prstGeom>
          <a:noFill/>
          <a:ln/>
        </p:spPr>
        <p:txBody>
          <a:bodyPr wrap="square" lIns="0" tIns="0" rIns="0" bIns="0" rtlCol="0" anchor="ctr"/>
          <a:lstStyle/>
          <a:p>
            <a:pPr>
              <a:lnSpc>
                <a:spcPct val="130000"/>
              </a:lnSpc>
            </a:pPr>
            <a:r>
              <a:rPr lang="en-US" sz="1029" b="1" dirty="0">
                <a:solidFill>
                  <a:srgbClr val="FFFFFF"/>
                </a:solidFill>
                <a:latin typeface="MiSans" pitchFamily="34" charset="0"/>
                <a:ea typeface="MiSans" pitchFamily="34" charset="-122"/>
                <a:cs typeface="MiSans" pitchFamily="34" charset="-120"/>
              </a:rPr>
              <a:t>Hành động được thực hiện</a:t>
            </a:r>
            <a:endParaRPr lang="en-US" sz="1600" dirty="0"/>
          </a:p>
        </p:txBody>
      </p:sp>
      <p:sp>
        <p:nvSpPr>
          <p:cNvPr id="50" name="Shape 48"/>
          <p:cNvSpPr/>
          <p:nvPr/>
        </p:nvSpPr>
        <p:spPr>
          <a:xfrm>
            <a:off x="6183927" y="4025405"/>
            <a:ext cx="5670424" cy="2788794"/>
          </a:xfrm>
          <a:custGeom>
            <a:avLst/>
            <a:gdLst/>
            <a:ahLst/>
            <a:cxnLst/>
            <a:rect l="l" t="t" r="r" b="b"/>
            <a:pathLst>
              <a:path w="5670424" h="3063689">
                <a:moveTo>
                  <a:pt x="130758" y="0"/>
                </a:moveTo>
                <a:lnTo>
                  <a:pt x="5539666" y="0"/>
                </a:lnTo>
                <a:cubicBezTo>
                  <a:pt x="5611882" y="0"/>
                  <a:pt x="5670424" y="58542"/>
                  <a:pt x="5670424" y="130758"/>
                </a:cubicBezTo>
                <a:lnTo>
                  <a:pt x="5670424" y="2932931"/>
                </a:lnTo>
                <a:cubicBezTo>
                  <a:pt x="5670424" y="3005147"/>
                  <a:pt x="5611882" y="3063689"/>
                  <a:pt x="5539666" y="3063689"/>
                </a:cubicBezTo>
                <a:lnTo>
                  <a:pt x="130758" y="3063689"/>
                </a:lnTo>
                <a:cubicBezTo>
                  <a:pt x="58542" y="3063689"/>
                  <a:pt x="0" y="3005147"/>
                  <a:pt x="0" y="2932931"/>
                </a:cubicBezTo>
                <a:lnTo>
                  <a:pt x="0" y="130758"/>
                </a:lnTo>
                <a:cubicBezTo>
                  <a:pt x="0" y="58542"/>
                  <a:pt x="58542" y="0"/>
                  <a:pt x="130758" y="0"/>
                </a:cubicBezTo>
                <a:close/>
              </a:path>
            </a:pathLst>
          </a:custGeom>
          <a:solidFill>
            <a:srgbClr val="FFFFFF"/>
          </a:solidFill>
          <a:ln w="24384">
            <a:solidFill>
              <a:srgbClr val="1E88E5">
                <a:alpha val="20000"/>
              </a:srgbClr>
            </a:solidFill>
            <a:prstDash val="solid"/>
          </a:ln>
          <a:effectLst>
            <a:outerShdw blurRad="122574" dist="81716" dir="5400000" algn="bl" rotWithShape="0">
              <a:srgbClr val="000000">
                <a:alpha val="10196"/>
              </a:srgbClr>
            </a:outerShdw>
          </a:effectLst>
        </p:spPr>
      </p:sp>
      <p:sp>
        <p:nvSpPr>
          <p:cNvPr id="51" name="Shape 49"/>
          <p:cNvSpPr/>
          <p:nvPr/>
        </p:nvSpPr>
        <p:spPr>
          <a:xfrm>
            <a:off x="6375685" y="4163421"/>
            <a:ext cx="326863" cy="326863"/>
          </a:xfrm>
          <a:custGeom>
            <a:avLst/>
            <a:gdLst/>
            <a:ahLst/>
            <a:cxnLst/>
            <a:rect l="l" t="t" r="r" b="b"/>
            <a:pathLst>
              <a:path w="326863" h="326863">
                <a:moveTo>
                  <a:pt x="65373" y="0"/>
                </a:moveTo>
                <a:lnTo>
                  <a:pt x="261491" y="0"/>
                </a:lnTo>
                <a:cubicBezTo>
                  <a:pt x="297571" y="0"/>
                  <a:pt x="326863" y="29293"/>
                  <a:pt x="326863" y="65373"/>
                </a:cubicBezTo>
                <a:lnTo>
                  <a:pt x="326863" y="261491"/>
                </a:lnTo>
                <a:cubicBezTo>
                  <a:pt x="326863" y="297571"/>
                  <a:pt x="297571" y="326863"/>
                  <a:pt x="261491" y="326863"/>
                </a:cubicBezTo>
                <a:lnTo>
                  <a:pt x="65373" y="326863"/>
                </a:lnTo>
                <a:cubicBezTo>
                  <a:pt x="29293" y="326863"/>
                  <a:pt x="0" y="297571"/>
                  <a:pt x="0" y="261491"/>
                </a:cubicBezTo>
                <a:lnTo>
                  <a:pt x="0" y="65373"/>
                </a:lnTo>
                <a:cubicBezTo>
                  <a:pt x="0" y="29293"/>
                  <a:pt x="29293" y="0"/>
                  <a:pt x="65373" y="0"/>
                </a:cubicBezTo>
                <a:close/>
              </a:path>
            </a:pathLst>
          </a:custGeom>
          <a:solidFill>
            <a:srgbClr val="1E88E5"/>
          </a:solidFill>
          <a:ln/>
        </p:spPr>
      </p:sp>
      <p:sp>
        <p:nvSpPr>
          <p:cNvPr id="52" name="Shape 50"/>
          <p:cNvSpPr/>
          <p:nvPr/>
        </p:nvSpPr>
        <p:spPr>
          <a:xfrm>
            <a:off x="6436673" y="4843948"/>
            <a:ext cx="163432" cy="163432"/>
          </a:xfrm>
          <a:custGeom>
            <a:avLst/>
            <a:gdLst/>
            <a:ahLst/>
            <a:cxnLst/>
            <a:rect l="l" t="t" r="r" b="b"/>
            <a:pathLst>
              <a:path w="163432" h="163432">
                <a:moveTo>
                  <a:pt x="10214" y="10214"/>
                </a:moveTo>
                <a:cubicBezTo>
                  <a:pt x="15864" y="10214"/>
                  <a:pt x="20429" y="14779"/>
                  <a:pt x="20429" y="20429"/>
                </a:cubicBezTo>
                <a:lnTo>
                  <a:pt x="20429" y="127681"/>
                </a:lnTo>
                <a:cubicBezTo>
                  <a:pt x="20429" y="130490"/>
                  <a:pt x="22727" y="132788"/>
                  <a:pt x="25536" y="132788"/>
                </a:cubicBezTo>
                <a:lnTo>
                  <a:pt x="153217" y="132788"/>
                </a:lnTo>
                <a:cubicBezTo>
                  <a:pt x="158867" y="132788"/>
                  <a:pt x="163432" y="137353"/>
                  <a:pt x="163432" y="143003"/>
                </a:cubicBezTo>
                <a:cubicBezTo>
                  <a:pt x="163432" y="148653"/>
                  <a:pt x="158867" y="153217"/>
                  <a:pt x="153217" y="153217"/>
                </a:cubicBezTo>
                <a:lnTo>
                  <a:pt x="25536" y="153217"/>
                </a:lnTo>
                <a:cubicBezTo>
                  <a:pt x="11427" y="153217"/>
                  <a:pt x="0" y="141790"/>
                  <a:pt x="0" y="127681"/>
                </a:cubicBezTo>
                <a:lnTo>
                  <a:pt x="0" y="20429"/>
                </a:lnTo>
                <a:cubicBezTo>
                  <a:pt x="0" y="14779"/>
                  <a:pt x="4565" y="10214"/>
                  <a:pt x="10214" y="10214"/>
                </a:cubicBezTo>
                <a:close/>
                <a:moveTo>
                  <a:pt x="40858" y="30643"/>
                </a:moveTo>
                <a:cubicBezTo>
                  <a:pt x="40858" y="24994"/>
                  <a:pt x="45423" y="20429"/>
                  <a:pt x="51072" y="20429"/>
                </a:cubicBezTo>
                <a:lnTo>
                  <a:pt x="112359" y="20429"/>
                </a:lnTo>
                <a:cubicBezTo>
                  <a:pt x="118009" y="20429"/>
                  <a:pt x="122574" y="24994"/>
                  <a:pt x="122574" y="30643"/>
                </a:cubicBezTo>
                <a:cubicBezTo>
                  <a:pt x="122574" y="36293"/>
                  <a:pt x="118009" y="40858"/>
                  <a:pt x="112359" y="40858"/>
                </a:cubicBezTo>
                <a:lnTo>
                  <a:pt x="51072" y="40858"/>
                </a:lnTo>
                <a:cubicBezTo>
                  <a:pt x="45423" y="40858"/>
                  <a:pt x="40858" y="36293"/>
                  <a:pt x="40858" y="30643"/>
                </a:cubicBezTo>
                <a:close/>
                <a:moveTo>
                  <a:pt x="51072" y="56180"/>
                </a:moveTo>
                <a:lnTo>
                  <a:pt x="91930" y="56180"/>
                </a:lnTo>
                <a:cubicBezTo>
                  <a:pt x="97580" y="56180"/>
                  <a:pt x="102145" y="60744"/>
                  <a:pt x="102145" y="66394"/>
                </a:cubicBezTo>
                <a:cubicBezTo>
                  <a:pt x="102145" y="72044"/>
                  <a:pt x="97580" y="76609"/>
                  <a:pt x="91930" y="76609"/>
                </a:cubicBezTo>
                <a:lnTo>
                  <a:pt x="51072" y="76609"/>
                </a:lnTo>
                <a:cubicBezTo>
                  <a:pt x="45423" y="76609"/>
                  <a:pt x="40858" y="72044"/>
                  <a:pt x="40858" y="66394"/>
                </a:cubicBezTo>
                <a:cubicBezTo>
                  <a:pt x="40858" y="60744"/>
                  <a:pt x="45423" y="56180"/>
                  <a:pt x="51072" y="56180"/>
                </a:cubicBezTo>
                <a:close/>
                <a:moveTo>
                  <a:pt x="51072" y="91930"/>
                </a:moveTo>
                <a:lnTo>
                  <a:pt x="132788" y="91930"/>
                </a:lnTo>
                <a:cubicBezTo>
                  <a:pt x="138438" y="91930"/>
                  <a:pt x="143003" y="96495"/>
                  <a:pt x="143003" y="102145"/>
                </a:cubicBezTo>
                <a:cubicBezTo>
                  <a:pt x="143003" y="107795"/>
                  <a:pt x="138438" y="112359"/>
                  <a:pt x="132788" y="112359"/>
                </a:cubicBezTo>
                <a:lnTo>
                  <a:pt x="51072" y="112359"/>
                </a:lnTo>
                <a:cubicBezTo>
                  <a:pt x="45423" y="112359"/>
                  <a:pt x="40858" y="107795"/>
                  <a:pt x="40858" y="102145"/>
                </a:cubicBezTo>
                <a:cubicBezTo>
                  <a:pt x="40858" y="96495"/>
                  <a:pt x="45423" y="91930"/>
                  <a:pt x="51072" y="91930"/>
                </a:cubicBezTo>
                <a:close/>
              </a:path>
            </a:pathLst>
          </a:custGeom>
          <a:solidFill>
            <a:srgbClr val="FFFFFF"/>
          </a:solidFill>
          <a:ln/>
        </p:spPr>
      </p:sp>
      <p:sp>
        <p:nvSpPr>
          <p:cNvPr id="53" name="Text 51"/>
          <p:cNvSpPr/>
          <p:nvPr/>
        </p:nvSpPr>
        <p:spPr>
          <a:xfrm>
            <a:off x="6731504" y="4177965"/>
            <a:ext cx="1225737" cy="228804"/>
          </a:xfrm>
          <a:prstGeom prst="rect">
            <a:avLst/>
          </a:prstGeom>
          <a:noFill/>
          <a:ln/>
        </p:spPr>
        <p:txBody>
          <a:bodyPr wrap="square" lIns="0" tIns="0" rIns="0" bIns="0" rtlCol="0" anchor="ctr"/>
          <a:lstStyle/>
          <a:p>
            <a:pPr>
              <a:lnSpc>
                <a:spcPct val="130000"/>
              </a:lnSpc>
            </a:pPr>
            <a:r>
              <a:rPr lang="en-US" sz="1158" b="1" dirty="0">
                <a:solidFill>
                  <a:srgbClr val="37474F"/>
                </a:solidFill>
                <a:latin typeface="阿里妈妈数黑体" pitchFamily="34" charset="0"/>
                <a:ea typeface="阿里妈妈数黑体" pitchFamily="34" charset="-122"/>
                <a:cs typeface="阿里妈妈数黑体" pitchFamily="34" charset="-120"/>
              </a:rPr>
              <a:t>Thống kê dữ liệu</a:t>
            </a:r>
            <a:endParaRPr lang="en-US" sz="1600" dirty="0"/>
          </a:p>
        </p:txBody>
      </p:sp>
      <p:sp>
        <p:nvSpPr>
          <p:cNvPr id="54" name="Shape 52"/>
          <p:cNvSpPr/>
          <p:nvPr/>
        </p:nvSpPr>
        <p:spPr>
          <a:xfrm>
            <a:off x="6357572" y="4528199"/>
            <a:ext cx="2597909" cy="800161"/>
          </a:xfrm>
          <a:custGeom>
            <a:avLst/>
            <a:gdLst/>
            <a:ahLst/>
            <a:cxnLst/>
            <a:rect l="l" t="t" r="r" b="b"/>
            <a:pathLst>
              <a:path w="2597909" h="800161">
                <a:moveTo>
                  <a:pt x="98060" y="0"/>
                </a:moveTo>
                <a:lnTo>
                  <a:pt x="2499850" y="0"/>
                </a:lnTo>
                <a:cubicBezTo>
                  <a:pt x="2554006" y="0"/>
                  <a:pt x="2597909" y="43903"/>
                  <a:pt x="2597909" y="98060"/>
                </a:cubicBezTo>
                <a:lnTo>
                  <a:pt x="2597909" y="702102"/>
                </a:lnTo>
                <a:cubicBezTo>
                  <a:pt x="2597909" y="756258"/>
                  <a:pt x="2554006" y="800161"/>
                  <a:pt x="2499850" y="800161"/>
                </a:cubicBezTo>
                <a:lnTo>
                  <a:pt x="98060" y="800161"/>
                </a:lnTo>
                <a:cubicBezTo>
                  <a:pt x="43903" y="800161"/>
                  <a:pt x="0" y="756258"/>
                  <a:pt x="0" y="702102"/>
                </a:cubicBezTo>
                <a:lnTo>
                  <a:pt x="0" y="98060"/>
                </a:lnTo>
                <a:cubicBezTo>
                  <a:pt x="0" y="43939"/>
                  <a:pt x="43939" y="0"/>
                  <a:pt x="98060" y="0"/>
                </a:cubicBezTo>
                <a:close/>
              </a:path>
            </a:pathLst>
          </a:custGeom>
          <a:solidFill>
            <a:srgbClr val="1E88E5">
              <a:alpha val="5098"/>
            </a:srgbClr>
          </a:solidFill>
          <a:ln w="24384">
            <a:solidFill>
              <a:srgbClr val="1E88E5">
                <a:alpha val="20000"/>
              </a:srgbClr>
            </a:solidFill>
            <a:prstDash val="solid"/>
          </a:ln>
        </p:spPr>
      </p:sp>
      <p:sp>
        <p:nvSpPr>
          <p:cNvPr id="55" name="Text 53"/>
          <p:cNvSpPr/>
          <p:nvPr/>
        </p:nvSpPr>
        <p:spPr>
          <a:xfrm>
            <a:off x="6393146" y="4562984"/>
            <a:ext cx="2443303" cy="294177"/>
          </a:xfrm>
          <a:prstGeom prst="rect">
            <a:avLst/>
          </a:prstGeom>
          <a:noFill/>
          <a:ln/>
        </p:spPr>
        <p:txBody>
          <a:bodyPr wrap="square" lIns="0" tIns="0" rIns="0" bIns="0" rtlCol="0" anchor="ctr"/>
          <a:lstStyle/>
          <a:p>
            <a:pPr algn="ctr">
              <a:lnSpc>
                <a:spcPct val="100000"/>
              </a:lnSpc>
            </a:pPr>
            <a:r>
              <a:rPr lang="en-US" sz="1930" b="1" dirty="0">
                <a:solidFill>
                  <a:srgbClr val="1E88E5"/>
                </a:solidFill>
                <a:latin typeface="MiSans" pitchFamily="34" charset="0"/>
                <a:ea typeface="MiSans" pitchFamily="34" charset="-122"/>
                <a:cs typeface="MiSans" pitchFamily="34" charset="-120"/>
              </a:rPr>
              <a:t>27</a:t>
            </a:r>
            <a:endParaRPr lang="en-US" sz="1600" dirty="0"/>
          </a:p>
        </p:txBody>
      </p:sp>
      <p:sp>
        <p:nvSpPr>
          <p:cNvPr id="56" name="Text 54"/>
          <p:cNvSpPr/>
          <p:nvPr/>
        </p:nvSpPr>
        <p:spPr>
          <a:xfrm>
            <a:off x="6436673" y="4840380"/>
            <a:ext cx="2386102" cy="196118"/>
          </a:xfrm>
          <a:prstGeom prst="rect">
            <a:avLst/>
          </a:prstGeom>
          <a:noFill/>
          <a:ln/>
        </p:spPr>
        <p:txBody>
          <a:bodyPr wrap="square" lIns="0" tIns="0" rIns="0" bIns="0" rtlCol="0" anchor="ctr"/>
          <a:lstStyle/>
          <a:p>
            <a:pPr algn="ctr">
              <a:lnSpc>
                <a:spcPct val="130000"/>
              </a:lnSpc>
            </a:pPr>
            <a:r>
              <a:rPr lang="en-US" sz="1029" b="1" dirty="0">
                <a:solidFill>
                  <a:srgbClr val="607D8B"/>
                </a:solidFill>
                <a:latin typeface="MiSans" pitchFamily="34" charset="0"/>
                <a:ea typeface="MiSans" pitchFamily="34" charset="-122"/>
                <a:cs typeface="MiSans" pitchFamily="34" charset="-120"/>
              </a:rPr>
              <a:t>Sản phẩm</a:t>
            </a:r>
            <a:endParaRPr lang="en-US" sz="1600" dirty="0"/>
          </a:p>
        </p:txBody>
      </p:sp>
      <p:sp>
        <p:nvSpPr>
          <p:cNvPr id="57" name="Shape 55"/>
          <p:cNvSpPr/>
          <p:nvPr/>
        </p:nvSpPr>
        <p:spPr>
          <a:xfrm>
            <a:off x="9044089" y="4525583"/>
            <a:ext cx="2597909" cy="800161"/>
          </a:xfrm>
          <a:custGeom>
            <a:avLst/>
            <a:gdLst/>
            <a:ahLst/>
            <a:cxnLst/>
            <a:rect l="l" t="t" r="r" b="b"/>
            <a:pathLst>
              <a:path w="2597909" h="800161">
                <a:moveTo>
                  <a:pt x="98060" y="0"/>
                </a:moveTo>
                <a:lnTo>
                  <a:pt x="2499850" y="0"/>
                </a:lnTo>
                <a:cubicBezTo>
                  <a:pt x="2554006" y="0"/>
                  <a:pt x="2597909" y="43903"/>
                  <a:pt x="2597909" y="98060"/>
                </a:cubicBezTo>
                <a:lnTo>
                  <a:pt x="2597909" y="702102"/>
                </a:lnTo>
                <a:cubicBezTo>
                  <a:pt x="2597909" y="756258"/>
                  <a:pt x="2554006" y="800161"/>
                  <a:pt x="2499850" y="800161"/>
                </a:cubicBezTo>
                <a:lnTo>
                  <a:pt x="98060" y="800161"/>
                </a:lnTo>
                <a:cubicBezTo>
                  <a:pt x="43903" y="800161"/>
                  <a:pt x="0" y="756258"/>
                  <a:pt x="0" y="702102"/>
                </a:cubicBezTo>
                <a:lnTo>
                  <a:pt x="0" y="98060"/>
                </a:lnTo>
                <a:cubicBezTo>
                  <a:pt x="0" y="43939"/>
                  <a:pt x="43939" y="0"/>
                  <a:pt x="98060" y="0"/>
                </a:cubicBezTo>
                <a:close/>
              </a:path>
            </a:pathLst>
          </a:custGeom>
          <a:solidFill>
            <a:srgbClr val="78909C">
              <a:alpha val="5098"/>
            </a:srgbClr>
          </a:solidFill>
          <a:ln w="24384">
            <a:solidFill>
              <a:srgbClr val="78909C">
                <a:alpha val="20000"/>
              </a:srgbClr>
            </a:solidFill>
            <a:prstDash val="solid"/>
          </a:ln>
        </p:spPr>
      </p:sp>
      <p:sp>
        <p:nvSpPr>
          <p:cNvPr id="58" name="Text 56"/>
          <p:cNvSpPr/>
          <p:nvPr/>
        </p:nvSpPr>
        <p:spPr>
          <a:xfrm>
            <a:off x="9152825" y="4562984"/>
            <a:ext cx="2443303" cy="294177"/>
          </a:xfrm>
          <a:prstGeom prst="rect">
            <a:avLst/>
          </a:prstGeom>
          <a:noFill/>
          <a:ln/>
        </p:spPr>
        <p:txBody>
          <a:bodyPr wrap="square" lIns="0" tIns="0" rIns="0" bIns="0" rtlCol="0" anchor="ctr"/>
          <a:lstStyle/>
          <a:p>
            <a:pPr algn="ctr">
              <a:lnSpc>
                <a:spcPct val="100000"/>
              </a:lnSpc>
            </a:pPr>
            <a:r>
              <a:rPr lang="en-US" sz="1930" b="1" dirty="0">
                <a:solidFill>
                  <a:srgbClr val="78909C"/>
                </a:solidFill>
                <a:latin typeface="MiSans" pitchFamily="34" charset="0"/>
                <a:ea typeface="MiSans" pitchFamily="34" charset="-122"/>
                <a:cs typeface="MiSans" pitchFamily="34" charset="-120"/>
              </a:rPr>
              <a:t>77</a:t>
            </a:r>
            <a:endParaRPr lang="en-US" sz="1600" dirty="0"/>
          </a:p>
        </p:txBody>
      </p:sp>
      <p:sp>
        <p:nvSpPr>
          <p:cNvPr id="59" name="Text 57"/>
          <p:cNvSpPr/>
          <p:nvPr/>
        </p:nvSpPr>
        <p:spPr>
          <a:xfrm>
            <a:off x="9198491" y="4840380"/>
            <a:ext cx="2386102" cy="196118"/>
          </a:xfrm>
          <a:prstGeom prst="rect">
            <a:avLst/>
          </a:prstGeom>
          <a:noFill/>
          <a:ln/>
        </p:spPr>
        <p:txBody>
          <a:bodyPr wrap="square" lIns="0" tIns="0" rIns="0" bIns="0" rtlCol="0" anchor="ctr"/>
          <a:lstStyle/>
          <a:p>
            <a:pPr algn="ctr">
              <a:lnSpc>
                <a:spcPct val="130000"/>
              </a:lnSpc>
            </a:pPr>
            <a:r>
              <a:rPr lang="en-US" sz="1029" b="1" dirty="0">
                <a:solidFill>
                  <a:srgbClr val="607D8B"/>
                </a:solidFill>
                <a:latin typeface="MiSans" pitchFamily="34" charset="0"/>
                <a:ea typeface="MiSans" pitchFamily="34" charset="-122"/>
                <a:cs typeface="MiSans" pitchFamily="34" charset="-120"/>
              </a:rPr>
              <a:t>Bản ghi logs</a:t>
            </a:r>
            <a:endParaRPr lang="en-US" sz="1600" dirty="0"/>
          </a:p>
        </p:txBody>
      </p:sp>
      <p:sp>
        <p:nvSpPr>
          <p:cNvPr id="60" name="Shape 58"/>
          <p:cNvSpPr/>
          <p:nvPr/>
        </p:nvSpPr>
        <p:spPr>
          <a:xfrm>
            <a:off x="6339268" y="5442112"/>
            <a:ext cx="2597909" cy="800161"/>
          </a:xfrm>
          <a:custGeom>
            <a:avLst/>
            <a:gdLst/>
            <a:ahLst/>
            <a:cxnLst/>
            <a:rect l="l" t="t" r="r" b="b"/>
            <a:pathLst>
              <a:path w="2597909" h="800161">
                <a:moveTo>
                  <a:pt x="98060" y="0"/>
                </a:moveTo>
                <a:lnTo>
                  <a:pt x="2499850" y="0"/>
                </a:lnTo>
                <a:cubicBezTo>
                  <a:pt x="2554006" y="0"/>
                  <a:pt x="2597909" y="43903"/>
                  <a:pt x="2597909" y="98060"/>
                </a:cubicBezTo>
                <a:lnTo>
                  <a:pt x="2597909" y="702102"/>
                </a:lnTo>
                <a:cubicBezTo>
                  <a:pt x="2597909" y="756258"/>
                  <a:pt x="2554006" y="800161"/>
                  <a:pt x="2499850" y="800161"/>
                </a:cubicBezTo>
                <a:lnTo>
                  <a:pt x="98060" y="800161"/>
                </a:lnTo>
                <a:cubicBezTo>
                  <a:pt x="43903" y="800161"/>
                  <a:pt x="0" y="756258"/>
                  <a:pt x="0" y="702102"/>
                </a:cubicBezTo>
                <a:lnTo>
                  <a:pt x="0" y="98060"/>
                </a:lnTo>
                <a:cubicBezTo>
                  <a:pt x="0" y="43939"/>
                  <a:pt x="43939" y="0"/>
                  <a:pt x="98060" y="0"/>
                </a:cubicBezTo>
                <a:close/>
              </a:path>
            </a:pathLst>
          </a:custGeom>
          <a:solidFill>
            <a:srgbClr val="FF8A65">
              <a:alpha val="5098"/>
            </a:srgbClr>
          </a:solidFill>
          <a:ln w="24384">
            <a:solidFill>
              <a:srgbClr val="FF8A65">
                <a:alpha val="20000"/>
              </a:srgbClr>
            </a:solidFill>
            <a:prstDash val="solid"/>
          </a:ln>
        </p:spPr>
      </p:sp>
      <p:sp>
        <p:nvSpPr>
          <p:cNvPr id="61" name="Text 59"/>
          <p:cNvSpPr/>
          <p:nvPr/>
        </p:nvSpPr>
        <p:spPr>
          <a:xfrm>
            <a:off x="6379472" y="5525976"/>
            <a:ext cx="2443303" cy="294177"/>
          </a:xfrm>
          <a:prstGeom prst="rect">
            <a:avLst/>
          </a:prstGeom>
          <a:noFill/>
          <a:ln/>
        </p:spPr>
        <p:txBody>
          <a:bodyPr wrap="square" lIns="0" tIns="0" rIns="0" bIns="0" rtlCol="0" anchor="ctr"/>
          <a:lstStyle/>
          <a:p>
            <a:pPr algn="ctr">
              <a:lnSpc>
                <a:spcPct val="100000"/>
              </a:lnSpc>
            </a:pPr>
            <a:r>
              <a:rPr lang="en-US" sz="1930" b="1" dirty="0">
                <a:solidFill>
                  <a:srgbClr val="FF8A65"/>
                </a:solidFill>
                <a:latin typeface="MiSans" pitchFamily="34" charset="0"/>
                <a:ea typeface="MiSans" pitchFamily="34" charset="-122"/>
                <a:cs typeface="MiSans" pitchFamily="34" charset="-120"/>
              </a:rPr>
              <a:t>10</a:t>
            </a:r>
            <a:endParaRPr lang="en-US" sz="1600" dirty="0"/>
          </a:p>
        </p:txBody>
      </p:sp>
      <p:sp>
        <p:nvSpPr>
          <p:cNvPr id="62" name="Text 60"/>
          <p:cNvSpPr/>
          <p:nvPr/>
        </p:nvSpPr>
        <p:spPr>
          <a:xfrm>
            <a:off x="6450347" y="5853874"/>
            <a:ext cx="2386102" cy="196118"/>
          </a:xfrm>
          <a:prstGeom prst="rect">
            <a:avLst/>
          </a:prstGeom>
          <a:noFill/>
          <a:ln/>
        </p:spPr>
        <p:txBody>
          <a:bodyPr wrap="square" lIns="0" tIns="0" rIns="0" bIns="0" rtlCol="0" anchor="ctr"/>
          <a:lstStyle/>
          <a:p>
            <a:pPr algn="ctr">
              <a:lnSpc>
                <a:spcPct val="130000"/>
              </a:lnSpc>
            </a:pPr>
            <a:r>
              <a:rPr lang="en-US" sz="1029" b="1" dirty="0">
                <a:solidFill>
                  <a:srgbClr val="607D8B"/>
                </a:solidFill>
                <a:latin typeface="MiSans" pitchFamily="34" charset="0"/>
                <a:ea typeface="MiSans" pitchFamily="34" charset="-122"/>
                <a:cs typeface="MiSans" pitchFamily="34" charset="-120"/>
              </a:rPr>
              <a:t>Bảng dữ liệu</a:t>
            </a:r>
            <a:endParaRPr lang="en-US" sz="1600" dirty="0"/>
          </a:p>
        </p:txBody>
      </p:sp>
      <p:sp>
        <p:nvSpPr>
          <p:cNvPr id="63" name="Shape 61"/>
          <p:cNvSpPr/>
          <p:nvPr/>
        </p:nvSpPr>
        <p:spPr>
          <a:xfrm>
            <a:off x="9067568" y="5421518"/>
            <a:ext cx="2597909" cy="800161"/>
          </a:xfrm>
          <a:custGeom>
            <a:avLst/>
            <a:gdLst/>
            <a:ahLst/>
            <a:cxnLst/>
            <a:rect l="l" t="t" r="r" b="b"/>
            <a:pathLst>
              <a:path w="2597909" h="800161">
                <a:moveTo>
                  <a:pt x="98060" y="0"/>
                </a:moveTo>
                <a:lnTo>
                  <a:pt x="2499850" y="0"/>
                </a:lnTo>
                <a:cubicBezTo>
                  <a:pt x="2554006" y="0"/>
                  <a:pt x="2597909" y="43903"/>
                  <a:pt x="2597909" y="98060"/>
                </a:cubicBezTo>
                <a:lnTo>
                  <a:pt x="2597909" y="702102"/>
                </a:lnTo>
                <a:cubicBezTo>
                  <a:pt x="2597909" y="756258"/>
                  <a:pt x="2554006" y="800161"/>
                  <a:pt x="2499850" y="800161"/>
                </a:cubicBezTo>
                <a:lnTo>
                  <a:pt x="98060" y="800161"/>
                </a:lnTo>
                <a:cubicBezTo>
                  <a:pt x="43903" y="800161"/>
                  <a:pt x="0" y="756258"/>
                  <a:pt x="0" y="702102"/>
                </a:cubicBezTo>
                <a:lnTo>
                  <a:pt x="0" y="98060"/>
                </a:lnTo>
                <a:cubicBezTo>
                  <a:pt x="0" y="43939"/>
                  <a:pt x="43939" y="0"/>
                  <a:pt x="98060" y="0"/>
                </a:cubicBezTo>
                <a:close/>
              </a:path>
            </a:pathLst>
          </a:custGeom>
          <a:solidFill>
            <a:srgbClr val="1E88E5">
              <a:alpha val="5098"/>
            </a:srgbClr>
          </a:solidFill>
          <a:ln w="24384">
            <a:solidFill>
              <a:srgbClr val="1E88E5">
                <a:alpha val="20000"/>
              </a:srgbClr>
            </a:solidFill>
            <a:prstDash val="solid"/>
          </a:ln>
        </p:spPr>
      </p:sp>
      <p:sp>
        <p:nvSpPr>
          <p:cNvPr id="64" name="Text 62"/>
          <p:cNvSpPr/>
          <p:nvPr/>
        </p:nvSpPr>
        <p:spPr>
          <a:xfrm>
            <a:off x="9067568" y="5476484"/>
            <a:ext cx="2443303" cy="294177"/>
          </a:xfrm>
          <a:prstGeom prst="rect">
            <a:avLst/>
          </a:prstGeom>
          <a:noFill/>
          <a:ln/>
        </p:spPr>
        <p:txBody>
          <a:bodyPr wrap="square" lIns="0" tIns="0" rIns="0" bIns="0" rtlCol="0" anchor="ctr"/>
          <a:lstStyle/>
          <a:p>
            <a:pPr algn="ctr">
              <a:lnSpc>
                <a:spcPct val="100000"/>
              </a:lnSpc>
            </a:pPr>
            <a:r>
              <a:rPr lang="en-US" sz="1930" b="1" dirty="0">
                <a:solidFill>
                  <a:srgbClr val="1E88E5"/>
                </a:solidFill>
                <a:latin typeface="MiSans" pitchFamily="34" charset="0"/>
                <a:ea typeface="MiSans" pitchFamily="34" charset="-122"/>
                <a:cs typeface="MiSans" pitchFamily="34" charset="-120"/>
              </a:rPr>
              <a:t>3</a:t>
            </a:r>
            <a:endParaRPr lang="en-US" sz="1600" dirty="0"/>
          </a:p>
        </p:txBody>
      </p:sp>
      <p:sp>
        <p:nvSpPr>
          <p:cNvPr id="65" name="Text 63"/>
          <p:cNvSpPr/>
          <p:nvPr/>
        </p:nvSpPr>
        <p:spPr>
          <a:xfrm>
            <a:off x="9096168" y="5854198"/>
            <a:ext cx="2386102" cy="196118"/>
          </a:xfrm>
          <a:prstGeom prst="rect">
            <a:avLst/>
          </a:prstGeom>
          <a:noFill/>
          <a:ln/>
        </p:spPr>
        <p:txBody>
          <a:bodyPr wrap="square" lIns="0" tIns="0" rIns="0" bIns="0" rtlCol="0" anchor="ctr"/>
          <a:lstStyle/>
          <a:p>
            <a:pPr algn="ctr">
              <a:lnSpc>
                <a:spcPct val="130000"/>
              </a:lnSpc>
            </a:pPr>
            <a:r>
              <a:rPr lang="en-US" sz="1029" b="1" dirty="0">
                <a:solidFill>
                  <a:srgbClr val="607D8B"/>
                </a:solidFill>
                <a:latin typeface="MiSans" pitchFamily="34" charset="0"/>
                <a:ea typeface="MiSans" pitchFamily="34" charset="-122"/>
                <a:cs typeface="MiSans" pitchFamily="34" charset="-120"/>
              </a:rPr>
              <a:t>Cấp độ quyền</a:t>
            </a:r>
            <a:endParaRPr lang="en-US" sz="1600" dirty="0"/>
          </a:p>
        </p:txBody>
      </p:sp>
      <p:sp>
        <p:nvSpPr>
          <p:cNvPr id="66" name="Shape 64"/>
          <p:cNvSpPr/>
          <p:nvPr/>
        </p:nvSpPr>
        <p:spPr>
          <a:xfrm>
            <a:off x="6339268" y="6321092"/>
            <a:ext cx="5324930" cy="430152"/>
          </a:xfrm>
          <a:custGeom>
            <a:avLst/>
            <a:gdLst/>
            <a:ahLst/>
            <a:cxnLst/>
            <a:rect l="l" t="t" r="r" b="b"/>
            <a:pathLst>
              <a:path w="5324930" h="430152">
                <a:moveTo>
                  <a:pt x="65375" y="0"/>
                </a:moveTo>
                <a:lnTo>
                  <a:pt x="5259555" y="0"/>
                </a:lnTo>
                <a:cubicBezTo>
                  <a:pt x="5295660" y="0"/>
                  <a:pt x="5324930" y="29269"/>
                  <a:pt x="5324930" y="65375"/>
                </a:cubicBezTo>
                <a:lnTo>
                  <a:pt x="5324930" y="364778"/>
                </a:lnTo>
                <a:cubicBezTo>
                  <a:pt x="5324930" y="400883"/>
                  <a:pt x="5295660" y="430152"/>
                  <a:pt x="5259555" y="430152"/>
                </a:cubicBezTo>
                <a:lnTo>
                  <a:pt x="65375" y="430152"/>
                </a:lnTo>
                <a:cubicBezTo>
                  <a:pt x="29269" y="430152"/>
                  <a:pt x="0" y="400883"/>
                  <a:pt x="0" y="364778"/>
                </a:cubicBezTo>
                <a:lnTo>
                  <a:pt x="0" y="65375"/>
                </a:lnTo>
                <a:cubicBezTo>
                  <a:pt x="0" y="29269"/>
                  <a:pt x="29269" y="0"/>
                  <a:pt x="65375" y="0"/>
                </a:cubicBezTo>
                <a:close/>
              </a:path>
            </a:pathLst>
          </a:custGeom>
          <a:gradFill flip="none" rotWithShape="1">
            <a:gsLst>
              <a:gs pos="0">
                <a:srgbClr val="1E88E5">
                  <a:alpha val="10000"/>
                </a:srgbClr>
              </a:gs>
              <a:gs pos="100000">
                <a:srgbClr val="FF8A65">
                  <a:alpha val="10000"/>
                </a:srgbClr>
              </a:gs>
            </a:gsLst>
            <a:lin ang="0" scaled="1"/>
          </a:gradFill>
          <a:ln w="8128">
            <a:solidFill>
              <a:srgbClr val="1E88E5">
                <a:alpha val="20000"/>
              </a:srgbClr>
            </a:solidFill>
            <a:prstDash val="solid"/>
          </a:ln>
        </p:spPr>
      </p:sp>
      <p:sp>
        <p:nvSpPr>
          <p:cNvPr id="67" name="Text 65"/>
          <p:cNvSpPr/>
          <p:nvPr/>
        </p:nvSpPr>
        <p:spPr>
          <a:xfrm>
            <a:off x="6479818" y="6415424"/>
            <a:ext cx="1176708" cy="196118"/>
          </a:xfrm>
          <a:prstGeom prst="rect">
            <a:avLst/>
          </a:prstGeom>
          <a:noFill/>
          <a:ln/>
        </p:spPr>
        <p:txBody>
          <a:bodyPr wrap="square" lIns="0" tIns="0" rIns="0" bIns="0" rtlCol="0" anchor="ctr"/>
          <a:lstStyle/>
          <a:p>
            <a:pPr>
              <a:lnSpc>
                <a:spcPct val="130000"/>
              </a:lnSpc>
            </a:pPr>
            <a:r>
              <a:rPr lang="en-US" sz="1029" b="1" dirty="0">
                <a:solidFill>
                  <a:srgbClr val="37474F"/>
                </a:solidFill>
                <a:latin typeface="MiSans" pitchFamily="34" charset="0"/>
                <a:ea typeface="MiSans" pitchFamily="34" charset="-122"/>
                <a:cs typeface="MiSans" pitchFamily="34" charset="-120"/>
              </a:rPr>
              <a:t>Dữ liệu có backup:</a:t>
            </a:r>
            <a:endParaRPr lang="en-US" sz="1600" dirty="0"/>
          </a:p>
        </p:txBody>
      </p:sp>
      <p:sp>
        <p:nvSpPr>
          <p:cNvPr id="68" name="Shape 66"/>
          <p:cNvSpPr/>
          <p:nvPr/>
        </p:nvSpPr>
        <p:spPr>
          <a:xfrm>
            <a:off x="9975948" y="6473357"/>
            <a:ext cx="163432" cy="163432"/>
          </a:xfrm>
          <a:custGeom>
            <a:avLst/>
            <a:gdLst/>
            <a:ahLst/>
            <a:cxnLst/>
            <a:rect l="l" t="t" r="r" b="b"/>
            <a:pathLst>
              <a:path w="163432" h="163432">
                <a:moveTo>
                  <a:pt x="81716" y="163432"/>
                </a:moveTo>
                <a:cubicBezTo>
                  <a:pt x="126816" y="163432"/>
                  <a:pt x="163432" y="126816"/>
                  <a:pt x="163432" y="81716"/>
                </a:cubicBezTo>
                <a:cubicBezTo>
                  <a:pt x="163432" y="36616"/>
                  <a:pt x="126816" y="0"/>
                  <a:pt x="81716" y="0"/>
                </a:cubicBezTo>
                <a:cubicBezTo>
                  <a:pt x="36616" y="0"/>
                  <a:pt x="0" y="36616"/>
                  <a:pt x="0" y="81716"/>
                </a:cubicBezTo>
                <a:cubicBezTo>
                  <a:pt x="0" y="126816"/>
                  <a:pt x="36616" y="163432"/>
                  <a:pt x="81716" y="163432"/>
                </a:cubicBezTo>
                <a:close/>
                <a:moveTo>
                  <a:pt x="108657" y="67894"/>
                </a:moveTo>
                <a:lnTo>
                  <a:pt x="83120" y="108752"/>
                </a:lnTo>
                <a:cubicBezTo>
                  <a:pt x="81780" y="110891"/>
                  <a:pt x="79481" y="112232"/>
                  <a:pt x="76960" y="112359"/>
                </a:cubicBezTo>
                <a:cubicBezTo>
                  <a:pt x="74438" y="112487"/>
                  <a:pt x="72012" y="111338"/>
                  <a:pt x="70512" y="109295"/>
                </a:cubicBezTo>
                <a:lnTo>
                  <a:pt x="55190" y="88866"/>
                </a:lnTo>
                <a:cubicBezTo>
                  <a:pt x="52636" y="85482"/>
                  <a:pt x="53339" y="80694"/>
                  <a:pt x="56722" y="78141"/>
                </a:cubicBezTo>
                <a:cubicBezTo>
                  <a:pt x="60106" y="75587"/>
                  <a:pt x="64894" y="76289"/>
                  <a:pt x="67447" y="79673"/>
                </a:cubicBezTo>
                <a:lnTo>
                  <a:pt x="76066" y="91164"/>
                </a:lnTo>
                <a:lnTo>
                  <a:pt x="95665" y="59787"/>
                </a:lnTo>
                <a:cubicBezTo>
                  <a:pt x="97899" y="56212"/>
                  <a:pt x="102624" y="55094"/>
                  <a:pt x="106231" y="57361"/>
                </a:cubicBezTo>
                <a:cubicBezTo>
                  <a:pt x="109838" y="59627"/>
                  <a:pt x="110923" y="64319"/>
                  <a:pt x="108657" y="67926"/>
                </a:cubicBezTo>
                <a:close/>
              </a:path>
            </a:pathLst>
          </a:custGeom>
          <a:solidFill>
            <a:srgbClr val="1E88E5"/>
          </a:solidFill>
          <a:ln/>
        </p:spPr>
      </p:sp>
      <p:sp>
        <p:nvSpPr>
          <p:cNvPr id="69" name="Text 67"/>
          <p:cNvSpPr/>
          <p:nvPr/>
        </p:nvSpPr>
        <p:spPr>
          <a:xfrm>
            <a:off x="10383274" y="6440671"/>
            <a:ext cx="482123" cy="228804"/>
          </a:xfrm>
          <a:prstGeom prst="rect">
            <a:avLst/>
          </a:prstGeom>
          <a:noFill/>
          <a:ln/>
        </p:spPr>
        <p:txBody>
          <a:bodyPr wrap="square" lIns="0" tIns="0" rIns="0" bIns="0" rtlCol="0" anchor="ctr"/>
          <a:lstStyle/>
          <a:p>
            <a:pPr>
              <a:lnSpc>
                <a:spcPct val="120000"/>
              </a:lnSpc>
            </a:pPr>
            <a:r>
              <a:rPr lang="en-US" sz="1287" b="1" dirty="0">
                <a:solidFill>
                  <a:srgbClr val="1E88E5"/>
                </a:solidFill>
                <a:latin typeface="MiSans" pitchFamily="34" charset="0"/>
                <a:ea typeface="MiSans" pitchFamily="34" charset="-122"/>
                <a:cs typeface="MiSans" pitchFamily="34" charset="-120"/>
              </a:rPr>
              <a:t>100%</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ction="ppaction://hlinksldjump"/>
            <a:extLst>
              <a:ext uri="{FF2B5EF4-FFF2-40B4-BE49-F238E27FC236}">
                <a16:creationId xmlns:a16="http://schemas.microsoft.com/office/drawing/2014/main" id="{1C3DE073-902F-0333-9CD9-5BB52657B857}"/>
              </a:ext>
            </a:extLst>
          </p:cNvPr>
          <p:cNvPicPr>
            <a:picLocks noChangeAspect="1"/>
          </p:cNvPicPr>
          <p:nvPr/>
        </p:nvPicPr>
        <p:blipFill>
          <a:blip r:embed="rId3"/>
          <a:stretch>
            <a:fillRect/>
          </a:stretch>
        </p:blipFill>
        <p:spPr>
          <a:xfrm>
            <a:off x="2910238" y="1629000"/>
            <a:ext cx="6870668" cy="3600000"/>
          </a:xfrm>
          <a:prstGeom prst="rect">
            <a:avLst/>
          </a:prstGeom>
        </p:spPr>
      </p:pic>
    </p:spTree>
    <p:extLst>
      <p:ext uri="{BB962C8B-B14F-4D97-AF65-F5344CB8AC3E}">
        <p14:creationId xmlns:p14="http://schemas.microsoft.com/office/powerpoint/2010/main" val="3118046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17500" y="396875"/>
            <a:ext cx="381000" cy="31750"/>
          </a:xfrm>
          <a:custGeom>
            <a:avLst/>
            <a:gdLst/>
            <a:ahLst/>
            <a:cxnLst/>
            <a:rect l="l" t="t" r="r" b="b"/>
            <a:pathLst>
              <a:path w="381000" h="31750">
                <a:moveTo>
                  <a:pt x="0" y="0"/>
                </a:moveTo>
                <a:lnTo>
                  <a:pt x="381000" y="0"/>
                </a:lnTo>
                <a:lnTo>
                  <a:pt x="381000" y="31750"/>
                </a:lnTo>
                <a:lnTo>
                  <a:pt x="0" y="31750"/>
                </a:lnTo>
                <a:lnTo>
                  <a:pt x="0" y="0"/>
                </a:lnTo>
                <a:close/>
              </a:path>
            </a:pathLst>
          </a:custGeom>
          <a:solidFill>
            <a:srgbClr val="1E88E5"/>
          </a:solidFill>
          <a:ln/>
        </p:spPr>
      </p:sp>
      <p:sp>
        <p:nvSpPr>
          <p:cNvPr id="3" name="Text 1"/>
          <p:cNvSpPr/>
          <p:nvPr/>
        </p:nvSpPr>
        <p:spPr>
          <a:xfrm>
            <a:off x="825500" y="317500"/>
            <a:ext cx="1682750" cy="190500"/>
          </a:xfrm>
          <a:prstGeom prst="rect">
            <a:avLst/>
          </a:prstGeom>
          <a:noFill/>
          <a:ln/>
        </p:spPr>
        <p:txBody>
          <a:bodyPr wrap="square" lIns="0" tIns="0" rIns="0" bIns="0" rtlCol="0" anchor="ctr"/>
          <a:lstStyle/>
          <a:p>
            <a:pPr>
              <a:lnSpc>
                <a:spcPct val="130000"/>
              </a:lnSpc>
            </a:pPr>
            <a:r>
              <a:rPr lang="en-US" sz="1000" b="1" kern="0" spc="50" dirty="0">
                <a:solidFill>
                  <a:srgbClr val="1E88E5"/>
                </a:solidFill>
                <a:latin typeface="MiSans" pitchFamily="34" charset="0"/>
                <a:ea typeface="MiSans" pitchFamily="34" charset="-122"/>
                <a:cs typeface="MiSans" pitchFamily="34" charset="-120"/>
              </a:rPr>
              <a:t>Results &amp; Evaluation</a:t>
            </a:r>
            <a:endParaRPr lang="en-US" sz="1600" dirty="0"/>
          </a:p>
        </p:txBody>
      </p:sp>
      <p:sp>
        <p:nvSpPr>
          <p:cNvPr id="4" name="Text 2"/>
          <p:cNvSpPr/>
          <p:nvPr/>
        </p:nvSpPr>
        <p:spPr>
          <a:xfrm>
            <a:off x="317500" y="603250"/>
            <a:ext cx="11747500" cy="381000"/>
          </a:xfrm>
          <a:prstGeom prst="rect">
            <a:avLst/>
          </a:prstGeom>
          <a:noFill/>
          <a:ln/>
        </p:spPr>
        <p:txBody>
          <a:bodyPr wrap="square" lIns="0" tIns="0" rIns="0" bIns="0" rtlCol="0" anchor="ctr"/>
          <a:lstStyle/>
          <a:p>
            <a:pPr>
              <a:lnSpc>
                <a:spcPct val="80000"/>
              </a:lnSpc>
            </a:pPr>
            <a:r>
              <a:rPr lang="en-US" sz="3000" b="1" dirty="0">
                <a:solidFill>
                  <a:srgbClr val="37474F"/>
                </a:solidFill>
                <a:latin typeface="阿里妈妈数黑体" pitchFamily="34" charset="0"/>
                <a:ea typeface="阿里妈妈数黑体" pitchFamily="34" charset="-122"/>
                <a:cs typeface="阿里妈妈数黑体" pitchFamily="34" charset="-120"/>
              </a:rPr>
              <a:t>Kết quả thực nghiệm</a:t>
            </a:r>
            <a:endParaRPr lang="en-US" sz="1600" dirty="0"/>
          </a:p>
        </p:txBody>
      </p:sp>
      <p:sp>
        <p:nvSpPr>
          <p:cNvPr id="5" name="Shape 3"/>
          <p:cNvSpPr/>
          <p:nvPr/>
        </p:nvSpPr>
        <p:spPr>
          <a:xfrm>
            <a:off x="317500" y="1143000"/>
            <a:ext cx="4556125" cy="2651125"/>
          </a:xfrm>
          <a:custGeom>
            <a:avLst/>
            <a:gdLst/>
            <a:ahLst/>
            <a:cxnLst/>
            <a:rect l="l" t="t" r="r" b="b"/>
            <a:pathLst>
              <a:path w="4556125" h="2651125">
                <a:moveTo>
                  <a:pt x="126989" y="0"/>
                </a:moveTo>
                <a:lnTo>
                  <a:pt x="4429136" y="0"/>
                </a:lnTo>
                <a:cubicBezTo>
                  <a:pt x="4499270" y="0"/>
                  <a:pt x="4556125" y="56855"/>
                  <a:pt x="4556125" y="126989"/>
                </a:cubicBezTo>
                <a:lnTo>
                  <a:pt x="4556125" y="2524136"/>
                </a:lnTo>
                <a:cubicBezTo>
                  <a:pt x="4556125" y="2594270"/>
                  <a:pt x="4499270" y="2651125"/>
                  <a:pt x="4429136" y="2651125"/>
                </a:cubicBezTo>
                <a:lnTo>
                  <a:pt x="126989" y="2651125"/>
                </a:lnTo>
                <a:cubicBezTo>
                  <a:pt x="56855" y="2651125"/>
                  <a:pt x="0" y="2594270"/>
                  <a:pt x="0" y="2524136"/>
                </a:cubicBezTo>
                <a:lnTo>
                  <a:pt x="0" y="126989"/>
                </a:lnTo>
                <a:cubicBezTo>
                  <a:pt x="0" y="56902"/>
                  <a:pt x="56902" y="0"/>
                  <a:pt x="126989" y="0"/>
                </a:cubicBezTo>
                <a:close/>
              </a:path>
            </a:pathLst>
          </a:custGeom>
          <a:gradFill flip="none" rotWithShape="1">
            <a:gsLst>
              <a:gs pos="0">
                <a:srgbClr val="1E88E5"/>
              </a:gs>
              <a:gs pos="100000">
                <a:srgbClr val="1E88E5">
                  <a:alpha val="80000"/>
                </a:srgbClr>
              </a:gs>
            </a:gsLst>
            <a:lin ang="2700000" scaled="1"/>
          </a:gradFill>
          <a:ln/>
          <a:effectLst>
            <a:outerShdw blurRad="198438" dist="158750" dir="5400000" algn="bl" rotWithShape="0">
              <a:srgbClr val="000000">
                <a:alpha val="10196"/>
              </a:srgbClr>
            </a:outerShdw>
          </a:effectLst>
        </p:spPr>
      </p:sp>
      <p:sp>
        <p:nvSpPr>
          <p:cNvPr id="6" name="Shape 4"/>
          <p:cNvSpPr/>
          <p:nvPr/>
        </p:nvSpPr>
        <p:spPr>
          <a:xfrm>
            <a:off x="476250" y="1301750"/>
            <a:ext cx="381000" cy="381000"/>
          </a:xfrm>
          <a:custGeom>
            <a:avLst/>
            <a:gdLst/>
            <a:ahLst/>
            <a:cxnLst/>
            <a:rect l="l" t="t" r="r" b="b"/>
            <a:pathLst>
              <a:path w="381000" h="381000">
                <a:moveTo>
                  <a:pt x="63501" y="0"/>
                </a:moveTo>
                <a:lnTo>
                  <a:pt x="317499" y="0"/>
                </a:lnTo>
                <a:cubicBezTo>
                  <a:pt x="352546" y="0"/>
                  <a:pt x="381000" y="28454"/>
                  <a:pt x="381000" y="63501"/>
                </a:cubicBezTo>
                <a:lnTo>
                  <a:pt x="381000" y="317499"/>
                </a:lnTo>
                <a:cubicBezTo>
                  <a:pt x="381000" y="352546"/>
                  <a:pt x="352546" y="381000"/>
                  <a:pt x="317499" y="381000"/>
                </a:cubicBezTo>
                <a:lnTo>
                  <a:pt x="63501" y="381000"/>
                </a:lnTo>
                <a:cubicBezTo>
                  <a:pt x="28454" y="381000"/>
                  <a:pt x="0" y="352546"/>
                  <a:pt x="0" y="317499"/>
                </a:cubicBezTo>
                <a:lnTo>
                  <a:pt x="0" y="63501"/>
                </a:lnTo>
                <a:cubicBezTo>
                  <a:pt x="0" y="28454"/>
                  <a:pt x="28454" y="0"/>
                  <a:pt x="63501" y="0"/>
                </a:cubicBezTo>
                <a:close/>
              </a:path>
            </a:pathLst>
          </a:custGeom>
          <a:solidFill>
            <a:srgbClr val="FFFFFF">
              <a:alpha val="20000"/>
            </a:srgbClr>
          </a:solidFill>
          <a:ln/>
        </p:spPr>
      </p:sp>
      <p:sp>
        <p:nvSpPr>
          <p:cNvPr id="7" name="Shape 5"/>
          <p:cNvSpPr/>
          <p:nvPr/>
        </p:nvSpPr>
        <p:spPr>
          <a:xfrm>
            <a:off x="571500" y="1397000"/>
            <a:ext cx="190500" cy="190500"/>
          </a:xfrm>
          <a:custGeom>
            <a:avLst/>
            <a:gdLst/>
            <a:ahLst/>
            <a:cxnLst/>
            <a:rect l="l" t="t" r="r" b="b"/>
            <a:pathLst>
              <a:path w="190500" h="190500">
                <a:moveTo>
                  <a:pt x="53690" y="0"/>
                </a:moveTo>
                <a:lnTo>
                  <a:pt x="137033" y="0"/>
                </a:lnTo>
                <a:cubicBezTo>
                  <a:pt x="146893" y="0"/>
                  <a:pt x="154930" y="8111"/>
                  <a:pt x="154558" y="17934"/>
                </a:cubicBezTo>
                <a:cubicBezTo>
                  <a:pt x="154484" y="19906"/>
                  <a:pt x="154409" y="21878"/>
                  <a:pt x="154298" y="23812"/>
                </a:cubicBezTo>
                <a:lnTo>
                  <a:pt x="172752" y="23812"/>
                </a:lnTo>
                <a:cubicBezTo>
                  <a:pt x="182463" y="23812"/>
                  <a:pt x="191021" y="31849"/>
                  <a:pt x="190277" y="42342"/>
                </a:cubicBezTo>
                <a:cubicBezTo>
                  <a:pt x="187486" y="80925"/>
                  <a:pt x="167767" y="102133"/>
                  <a:pt x="146372" y="113221"/>
                </a:cubicBezTo>
                <a:cubicBezTo>
                  <a:pt x="140494" y="116272"/>
                  <a:pt x="134503" y="118542"/>
                  <a:pt x="128811" y="120216"/>
                </a:cubicBezTo>
                <a:cubicBezTo>
                  <a:pt x="121295" y="130857"/>
                  <a:pt x="113481" y="136475"/>
                  <a:pt x="107268" y="139489"/>
                </a:cubicBezTo>
                <a:lnTo>
                  <a:pt x="107268" y="166688"/>
                </a:lnTo>
                <a:lnTo>
                  <a:pt x="131080" y="166688"/>
                </a:lnTo>
                <a:cubicBezTo>
                  <a:pt x="137666" y="166688"/>
                  <a:pt x="142987" y="172008"/>
                  <a:pt x="142987" y="178594"/>
                </a:cubicBezTo>
                <a:cubicBezTo>
                  <a:pt x="142987" y="185179"/>
                  <a:pt x="137666" y="190500"/>
                  <a:pt x="131080" y="190500"/>
                </a:cubicBezTo>
                <a:lnTo>
                  <a:pt x="59643" y="190500"/>
                </a:lnTo>
                <a:cubicBezTo>
                  <a:pt x="53057" y="190500"/>
                  <a:pt x="47737" y="185179"/>
                  <a:pt x="47737" y="178594"/>
                </a:cubicBezTo>
                <a:cubicBezTo>
                  <a:pt x="47737" y="172008"/>
                  <a:pt x="53057" y="166688"/>
                  <a:pt x="59643" y="166688"/>
                </a:cubicBezTo>
                <a:lnTo>
                  <a:pt x="83455" y="166688"/>
                </a:lnTo>
                <a:lnTo>
                  <a:pt x="83455" y="139489"/>
                </a:lnTo>
                <a:cubicBezTo>
                  <a:pt x="77502" y="136624"/>
                  <a:pt x="70098" y="131304"/>
                  <a:pt x="62880" y="121518"/>
                </a:cubicBezTo>
                <a:cubicBezTo>
                  <a:pt x="56034" y="119732"/>
                  <a:pt x="48592" y="117016"/>
                  <a:pt x="41337" y="112923"/>
                </a:cubicBezTo>
                <a:cubicBezTo>
                  <a:pt x="21208" y="101650"/>
                  <a:pt x="3051" y="80404"/>
                  <a:pt x="446" y="42267"/>
                </a:cubicBezTo>
                <a:cubicBezTo>
                  <a:pt x="-260" y="31812"/>
                  <a:pt x="8260" y="23775"/>
                  <a:pt x="17971" y="23775"/>
                </a:cubicBezTo>
                <a:lnTo>
                  <a:pt x="36426" y="23775"/>
                </a:lnTo>
                <a:cubicBezTo>
                  <a:pt x="36314" y="21841"/>
                  <a:pt x="36240" y="19906"/>
                  <a:pt x="36165" y="17897"/>
                </a:cubicBezTo>
                <a:cubicBezTo>
                  <a:pt x="35793" y="8037"/>
                  <a:pt x="43830" y="-37"/>
                  <a:pt x="53690" y="-37"/>
                </a:cubicBezTo>
                <a:close/>
                <a:moveTo>
                  <a:pt x="37765" y="41672"/>
                </a:moveTo>
                <a:lnTo>
                  <a:pt x="18269" y="41672"/>
                </a:lnTo>
                <a:cubicBezTo>
                  <a:pt x="20575" y="73186"/>
                  <a:pt x="35049" y="88962"/>
                  <a:pt x="49969" y="97334"/>
                </a:cubicBezTo>
                <a:cubicBezTo>
                  <a:pt x="44611" y="83455"/>
                  <a:pt x="40184" y="65336"/>
                  <a:pt x="37765" y="41672"/>
                </a:cubicBezTo>
                <a:close/>
                <a:moveTo>
                  <a:pt x="141387" y="95548"/>
                </a:moveTo>
                <a:cubicBezTo>
                  <a:pt x="156456" y="86692"/>
                  <a:pt x="170073" y="70954"/>
                  <a:pt x="172380" y="41672"/>
                </a:cubicBezTo>
                <a:lnTo>
                  <a:pt x="152921" y="41672"/>
                </a:lnTo>
                <a:cubicBezTo>
                  <a:pt x="150614" y="64331"/>
                  <a:pt x="146447" y="81930"/>
                  <a:pt x="141387" y="95548"/>
                </a:cubicBezTo>
                <a:close/>
              </a:path>
            </a:pathLst>
          </a:custGeom>
          <a:solidFill>
            <a:srgbClr val="FFFFFF"/>
          </a:solidFill>
          <a:ln/>
        </p:spPr>
      </p:sp>
      <p:sp>
        <p:nvSpPr>
          <p:cNvPr id="8" name="Text 6"/>
          <p:cNvSpPr/>
          <p:nvPr/>
        </p:nvSpPr>
        <p:spPr>
          <a:xfrm>
            <a:off x="952500" y="1381125"/>
            <a:ext cx="1341438" cy="222250"/>
          </a:xfrm>
          <a:prstGeom prst="rect">
            <a:avLst/>
          </a:prstGeom>
          <a:noFill/>
          <a:ln/>
        </p:spPr>
        <p:txBody>
          <a:bodyPr wrap="square" lIns="0" tIns="0" rIns="0" bIns="0" rtlCol="0" anchor="ctr"/>
          <a:lstStyle/>
          <a:p>
            <a:pPr>
              <a:lnSpc>
                <a:spcPct val="120000"/>
              </a:lnSpc>
            </a:pPr>
            <a:r>
              <a:rPr lang="en-US" sz="1250" b="1" dirty="0">
                <a:solidFill>
                  <a:srgbClr val="FFFFFF"/>
                </a:solidFill>
                <a:latin typeface="阿里妈妈数黑体" pitchFamily="34" charset="0"/>
                <a:ea typeface="阿里妈妈数黑体" pitchFamily="34" charset="-122"/>
                <a:cs typeface="阿里妈妈数黑体" pitchFamily="34" charset="-120"/>
              </a:rPr>
              <a:t>Kết quả đạt được</a:t>
            </a:r>
            <a:endParaRPr lang="en-US" sz="1600" dirty="0"/>
          </a:p>
        </p:txBody>
      </p:sp>
      <p:sp>
        <p:nvSpPr>
          <p:cNvPr id="9" name="Text 7"/>
          <p:cNvSpPr/>
          <p:nvPr/>
        </p:nvSpPr>
        <p:spPr>
          <a:xfrm>
            <a:off x="476250" y="1809750"/>
            <a:ext cx="4302125" cy="206375"/>
          </a:xfrm>
          <a:prstGeom prst="rect">
            <a:avLst/>
          </a:prstGeom>
          <a:noFill/>
          <a:ln/>
        </p:spPr>
        <p:txBody>
          <a:bodyPr wrap="square" lIns="0" tIns="0" rIns="0" bIns="0" rtlCol="0" anchor="ctr"/>
          <a:lstStyle/>
          <a:p>
            <a:pPr>
              <a:lnSpc>
                <a:spcPct val="140000"/>
              </a:lnSpc>
            </a:pPr>
            <a:r>
              <a:rPr lang="en-US" sz="1000" dirty="0">
                <a:solidFill>
                  <a:srgbClr val="FFFFFF">
                    <a:alpha val="95000"/>
                  </a:srgbClr>
                </a:solidFill>
                <a:latin typeface="MiSans" pitchFamily="34" charset="0"/>
                <a:ea typeface="MiSans" pitchFamily="34" charset="-122"/>
                <a:cs typeface="MiSans" pitchFamily="34" charset="-120"/>
              </a:rPr>
              <a:t>Sau quá trình triển khai, hệ thống </a:t>
            </a:r>
            <a:r>
              <a:rPr lang="en-US" sz="1000" b="1" dirty="0">
                <a:solidFill>
                  <a:srgbClr val="FFFFFF">
                    <a:alpha val="95000"/>
                  </a:srgbClr>
                </a:solidFill>
                <a:latin typeface="MiSans" pitchFamily="34" charset="0"/>
                <a:ea typeface="MiSans" pitchFamily="34" charset="-122"/>
                <a:cs typeface="MiSans" pitchFamily="34" charset="-120"/>
              </a:rPr>
              <a:t>TVU Media Hub</a:t>
            </a:r>
            <a:r>
              <a:rPr lang="en-US" sz="1000" dirty="0">
                <a:solidFill>
                  <a:srgbClr val="FFFFFF">
                    <a:alpha val="95000"/>
                  </a:srgbClr>
                </a:solidFill>
                <a:latin typeface="MiSans" pitchFamily="34" charset="0"/>
                <a:ea typeface="MiSans" pitchFamily="34" charset="-122"/>
                <a:cs typeface="MiSans" pitchFamily="34" charset="-120"/>
              </a:rPr>
              <a:t> đã đạt được:</a:t>
            </a:r>
            <a:endParaRPr lang="en-US" sz="1600" dirty="0"/>
          </a:p>
        </p:txBody>
      </p:sp>
      <p:sp>
        <p:nvSpPr>
          <p:cNvPr id="10" name="Shape 8"/>
          <p:cNvSpPr/>
          <p:nvPr/>
        </p:nvSpPr>
        <p:spPr>
          <a:xfrm>
            <a:off x="476250" y="2143125"/>
            <a:ext cx="4238625" cy="444500"/>
          </a:xfrm>
          <a:custGeom>
            <a:avLst/>
            <a:gdLst/>
            <a:ahLst/>
            <a:cxnLst/>
            <a:rect l="l" t="t" r="r" b="b"/>
            <a:pathLst>
              <a:path w="4238625" h="444500">
                <a:moveTo>
                  <a:pt x="63501" y="0"/>
                </a:moveTo>
                <a:lnTo>
                  <a:pt x="4175124" y="0"/>
                </a:lnTo>
                <a:cubicBezTo>
                  <a:pt x="4210195" y="0"/>
                  <a:pt x="4238625" y="28430"/>
                  <a:pt x="4238625" y="63501"/>
                </a:cubicBezTo>
                <a:lnTo>
                  <a:pt x="4238625" y="380999"/>
                </a:lnTo>
                <a:cubicBezTo>
                  <a:pt x="4238625" y="416070"/>
                  <a:pt x="4210195" y="444500"/>
                  <a:pt x="4175124" y="444500"/>
                </a:cubicBezTo>
                <a:lnTo>
                  <a:pt x="63501" y="444500"/>
                </a:lnTo>
                <a:cubicBezTo>
                  <a:pt x="28454" y="444500"/>
                  <a:pt x="0" y="416046"/>
                  <a:pt x="0" y="380999"/>
                </a:cubicBezTo>
                <a:lnTo>
                  <a:pt x="0" y="63501"/>
                </a:lnTo>
                <a:cubicBezTo>
                  <a:pt x="0" y="28454"/>
                  <a:pt x="28454" y="0"/>
                  <a:pt x="63501" y="0"/>
                </a:cubicBezTo>
                <a:close/>
              </a:path>
            </a:pathLst>
          </a:custGeom>
          <a:solidFill>
            <a:srgbClr val="FFFFFF">
              <a:alpha val="10196"/>
            </a:srgbClr>
          </a:solidFill>
          <a:ln/>
        </p:spPr>
      </p:sp>
      <p:sp>
        <p:nvSpPr>
          <p:cNvPr id="11" name="Shape 9"/>
          <p:cNvSpPr/>
          <p:nvPr/>
        </p:nvSpPr>
        <p:spPr>
          <a:xfrm>
            <a:off x="600273" y="2293938"/>
            <a:ext cx="125016" cy="142875"/>
          </a:xfrm>
          <a:custGeom>
            <a:avLst/>
            <a:gdLst/>
            <a:ahLst/>
            <a:cxnLst/>
            <a:rect l="l" t="t" r="r" b="b"/>
            <a:pathLst>
              <a:path w="125016" h="142875">
                <a:moveTo>
                  <a:pt x="103082" y="35719"/>
                </a:moveTo>
                <a:lnTo>
                  <a:pt x="93511" y="22324"/>
                </a:lnTo>
                <a:lnTo>
                  <a:pt x="31533" y="22324"/>
                </a:lnTo>
                <a:lnTo>
                  <a:pt x="21961" y="35719"/>
                </a:lnTo>
                <a:lnTo>
                  <a:pt x="103082" y="35719"/>
                </a:lnTo>
                <a:close/>
                <a:moveTo>
                  <a:pt x="0" y="41439"/>
                </a:moveTo>
                <a:cubicBezTo>
                  <a:pt x="0" y="37728"/>
                  <a:pt x="1172" y="34100"/>
                  <a:pt x="3321" y="31059"/>
                </a:cubicBezTo>
                <a:lnTo>
                  <a:pt x="16994" y="11943"/>
                </a:lnTo>
                <a:cubicBezTo>
                  <a:pt x="20343" y="7255"/>
                  <a:pt x="25757" y="4465"/>
                  <a:pt x="31505" y="4465"/>
                </a:cubicBezTo>
                <a:lnTo>
                  <a:pt x="93483" y="4465"/>
                </a:lnTo>
                <a:cubicBezTo>
                  <a:pt x="99259" y="4465"/>
                  <a:pt x="104673" y="7255"/>
                  <a:pt x="108021" y="11943"/>
                </a:cubicBezTo>
                <a:lnTo>
                  <a:pt x="121667" y="31059"/>
                </a:lnTo>
                <a:cubicBezTo>
                  <a:pt x="123844" y="34100"/>
                  <a:pt x="124988" y="37728"/>
                  <a:pt x="124988" y="41439"/>
                </a:cubicBezTo>
                <a:lnTo>
                  <a:pt x="125016" y="116086"/>
                </a:lnTo>
                <a:cubicBezTo>
                  <a:pt x="125016" y="125936"/>
                  <a:pt x="117007" y="133945"/>
                  <a:pt x="107156" y="133945"/>
                </a:cubicBezTo>
                <a:lnTo>
                  <a:pt x="17859" y="133945"/>
                </a:lnTo>
                <a:cubicBezTo>
                  <a:pt x="8009" y="133945"/>
                  <a:pt x="0" y="125936"/>
                  <a:pt x="0" y="116086"/>
                </a:cubicBezTo>
                <a:lnTo>
                  <a:pt x="0" y="41439"/>
                </a:lnTo>
                <a:close/>
              </a:path>
            </a:pathLst>
          </a:custGeom>
          <a:solidFill>
            <a:srgbClr val="FFFFFF"/>
          </a:solidFill>
          <a:ln/>
        </p:spPr>
      </p:sp>
      <p:sp>
        <p:nvSpPr>
          <p:cNvPr id="12" name="Text 10"/>
          <p:cNvSpPr/>
          <p:nvPr/>
        </p:nvSpPr>
        <p:spPr>
          <a:xfrm>
            <a:off x="813594" y="2270125"/>
            <a:ext cx="650875" cy="190500"/>
          </a:xfrm>
          <a:prstGeom prst="rect">
            <a:avLst/>
          </a:prstGeom>
          <a:noFill/>
          <a:ln/>
        </p:spPr>
        <p:txBody>
          <a:bodyPr wrap="square" lIns="0" tIns="0" rIns="0" bIns="0" rtlCol="0" anchor="ctr"/>
          <a:lstStyle/>
          <a:p>
            <a:pPr>
              <a:lnSpc>
                <a:spcPct val="130000"/>
              </a:lnSpc>
            </a:pPr>
            <a:r>
              <a:rPr lang="en-US" sz="1000" b="1" dirty="0">
                <a:solidFill>
                  <a:srgbClr val="FFFFFF"/>
                </a:solidFill>
                <a:latin typeface="MiSans" pitchFamily="34" charset="0"/>
                <a:ea typeface="MiSans" pitchFamily="34" charset="-122"/>
                <a:cs typeface="MiSans" pitchFamily="34" charset="-120"/>
              </a:rPr>
              <a:t>Sản phẩm</a:t>
            </a:r>
            <a:endParaRPr lang="en-US" sz="1600" dirty="0"/>
          </a:p>
        </p:txBody>
      </p:sp>
      <p:sp>
        <p:nvSpPr>
          <p:cNvPr id="13" name="Text 11"/>
          <p:cNvSpPr/>
          <p:nvPr/>
        </p:nvSpPr>
        <p:spPr>
          <a:xfrm>
            <a:off x="4415234" y="2238375"/>
            <a:ext cx="301625"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MiSans" pitchFamily="34" charset="0"/>
                <a:ea typeface="MiSans" pitchFamily="34" charset="-122"/>
                <a:cs typeface="MiSans" pitchFamily="34" charset="-120"/>
              </a:rPr>
              <a:t>27</a:t>
            </a:r>
            <a:endParaRPr lang="en-US" sz="1600" dirty="0"/>
          </a:p>
        </p:txBody>
      </p:sp>
      <p:sp>
        <p:nvSpPr>
          <p:cNvPr id="14" name="Shape 12"/>
          <p:cNvSpPr/>
          <p:nvPr/>
        </p:nvSpPr>
        <p:spPr>
          <a:xfrm>
            <a:off x="476250" y="2682875"/>
            <a:ext cx="4238625" cy="444500"/>
          </a:xfrm>
          <a:custGeom>
            <a:avLst/>
            <a:gdLst/>
            <a:ahLst/>
            <a:cxnLst/>
            <a:rect l="l" t="t" r="r" b="b"/>
            <a:pathLst>
              <a:path w="4238625" h="444500">
                <a:moveTo>
                  <a:pt x="63501" y="0"/>
                </a:moveTo>
                <a:lnTo>
                  <a:pt x="4175124" y="0"/>
                </a:lnTo>
                <a:cubicBezTo>
                  <a:pt x="4210195" y="0"/>
                  <a:pt x="4238625" y="28430"/>
                  <a:pt x="4238625" y="63501"/>
                </a:cubicBezTo>
                <a:lnTo>
                  <a:pt x="4238625" y="380999"/>
                </a:lnTo>
                <a:cubicBezTo>
                  <a:pt x="4238625" y="416070"/>
                  <a:pt x="4210195" y="444500"/>
                  <a:pt x="4175124" y="444500"/>
                </a:cubicBezTo>
                <a:lnTo>
                  <a:pt x="63501" y="444500"/>
                </a:lnTo>
                <a:cubicBezTo>
                  <a:pt x="28454" y="444500"/>
                  <a:pt x="0" y="416046"/>
                  <a:pt x="0" y="380999"/>
                </a:cubicBezTo>
                <a:lnTo>
                  <a:pt x="0" y="63501"/>
                </a:lnTo>
                <a:cubicBezTo>
                  <a:pt x="0" y="28454"/>
                  <a:pt x="28454" y="0"/>
                  <a:pt x="63501" y="0"/>
                </a:cubicBezTo>
                <a:close/>
              </a:path>
            </a:pathLst>
          </a:custGeom>
          <a:solidFill>
            <a:srgbClr val="FFFFFF">
              <a:alpha val="10196"/>
            </a:srgbClr>
          </a:solidFill>
          <a:ln/>
        </p:spPr>
      </p:sp>
      <p:sp>
        <p:nvSpPr>
          <p:cNvPr id="15" name="Shape 13"/>
          <p:cNvSpPr/>
          <p:nvPr/>
        </p:nvSpPr>
        <p:spPr>
          <a:xfrm>
            <a:off x="582414" y="2833688"/>
            <a:ext cx="160734" cy="142875"/>
          </a:xfrm>
          <a:custGeom>
            <a:avLst/>
            <a:gdLst/>
            <a:ahLst/>
            <a:cxnLst/>
            <a:rect l="l" t="t" r="r" b="b"/>
            <a:pathLst>
              <a:path w="160734" h="142875">
                <a:moveTo>
                  <a:pt x="80367" y="17859"/>
                </a:moveTo>
                <a:cubicBezTo>
                  <a:pt x="109947" y="17859"/>
                  <a:pt x="133945" y="41858"/>
                  <a:pt x="133945" y="71438"/>
                </a:cubicBezTo>
                <a:cubicBezTo>
                  <a:pt x="133945" y="101017"/>
                  <a:pt x="109947" y="125016"/>
                  <a:pt x="80367" y="125016"/>
                </a:cubicBezTo>
                <a:cubicBezTo>
                  <a:pt x="62173" y="125016"/>
                  <a:pt x="46072" y="115946"/>
                  <a:pt x="36388" y="102050"/>
                </a:cubicBezTo>
                <a:cubicBezTo>
                  <a:pt x="33570" y="98003"/>
                  <a:pt x="27989" y="97027"/>
                  <a:pt x="23943" y="99845"/>
                </a:cubicBezTo>
                <a:cubicBezTo>
                  <a:pt x="19896" y="102664"/>
                  <a:pt x="18920" y="108245"/>
                  <a:pt x="21738" y="112291"/>
                </a:cubicBezTo>
                <a:cubicBezTo>
                  <a:pt x="34630" y="130764"/>
                  <a:pt x="56090" y="142875"/>
                  <a:pt x="80367" y="142875"/>
                </a:cubicBezTo>
                <a:cubicBezTo>
                  <a:pt x="119825" y="142875"/>
                  <a:pt x="151805" y="110896"/>
                  <a:pt x="151805" y="71438"/>
                </a:cubicBezTo>
                <a:cubicBezTo>
                  <a:pt x="151805" y="31979"/>
                  <a:pt x="119825" y="0"/>
                  <a:pt x="80367" y="0"/>
                </a:cubicBezTo>
                <a:cubicBezTo>
                  <a:pt x="56452" y="0"/>
                  <a:pt x="35300" y="11748"/>
                  <a:pt x="22324" y="29775"/>
                </a:cubicBezTo>
                <a:lnTo>
                  <a:pt x="22324" y="22324"/>
                </a:lnTo>
                <a:cubicBezTo>
                  <a:pt x="22324" y="17385"/>
                  <a:pt x="18334" y="13395"/>
                  <a:pt x="13395" y="13395"/>
                </a:cubicBezTo>
                <a:cubicBezTo>
                  <a:pt x="8455" y="13395"/>
                  <a:pt x="4465" y="17385"/>
                  <a:pt x="4465" y="22324"/>
                </a:cubicBezTo>
                <a:lnTo>
                  <a:pt x="4465" y="53578"/>
                </a:lnTo>
                <a:cubicBezTo>
                  <a:pt x="4465" y="58517"/>
                  <a:pt x="8455" y="62508"/>
                  <a:pt x="13395" y="62508"/>
                </a:cubicBezTo>
                <a:lnTo>
                  <a:pt x="20259" y="62508"/>
                </a:lnTo>
                <a:cubicBezTo>
                  <a:pt x="20399" y="62508"/>
                  <a:pt x="20538" y="62508"/>
                  <a:pt x="20678" y="62508"/>
                </a:cubicBezTo>
                <a:lnTo>
                  <a:pt x="44676" y="62508"/>
                </a:lnTo>
                <a:cubicBezTo>
                  <a:pt x="49616" y="62508"/>
                  <a:pt x="53606" y="58517"/>
                  <a:pt x="53606" y="53578"/>
                </a:cubicBezTo>
                <a:cubicBezTo>
                  <a:pt x="53606" y="48639"/>
                  <a:pt x="49616" y="44648"/>
                  <a:pt x="44676" y="44648"/>
                </a:cubicBezTo>
                <a:lnTo>
                  <a:pt x="33989" y="44648"/>
                </a:lnTo>
                <a:cubicBezTo>
                  <a:pt x="43225" y="28631"/>
                  <a:pt x="60554" y="17859"/>
                  <a:pt x="80367" y="17859"/>
                </a:cubicBezTo>
                <a:close/>
                <a:moveTo>
                  <a:pt x="87064" y="42416"/>
                </a:moveTo>
                <a:cubicBezTo>
                  <a:pt x="87064" y="38705"/>
                  <a:pt x="84079" y="35719"/>
                  <a:pt x="80367" y="35719"/>
                </a:cubicBezTo>
                <a:cubicBezTo>
                  <a:pt x="76656" y="35719"/>
                  <a:pt x="73670" y="38705"/>
                  <a:pt x="73670" y="42416"/>
                </a:cubicBezTo>
                <a:lnTo>
                  <a:pt x="73670" y="71438"/>
                </a:lnTo>
                <a:cubicBezTo>
                  <a:pt x="73670" y="73223"/>
                  <a:pt x="74368" y="74926"/>
                  <a:pt x="75623" y="76181"/>
                </a:cubicBezTo>
                <a:lnTo>
                  <a:pt x="95715" y="96273"/>
                </a:lnTo>
                <a:cubicBezTo>
                  <a:pt x="98338" y="98896"/>
                  <a:pt x="102580" y="98896"/>
                  <a:pt x="105175" y="96273"/>
                </a:cubicBezTo>
                <a:cubicBezTo>
                  <a:pt x="107770" y="93650"/>
                  <a:pt x="107798" y="89408"/>
                  <a:pt x="105175" y="86813"/>
                </a:cubicBezTo>
                <a:lnTo>
                  <a:pt x="87037" y="68675"/>
                </a:lnTo>
                <a:lnTo>
                  <a:pt x="87037" y="42416"/>
                </a:lnTo>
                <a:close/>
              </a:path>
            </a:pathLst>
          </a:custGeom>
          <a:solidFill>
            <a:srgbClr val="FFFFFF"/>
          </a:solidFill>
          <a:ln/>
        </p:spPr>
      </p:sp>
      <p:sp>
        <p:nvSpPr>
          <p:cNvPr id="16" name="Text 14"/>
          <p:cNvSpPr/>
          <p:nvPr/>
        </p:nvSpPr>
        <p:spPr>
          <a:xfrm>
            <a:off x="813594" y="2809875"/>
            <a:ext cx="777875" cy="190500"/>
          </a:xfrm>
          <a:prstGeom prst="rect">
            <a:avLst/>
          </a:prstGeom>
          <a:noFill/>
          <a:ln/>
        </p:spPr>
        <p:txBody>
          <a:bodyPr wrap="square" lIns="0" tIns="0" rIns="0" bIns="0" rtlCol="0" anchor="ctr"/>
          <a:lstStyle/>
          <a:p>
            <a:pPr>
              <a:lnSpc>
                <a:spcPct val="130000"/>
              </a:lnSpc>
            </a:pPr>
            <a:r>
              <a:rPr lang="en-US" sz="1000" b="1" dirty="0">
                <a:solidFill>
                  <a:srgbClr val="FFFFFF"/>
                </a:solidFill>
                <a:latin typeface="MiSans" pitchFamily="34" charset="0"/>
                <a:ea typeface="MiSans" pitchFamily="34" charset="-122"/>
                <a:cs typeface="MiSans" pitchFamily="34" charset="-120"/>
              </a:rPr>
              <a:t>Bản ghi logs</a:t>
            </a:r>
            <a:endParaRPr lang="en-US" sz="1600" dirty="0"/>
          </a:p>
        </p:txBody>
      </p:sp>
      <p:sp>
        <p:nvSpPr>
          <p:cNvPr id="17" name="Text 15"/>
          <p:cNvSpPr/>
          <p:nvPr/>
        </p:nvSpPr>
        <p:spPr>
          <a:xfrm>
            <a:off x="4423569" y="2778125"/>
            <a:ext cx="293688" cy="254000"/>
          </a:xfrm>
          <a:prstGeom prst="rect">
            <a:avLst/>
          </a:prstGeom>
          <a:noFill/>
          <a:ln/>
        </p:spPr>
        <p:txBody>
          <a:bodyPr wrap="square" lIns="0" tIns="0" rIns="0" bIns="0" rtlCol="0" anchor="ctr"/>
          <a:lstStyle/>
          <a:p>
            <a:pPr>
              <a:lnSpc>
                <a:spcPct val="110000"/>
              </a:lnSpc>
            </a:pPr>
            <a:r>
              <a:rPr lang="en-US" sz="1500" b="1" dirty="0">
                <a:solidFill>
                  <a:srgbClr val="FFFFFF"/>
                </a:solidFill>
                <a:latin typeface="MiSans" pitchFamily="34" charset="0"/>
                <a:ea typeface="MiSans" pitchFamily="34" charset="-122"/>
                <a:cs typeface="MiSans" pitchFamily="34" charset="-120"/>
              </a:rPr>
              <a:t>77</a:t>
            </a:r>
            <a:endParaRPr lang="en-US" sz="1600" dirty="0"/>
          </a:p>
        </p:txBody>
      </p:sp>
      <p:sp>
        <p:nvSpPr>
          <p:cNvPr id="18" name="Shape 16"/>
          <p:cNvSpPr/>
          <p:nvPr/>
        </p:nvSpPr>
        <p:spPr>
          <a:xfrm>
            <a:off x="476250" y="3222625"/>
            <a:ext cx="4238625" cy="412750"/>
          </a:xfrm>
          <a:custGeom>
            <a:avLst/>
            <a:gdLst/>
            <a:ahLst/>
            <a:cxnLst/>
            <a:rect l="l" t="t" r="r" b="b"/>
            <a:pathLst>
              <a:path w="4238625" h="412750">
                <a:moveTo>
                  <a:pt x="63502" y="0"/>
                </a:moveTo>
                <a:lnTo>
                  <a:pt x="4175123" y="0"/>
                </a:lnTo>
                <a:cubicBezTo>
                  <a:pt x="4210194" y="0"/>
                  <a:pt x="4238625" y="28431"/>
                  <a:pt x="4238625" y="63502"/>
                </a:cubicBezTo>
                <a:lnTo>
                  <a:pt x="4238625" y="349248"/>
                </a:lnTo>
                <a:cubicBezTo>
                  <a:pt x="4238625" y="384319"/>
                  <a:pt x="4210194" y="412750"/>
                  <a:pt x="4175123" y="412750"/>
                </a:cubicBezTo>
                <a:lnTo>
                  <a:pt x="63502" y="412750"/>
                </a:lnTo>
                <a:cubicBezTo>
                  <a:pt x="28431" y="412750"/>
                  <a:pt x="0" y="384319"/>
                  <a:pt x="0" y="349248"/>
                </a:cubicBezTo>
                <a:lnTo>
                  <a:pt x="0" y="63502"/>
                </a:lnTo>
                <a:cubicBezTo>
                  <a:pt x="0" y="28454"/>
                  <a:pt x="28454" y="0"/>
                  <a:pt x="63502" y="0"/>
                </a:cubicBezTo>
                <a:close/>
              </a:path>
            </a:pathLst>
          </a:custGeom>
          <a:solidFill>
            <a:srgbClr val="FFFFFF">
              <a:alpha val="10196"/>
            </a:srgbClr>
          </a:solidFill>
          <a:ln/>
        </p:spPr>
      </p:sp>
      <p:sp>
        <p:nvSpPr>
          <p:cNvPr id="19" name="Shape 17"/>
          <p:cNvSpPr/>
          <p:nvPr/>
        </p:nvSpPr>
        <p:spPr>
          <a:xfrm>
            <a:off x="591344" y="3357563"/>
            <a:ext cx="142875" cy="142875"/>
          </a:xfrm>
          <a:custGeom>
            <a:avLst/>
            <a:gdLst/>
            <a:ahLst/>
            <a:cxnLst/>
            <a:rect l="l" t="t" r="r" b="b"/>
            <a:pathLst>
              <a:path w="142875" h="142875">
                <a:moveTo>
                  <a:pt x="71438" y="0"/>
                </a:moveTo>
                <a:cubicBezTo>
                  <a:pt x="72721" y="0"/>
                  <a:pt x="74005" y="279"/>
                  <a:pt x="75177" y="809"/>
                </a:cubicBezTo>
                <a:lnTo>
                  <a:pt x="127750" y="23106"/>
                </a:lnTo>
                <a:cubicBezTo>
                  <a:pt x="133890" y="25701"/>
                  <a:pt x="138466" y="31756"/>
                  <a:pt x="138438" y="39067"/>
                </a:cubicBezTo>
                <a:cubicBezTo>
                  <a:pt x="138299" y="66749"/>
                  <a:pt x="126913" y="117397"/>
                  <a:pt x="78832" y="140419"/>
                </a:cubicBezTo>
                <a:cubicBezTo>
                  <a:pt x="74172" y="142652"/>
                  <a:pt x="68759" y="142652"/>
                  <a:pt x="64098" y="140419"/>
                </a:cubicBezTo>
                <a:cubicBezTo>
                  <a:pt x="15990" y="117397"/>
                  <a:pt x="4632" y="66749"/>
                  <a:pt x="4493" y="39067"/>
                </a:cubicBezTo>
                <a:cubicBezTo>
                  <a:pt x="4465" y="31756"/>
                  <a:pt x="9041" y="25701"/>
                  <a:pt x="15180" y="23106"/>
                </a:cubicBezTo>
                <a:lnTo>
                  <a:pt x="67726" y="809"/>
                </a:lnTo>
                <a:cubicBezTo>
                  <a:pt x="68898" y="279"/>
                  <a:pt x="70154" y="0"/>
                  <a:pt x="71438" y="0"/>
                </a:cubicBezTo>
                <a:close/>
                <a:moveTo>
                  <a:pt x="71438" y="18641"/>
                </a:moveTo>
                <a:lnTo>
                  <a:pt x="71438" y="124151"/>
                </a:lnTo>
                <a:cubicBezTo>
                  <a:pt x="109947" y="105510"/>
                  <a:pt x="120300" y="64210"/>
                  <a:pt x="120551" y="39486"/>
                </a:cubicBezTo>
                <a:lnTo>
                  <a:pt x="71438" y="18669"/>
                </a:lnTo>
                <a:lnTo>
                  <a:pt x="71438" y="18669"/>
                </a:lnTo>
                <a:close/>
              </a:path>
            </a:pathLst>
          </a:custGeom>
          <a:solidFill>
            <a:srgbClr val="FFFFFF"/>
          </a:solidFill>
          <a:ln/>
        </p:spPr>
      </p:sp>
      <p:sp>
        <p:nvSpPr>
          <p:cNvPr id="20" name="Text 18"/>
          <p:cNvSpPr/>
          <p:nvPr/>
        </p:nvSpPr>
        <p:spPr>
          <a:xfrm>
            <a:off x="813594" y="3333750"/>
            <a:ext cx="547688" cy="190500"/>
          </a:xfrm>
          <a:prstGeom prst="rect">
            <a:avLst/>
          </a:prstGeom>
          <a:noFill/>
          <a:ln/>
        </p:spPr>
        <p:txBody>
          <a:bodyPr wrap="square" lIns="0" tIns="0" rIns="0" bIns="0" rtlCol="0" anchor="ctr"/>
          <a:lstStyle/>
          <a:p>
            <a:pPr>
              <a:lnSpc>
                <a:spcPct val="130000"/>
              </a:lnSpc>
            </a:pPr>
            <a:r>
              <a:rPr lang="en-US" sz="1000" b="1" dirty="0">
                <a:solidFill>
                  <a:srgbClr val="FFFFFF"/>
                </a:solidFill>
                <a:latin typeface="MiSans" pitchFamily="34" charset="0"/>
                <a:ea typeface="MiSans" pitchFamily="34" charset="-122"/>
                <a:cs typeface="MiSans" pitchFamily="34" charset="-120"/>
              </a:rPr>
              <a:t>Bảo mật</a:t>
            </a:r>
            <a:endParaRPr lang="en-US" sz="1600" dirty="0"/>
          </a:p>
        </p:txBody>
      </p:sp>
      <p:sp>
        <p:nvSpPr>
          <p:cNvPr id="21" name="Text 19"/>
          <p:cNvSpPr/>
          <p:nvPr/>
        </p:nvSpPr>
        <p:spPr>
          <a:xfrm>
            <a:off x="3251121" y="3317875"/>
            <a:ext cx="1444625"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MiSans" pitchFamily="34" charset="0"/>
                <a:ea typeface="MiSans" pitchFamily="34" charset="-122"/>
                <a:cs typeface="MiSans" pitchFamily="34" charset="-120"/>
              </a:rPr>
              <a:t>Bcrypt + phân quyền</a:t>
            </a:r>
            <a:endParaRPr lang="en-US" sz="1600" dirty="0"/>
          </a:p>
        </p:txBody>
      </p:sp>
      <p:sp>
        <p:nvSpPr>
          <p:cNvPr id="22" name="Shape 20"/>
          <p:cNvSpPr/>
          <p:nvPr/>
        </p:nvSpPr>
        <p:spPr>
          <a:xfrm>
            <a:off x="325120" y="3928745"/>
            <a:ext cx="4539615" cy="4277678"/>
          </a:xfrm>
          <a:custGeom>
            <a:avLst/>
            <a:gdLst/>
            <a:ahLst/>
            <a:cxnLst/>
            <a:rect l="l" t="t" r="r" b="b"/>
            <a:pathLst>
              <a:path w="4539615" h="4277678">
                <a:moveTo>
                  <a:pt x="127004" y="0"/>
                </a:moveTo>
                <a:lnTo>
                  <a:pt x="4412611" y="0"/>
                </a:lnTo>
                <a:cubicBezTo>
                  <a:pt x="4482753" y="0"/>
                  <a:pt x="4539615" y="56862"/>
                  <a:pt x="4539615" y="127004"/>
                </a:cubicBezTo>
                <a:lnTo>
                  <a:pt x="4539615" y="4150673"/>
                </a:lnTo>
                <a:cubicBezTo>
                  <a:pt x="4539615" y="4220816"/>
                  <a:pt x="4482753" y="4277678"/>
                  <a:pt x="4412611" y="4277678"/>
                </a:cubicBezTo>
                <a:lnTo>
                  <a:pt x="127004" y="4277678"/>
                </a:lnTo>
                <a:cubicBezTo>
                  <a:pt x="56862" y="4277678"/>
                  <a:pt x="0" y="4220816"/>
                  <a:pt x="0" y="4150673"/>
                </a:cubicBezTo>
                <a:lnTo>
                  <a:pt x="0" y="127004"/>
                </a:lnTo>
                <a:cubicBezTo>
                  <a:pt x="0" y="56909"/>
                  <a:pt x="56909" y="0"/>
                  <a:pt x="127004" y="0"/>
                </a:cubicBezTo>
                <a:close/>
              </a:path>
            </a:pathLst>
          </a:custGeom>
          <a:solidFill>
            <a:srgbClr val="FFFFFF"/>
          </a:solidFill>
          <a:ln w="24384">
            <a:solidFill>
              <a:srgbClr val="1E88E5">
                <a:alpha val="20000"/>
              </a:srgbClr>
            </a:solidFill>
            <a:prstDash val="solid"/>
          </a:ln>
          <a:effectLst>
            <a:outerShdw blurRad="119063" dist="79375" dir="5400000" algn="bl" rotWithShape="0">
              <a:srgbClr val="000000">
                <a:alpha val="10196"/>
              </a:srgbClr>
            </a:outerShdw>
          </a:effectLst>
        </p:spPr>
      </p:sp>
      <p:sp>
        <p:nvSpPr>
          <p:cNvPr id="23" name="Shape 21"/>
          <p:cNvSpPr/>
          <p:nvPr/>
        </p:nvSpPr>
        <p:spPr>
          <a:xfrm>
            <a:off x="521256" y="4126864"/>
            <a:ext cx="138906" cy="158750"/>
          </a:xfrm>
          <a:custGeom>
            <a:avLst/>
            <a:gdLst/>
            <a:ahLst/>
            <a:cxnLst/>
            <a:rect l="l" t="t" r="r" b="b"/>
            <a:pathLst>
              <a:path w="138906" h="158750">
                <a:moveTo>
                  <a:pt x="69546" y="39688"/>
                </a:moveTo>
                <a:lnTo>
                  <a:pt x="43315" y="-4000"/>
                </a:lnTo>
                <a:cubicBezTo>
                  <a:pt x="41300" y="-7348"/>
                  <a:pt x="37083" y="-8558"/>
                  <a:pt x="33610" y="-6821"/>
                </a:cubicBezTo>
                <a:lnTo>
                  <a:pt x="6759" y="6604"/>
                </a:lnTo>
                <a:cubicBezTo>
                  <a:pt x="3070" y="8434"/>
                  <a:pt x="1581" y="12898"/>
                  <a:pt x="3411" y="16588"/>
                </a:cubicBezTo>
                <a:lnTo>
                  <a:pt x="24991" y="59717"/>
                </a:lnTo>
                <a:cubicBezTo>
                  <a:pt x="15658" y="70228"/>
                  <a:pt x="10015" y="84057"/>
                  <a:pt x="10015" y="99219"/>
                </a:cubicBezTo>
                <a:cubicBezTo>
                  <a:pt x="10015" y="132085"/>
                  <a:pt x="36680" y="158750"/>
                  <a:pt x="69546" y="158750"/>
                </a:cubicBezTo>
                <a:cubicBezTo>
                  <a:pt x="102412" y="158750"/>
                  <a:pt x="129077" y="132085"/>
                  <a:pt x="129077" y="99219"/>
                </a:cubicBezTo>
                <a:cubicBezTo>
                  <a:pt x="129077" y="84057"/>
                  <a:pt x="123403" y="70228"/>
                  <a:pt x="114102" y="59717"/>
                </a:cubicBezTo>
                <a:lnTo>
                  <a:pt x="135682" y="16588"/>
                </a:lnTo>
                <a:cubicBezTo>
                  <a:pt x="137511" y="12898"/>
                  <a:pt x="136023" y="8434"/>
                  <a:pt x="132364" y="6604"/>
                </a:cubicBezTo>
                <a:lnTo>
                  <a:pt x="105482" y="-6852"/>
                </a:lnTo>
                <a:cubicBezTo>
                  <a:pt x="102009" y="-8589"/>
                  <a:pt x="97761" y="-7348"/>
                  <a:pt x="95777" y="-4031"/>
                </a:cubicBezTo>
                <a:lnTo>
                  <a:pt x="69546" y="39688"/>
                </a:lnTo>
                <a:close/>
                <a:moveTo>
                  <a:pt x="79096" y="83871"/>
                </a:moveTo>
                <a:cubicBezTo>
                  <a:pt x="79530" y="84739"/>
                  <a:pt x="80336" y="85328"/>
                  <a:pt x="81266" y="85452"/>
                </a:cubicBezTo>
                <a:lnTo>
                  <a:pt x="96800" y="87716"/>
                </a:lnTo>
                <a:cubicBezTo>
                  <a:pt x="99188" y="88057"/>
                  <a:pt x="100118" y="90971"/>
                  <a:pt x="98413" y="92677"/>
                </a:cubicBezTo>
                <a:lnTo>
                  <a:pt x="87157" y="103653"/>
                </a:lnTo>
                <a:cubicBezTo>
                  <a:pt x="86475" y="104335"/>
                  <a:pt x="86165" y="105265"/>
                  <a:pt x="86320" y="106226"/>
                </a:cubicBezTo>
                <a:lnTo>
                  <a:pt x="88987" y="121698"/>
                </a:lnTo>
                <a:cubicBezTo>
                  <a:pt x="89390" y="124054"/>
                  <a:pt x="86909" y="125884"/>
                  <a:pt x="84770" y="124768"/>
                </a:cubicBezTo>
                <a:lnTo>
                  <a:pt x="70879" y="117450"/>
                </a:lnTo>
                <a:cubicBezTo>
                  <a:pt x="70042" y="117016"/>
                  <a:pt x="69019" y="117016"/>
                  <a:pt x="68182" y="117450"/>
                </a:cubicBezTo>
                <a:lnTo>
                  <a:pt x="54291" y="124768"/>
                </a:lnTo>
                <a:cubicBezTo>
                  <a:pt x="52152" y="125884"/>
                  <a:pt x="49671" y="124085"/>
                  <a:pt x="50074" y="121698"/>
                </a:cubicBezTo>
                <a:lnTo>
                  <a:pt x="52741" y="106226"/>
                </a:lnTo>
                <a:cubicBezTo>
                  <a:pt x="52896" y="105296"/>
                  <a:pt x="52586" y="104335"/>
                  <a:pt x="51904" y="103653"/>
                </a:cubicBezTo>
                <a:lnTo>
                  <a:pt x="40649" y="92677"/>
                </a:lnTo>
                <a:cubicBezTo>
                  <a:pt x="38912" y="91002"/>
                  <a:pt x="39874" y="88088"/>
                  <a:pt x="42261" y="87716"/>
                </a:cubicBezTo>
                <a:lnTo>
                  <a:pt x="57795" y="85452"/>
                </a:lnTo>
                <a:cubicBezTo>
                  <a:pt x="58725" y="85328"/>
                  <a:pt x="59562" y="84708"/>
                  <a:pt x="59965" y="83871"/>
                </a:cubicBezTo>
                <a:lnTo>
                  <a:pt x="66911" y="69794"/>
                </a:lnTo>
                <a:cubicBezTo>
                  <a:pt x="67965" y="67624"/>
                  <a:pt x="71034" y="67624"/>
                  <a:pt x="72120" y="69794"/>
                </a:cubicBezTo>
                <a:lnTo>
                  <a:pt x="79065" y="83871"/>
                </a:lnTo>
                <a:close/>
              </a:path>
            </a:pathLst>
          </a:custGeom>
          <a:solidFill>
            <a:srgbClr val="FF8A65"/>
          </a:solidFill>
          <a:ln/>
        </p:spPr>
      </p:sp>
      <p:sp>
        <p:nvSpPr>
          <p:cNvPr id="24" name="Text 22"/>
          <p:cNvSpPr/>
          <p:nvPr/>
        </p:nvSpPr>
        <p:spPr>
          <a:xfrm>
            <a:off x="753427" y="4095114"/>
            <a:ext cx="1135063" cy="222250"/>
          </a:xfrm>
          <a:prstGeom prst="rect">
            <a:avLst/>
          </a:prstGeom>
          <a:noFill/>
          <a:ln/>
        </p:spPr>
        <p:txBody>
          <a:bodyPr wrap="square" lIns="0" tIns="0" rIns="0" bIns="0" rtlCol="0" anchor="ctr"/>
          <a:lstStyle/>
          <a:p>
            <a:pPr>
              <a:lnSpc>
                <a:spcPct val="130000"/>
              </a:lnSpc>
            </a:pPr>
            <a:r>
              <a:rPr lang="en-US" sz="1125" b="1" dirty="0">
                <a:solidFill>
                  <a:srgbClr val="37474F"/>
                </a:solidFill>
                <a:latin typeface="MiSans" pitchFamily="34" charset="0"/>
                <a:ea typeface="MiSans" pitchFamily="34" charset="-122"/>
                <a:cs typeface="MiSans" pitchFamily="34" charset="-120"/>
              </a:rPr>
              <a:t>Thành tựu chính</a:t>
            </a:r>
            <a:endParaRPr lang="en-US" sz="1600" dirty="0"/>
          </a:p>
        </p:txBody>
      </p:sp>
      <p:sp>
        <p:nvSpPr>
          <p:cNvPr id="25" name="Shape 23"/>
          <p:cNvSpPr/>
          <p:nvPr/>
        </p:nvSpPr>
        <p:spPr>
          <a:xfrm>
            <a:off x="507365" y="444436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1E88E5"/>
          </a:solidFill>
          <a:ln/>
        </p:spPr>
      </p:sp>
      <p:sp>
        <p:nvSpPr>
          <p:cNvPr id="26" name="Text 24"/>
          <p:cNvSpPr/>
          <p:nvPr/>
        </p:nvSpPr>
        <p:spPr>
          <a:xfrm>
            <a:off x="713740" y="4412614"/>
            <a:ext cx="109537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Quy trình tự động</a:t>
            </a:r>
            <a:endParaRPr lang="en-US" sz="1600" dirty="0"/>
          </a:p>
        </p:txBody>
      </p:sp>
      <p:sp>
        <p:nvSpPr>
          <p:cNvPr id="27" name="Shape 25"/>
          <p:cNvSpPr/>
          <p:nvPr/>
        </p:nvSpPr>
        <p:spPr>
          <a:xfrm>
            <a:off x="507365" y="469836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1E88E5"/>
          </a:solidFill>
          <a:ln/>
        </p:spPr>
      </p:sp>
      <p:sp>
        <p:nvSpPr>
          <p:cNvPr id="28" name="Text 26"/>
          <p:cNvSpPr/>
          <p:nvPr/>
        </p:nvSpPr>
        <p:spPr>
          <a:xfrm>
            <a:off x="713740" y="4666614"/>
            <a:ext cx="130175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Kho dữ liệu tập trung</a:t>
            </a:r>
            <a:endParaRPr lang="en-US" sz="1600" dirty="0"/>
          </a:p>
        </p:txBody>
      </p:sp>
      <p:sp>
        <p:nvSpPr>
          <p:cNvPr id="29" name="Shape 27"/>
          <p:cNvSpPr/>
          <p:nvPr/>
        </p:nvSpPr>
        <p:spPr>
          <a:xfrm>
            <a:off x="507365" y="495236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1E88E5"/>
          </a:solidFill>
          <a:ln/>
        </p:spPr>
      </p:sp>
      <p:sp>
        <p:nvSpPr>
          <p:cNvPr id="30" name="Text 28"/>
          <p:cNvSpPr/>
          <p:nvPr/>
        </p:nvSpPr>
        <p:spPr>
          <a:xfrm>
            <a:off x="713740" y="4920614"/>
            <a:ext cx="112712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Lịch sử minh bạch</a:t>
            </a:r>
            <a:endParaRPr lang="en-US" sz="1600" dirty="0"/>
          </a:p>
        </p:txBody>
      </p:sp>
      <p:sp>
        <p:nvSpPr>
          <p:cNvPr id="31" name="Shape 29"/>
          <p:cNvSpPr/>
          <p:nvPr/>
        </p:nvSpPr>
        <p:spPr>
          <a:xfrm>
            <a:off x="507365" y="520636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1E88E5"/>
          </a:solidFill>
          <a:ln/>
        </p:spPr>
      </p:sp>
      <p:sp>
        <p:nvSpPr>
          <p:cNvPr id="32" name="Text 30"/>
          <p:cNvSpPr/>
          <p:nvPr/>
        </p:nvSpPr>
        <p:spPr>
          <a:xfrm>
            <a:off x="713740" y="5174614"/>
            <a:ext cx="79375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Bảo mật cao</a:t>
            </a:r>
            <a:endParaRPr lang="en-US" sz="1600" dirty="0"/>
          </a:p>
        </p:txBody>
      </p:sp>
      <p:sp>
        <p:nvSpPr>
          <p:cNvPr id="33" name="Shape 31"/>
          <p:cNvSpPr/>
          <p:nvPr/>
        </p:nvSpPr>
        <p:spPr>
          <a:xfrm>
            <a:off x="507365" y="5460364"/>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1E88E5"/>
          </a:solidFill>
          <a:ln/>
        </p:spPr>
      </p:sp>
      <p:sp>
        <p:nvSpPr>
          <p:cNvPr id="34" name="Text 32"/>
          <p:cNvSpPr/>
          <p:nvPr/>
        </p:nvSpPr>
        <p:spPr>
          <a:xfrm>
            <a:off x="713740" y="5428614"/>
            <a:ext cx="1087438"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Số hóa phê duyệt</a:t>
            </a:r>
            <a:endParaRPr lang="en-US" sz="1600" dirty="0"/>
          </a:p>
        </p:txBody>
      </p:sp>
      <p:sp>
        <p:nvSpPr>
          <p:cNvPr id="35" name="Shape 33"/>
          <p:cNvSpPr/>
          <p:nvPr/>
        </p:nvSpPr>
        <p:spPr>
          <a:xfrm>
            <a:off x="4836953" y="845343"/>
            <a:ext cx="6842125" cy="7072313"/>
          </a:xfrm>
          <a:custGeom>
            <a:avLst/>
            <a:gdLst/>
            <a:ahLst/>
            <a:cxnLst/>
            <a:rect l="l" t="t" r="r" b="b"/>
            <a:pathLst>
              <a:path w="6842125" h="7072313">
                <a:moveTo>
                  <a:pt x="126990" y="0"/>
                </a:moveTo>
                <a:lnTo>
                  <a:pt x="6715135" y="0"/>
                </a:lnTo>
                <a:cubicBezTo>
                  <a:pt x="6785270" y="0"/>
                  <a:pt x="6842125" y="56855"/>
                  <a:pt x="6842125" y="126990"/>
                </a:cubicBezTo>
                <a:lnTo>
                  <a:pt x="6842125" y="6945323"/>
                </a:lnTo>
                <a:cubicBezTo>
                  <a:pt x="6842125" y="7015457"/>
                  <a:pt x="6785270" y="7072313"/>
                  <a:pt x="6715135" y="7072313"/>
                </a:cubicBezTo>
                <a:lnTo>
                  <a:pt x="126990" y="7072313"/>
                </a:lnTo>
                <a:cubicBezTo>
                  <a:pt x="56855" y="7072313"/>
                  <a:pt x="0" y="7015457"/>
                  <a:pt x="0" y="6945323"/>
                </a:cubicBezTo>
                <a:lnTo>
                  <a:pt x="0" y="126990"/>
                </a:lnTo>
                <a:cubicBezTo>
                  <a:pt x="0" y="56902"/>
                  <a:pt x="56902" y="0"/>
                  <a:pt x="126990" y="0"/>
                </a:cubicBezTo>
                <a:close/>
              </a:path>
            </a:pathLst>
          </a:custGeom>
          <a:solidFill>
            <a:srgbClr val="FFFFFF"/>
          </a:solidFill>
          <a:ln/>
          <a:effectLst>
            <a:outerShdw blurRad="119063" dist="79375" dir="5400000" algn="bl" rotWithShape="0">
              <a:srgbClr val="000000">
                <a:alpha val="10196"/>
              </a:srgbClr>
            </a:outerShdw>
          </a:effectLst>
        </p:spPr>
      </p:sp>
      <p:sp>
        <p:nvSpPr>
          <p:cNvPr id="36" name="Shape 34"/>
          <p:cNvSpPr/>
          <p:nvPr/>
        </p:nvSpPr>
        <p:spPr>
          <a:xfrm>
            <a:off x="5192474" y="1301750"/>
            <a:ext cx="381000" cy="381000"/>
          </a:xfrm>
          <a:custGeom>
            <a:avLst/>
            <a:gdLst/>
            <a:ahLst/>
            <a:cxnLst/>
            <a:rect l="l" t="t" r="r" b="b"/>
            <a:pathLst>
              <a:path w="381000" h="381000">
                <a:moveTo>
                  <a:pt x="63501" y="0"/>
                </a:moveTo>
                <a:lnTo>
                  <a:pt x="317499" y="0"/>
                </a:lnTo>
                <a:cubicBezTo>
                  <a:pt x="352546" y="0"/>
                  <a:pt x="381000" y="28454"/>
                  <a:pt x="381000" y="63501"/>
                </a:cubicBezTo>
                <a:lnTo>
                  <a:pt x="381000" y="317499"/>
                </a:lnTo>
                <a:cubicBezTo>
                  <a:pt x="381000" y="352546"/>
                  <a:pt x="352546" y="381000"/>
                  <a:pt x="317499" y="381000"/>
                </a:cubicBezTo>
                <a:lnTo>
                  <a:pt x="63501" y="381000"/>
                </a:lnTo>
                <a:cubicBezTo>
                  <a:pt x="28454" y="381000"/>
                  <a:pt x="0" y="352546"/>
                  <a:pt x="0" y="317499"/>
                </a:cubicBezTo>
                <a:lnTo>
                  <a:pt x="0" y="63501"/>
                </a:lnTo>
                <a:cubicBezTo>
                  <a:pt x="0" y="28454"/>
                  <a:pt x="28454" y="0"/>
                  <a:pt x="63501" y="0"/>
                </a:cubicBezTo>
                <a:close/>
              </a:path>
            </a:pathLst>
          </a:custGeom>
          <a:solidFill>
            <a:srgbClr val="78909C"/>
          </a:solidFill>
          <a:ln/>
        </p:spPr>
      </p:sp>
      <p:sp>
        <p:nvSpPr>
          <p:cNvPr id="37" name="Shape 35"/>
          <p:cNvSpPr/>
          <p:nvPr/>
        </p:nvSpPr>
        <p:spPr>
          <a:xfrm>
            <a:off x="5293677" y="1412875"/>
            <a:ext cx="178594" cy="158750"/>
          </a:xfrm>
          <a:custGeom>
            <a:avLst/>
            <a:gdLst/>
            <a:ahLst/>
            <a:cxnLst/>
            <a:rect l="l" t="t" r="r" b="b"/>
            <a:pathLst>
              <a:path w="178594" h="158750">
                <a:moveTo>
                  <a:pt x="95963" y="-5860"/>
                </a:moveTo>
                <a:cubicBezTo>
                  <a:pt x="94692" y="-8341"/>
                  <a:pt x="92118" y="-9922"/>
                  <a:pt x="89328" y="-9922"/>
                </a:cubicBezTo>
                <a:cubicBezTo>
                  <a:pt x="86537" y="-9922"/>
                  <a:pt x="83964" y="-8341"/>
                  <a:pt x="82693" y="-5860"/>
                </a:cubicBezTo>
                <a:lnTo>
                  <a:pt x="59872" y="38850"/>
                </a:lnTo>
                <a:lnTo>
                  <a:pt x="10294" y="46726"/>
                </a:lnTo>
                <a:cubicBezTo>
                  <a:pt x="7534" y="47160"/>
                  <a:pt x="5240" y="49113"/>
                  <a:pt x="4372" y="51780"/>
                </a:cubicBezTo>
                <a:cubicBezTo>
                  <a:pt x="3504" y="54446"/>
                  <a:pt x="4217" y="57361"/>
                  <a:pt x="6170" y="59345"/>
                </a:cubicBezTo>
                <a:lnTo>
                  <a:pt x="41641" y="94847"/>
                </a:lnTo>
                <a:lnTo>
                  <a:pt x="33827" y="144425"/>
                </a:lnTo>
                <a:cubicBezTo>
                  <a:pt x="33393" y="147185"/>
                  <a:pt x="34541" y="149975"/>
                  <a:pt x="36804" y="151619"/>
                </a:cubicBezTo>
                <a:cubicBezTo>
                  <a:pt x="39067" y="153262"/>
                  <a:pt x="42044" y="153510"/>
                  <a:pt x="44555" y="152239"/>
                </a:cubicBezTo>
                <a:lnTo>
                  <a:pt x="89328" y="129480"/>
                </a:lnTo>
                <a:lnTo>
                  <a:pt x="134069" y="152239"/>
                </a:lnTo>
                <a:cubicBezTo>
                  <a:pt x="136550" y="153510"/>
                  <a:pt x="139557" y="153262"/>
                  <a:pt x="141821" y="151619"/>
                </a:cubicBezTo>
                <a:cubicBezTo>
                  <a:pt x="144084" y="149975"/>
                  <a:pt x="145231" y="147216"/>
                  <a:pt x="144797" y="144425"/>
                </a:cubicBezTo>
                <a:lnTo>
                  <a:pt x="136953" y="94847"/>
                </a:lnTo>
                <a:lnTo>
                  <a:pt x="172424" y="59345"/>
                </a:lnTo>
                <a:cubicBezTo>
                  <a:pt x="174408" y="57361"/>
                  <a:pt x="175090" y="54446"/>
                  <a:pt x="174222" y="51780"/>
                </a:cubicBezTo>
                <a:cubicBezTo>
                  <a:pt x="173354" y="49113"/>
                  <a:pt x="171090" y="47160"/>
                  <a:pt x="168300" y="46726"/>
                </a:cubicBezTo>
                <a:lnTo>
                  <a:pt x="118752" y="38850"/>
                </a:lnTo>
                <a:lnTo>
                  <a:pt x="95963" y="-5860"/>
                </a:lnTo>
                <a:close/>
              </a:path>
            </a:pathLst>
          </a:custGeom>
          <a:solidFill>
            <a:srgbClr val="FFFFFF"/>
          </a:solidFill>
          <a:ln/>
        </p:spPr>
      </p:sp>
      <p:sp>
        <p:nvSpPr>
          <p:cNvPr id="38" name="Text 36"/>
          <p:cNvSpPr/>
          <p:nvPr/>
        </p:nvSpPr>
        <p:spPr>
          <a:xfrm>
            <a:off x="5668724" y="1381125"/>
            <a:ext cx="2889250" cy="222250"/>
          </a:xfrm>
          <a:prstGeom prst="rect">
            <a:avLst/>
          </a:prstGeom>
          <a:noFill/>
          <a:ln/>
        </p:spPr>
        <p:txBody>
          <a:bodyPr wrap="square" lIns="0" tIns="0" rIns="0" bIns="0" rtlCol="0" anchor="ctr"/>
          <a:lstStyle/>
          <a:p>
            <a:pPr>
              <a:lnSpc>
                <a:spcPct val="120000"/>
              </a:lnSpc>
            </a:pPr>
            <a:r>
              <a:rPr lang="en-US" sz="1250" b="1" dirty="0">
                <a:solidFill>
                  <a:srgbClr val="37474F"/>
                </a:solidFill>
                <a:latin typeface="阿里妈妈数黑体" pitchFamily="34" charset="0"/>
                <a:ea typeface="阿里妈妈数黑体" pitchFamily="34" charset="-122"/>
                <a:cs typeface="阿里妈妈数黑体" pitchFamily="34" charset="-120"/>
              </a:rPr>
              <a:t>Đánh giá trải nghiệm ngườ dùng (UX)</a:t>
            </a:r>
            <a:endParaRPr lang="en-US" sz="1600" dirty="0"/>
          </a:p>
        </p:txBody>
      </p:sp>
      <p:sp>
        <p:nvSpPr>
          <p:cNvPr id="39" name="Shape 37"/>
          <p:cNvSpPr/>
          <p:nvPr/>
        </p:nvSpPr>
        <p:spPr>
          <a:xfrm>
            <a:off x="5207714" y="1809750"/>
            <a:ext cx="6508115" cy="1333500"/>
          </a:xfrm>
          <a:custGeom>
            <a:avLst/>
            <a:gdLst/>
            <a:ahLst/>
            <a:cxnLst/>
            <a:rect l="l" t="t" r="r" b="b"/>
            <a:pathLst>
              <a:path w="6508115" h="1333500">
                <a:moveTo>
                  <a:pt x="30480" y="0"/>
                </a:moveTo>
                <a:lnTo>
                  <a:pt x="6412863" y="0"/>
                </a:lnTo>
                <a:cubicBezTo>
                  <a:pt x="6465469" y="0"/>
                  <a:pt x="6508115" y="42646"/>
                  <a:pt x="6508115" y="95252"/>
                </a:cubicBezTo>
                <a:lnTo>
                  <a:pt x="6508115" y="1238248"/>
                </a:lnTo>
                <a:cubicBezTo>
                  <a:pt x="6508115" y="1290854"/>
                  <a:pt x="6465469" y="1333500"/>
                  <a:pt x="6412863" y="1333500"/>
                </a:cubicBezTo>
                <a:lnTo>
                  <a:pt x="30480" y="1333500"/>
                </a:lnTo>
                <a:cubicBezTo>
                  <a:pt x="13646" y="1333500"/>
                  <a:pt x="0" y="1319854"/>
                  <a:pt x="0" y="1303020"/>
                </a:cubicBezTo>
                <a:lnTo>
                  <a:pt x="0" y="30480"/>
                </a:lnTo>
                <a:cubicBezTo>
                  <a:pt x="0" y="13658"/>
                  <a:pt x="13658" y="0"/>
                  <a:pt x="30480" y="0"/>
                </a:cubicBezTo>
                <a:close/>
              </a:path>
            </a:pathLst>
          </a:custGeom>
          <a:solidFill>
            <a:srgbClr val="1E88E5">
              <a:alpha val="5098"/>
            </a:srgbClr>
          </a:solidFill>
          <a:ln/>
        </p:spPr>
      </p:sp>
      <p:sp>
        <p:nvSpPr>
          <p:cNvPr id="40" name="Shape 38"/>
          <p:cNvSpPr/>
          <p:nvPr/>
        </p:nvSpPr>
        <p:spPr>
          <a:xfrm>
            <a:off x="5207714" y="1809750"/>
            <a:ext cx="30480" cy="1333500"/>
          </a:xfrm>
          <a:custGeom>
            <a:avLst/>
            <a:gdLst/>
            <a:ahLst/>
            <a:cxnLst/>
            <a:rect l="l" t="t" r="r" b="b"/>
            <a:pathLst>
              <a:path w="30480" h="1333500">
                <a:moveTo>
                  <a:pt x="30480" y="0"/>
                </a:moveTo>
                <a:lnTo>
                  <a:pt x="30480" y="0"/>
                </a:lnTo>
                <a:lnTo>
                  <a:pt x="30480" y="1333500"/>
                </a:lnTo>
                <a:lnTo>
                  <a:pt x="30480" y="1333500"/>
                </a:lnTo>
                <a:cubicBezTo>
                  <a:pt x="13646" y="1333500"/>
                  <a:pt x="0" y="1319854"/>
                  <a:pt x="0" y="1303020"/>
                </a:cubicBezTo>
                <a:lnTo>
                  <a:pt x="0" y="30480"/>
                </a:lnTo>
                <a:cubicBezTo>
                  <a:pt x="0" y="13658"/>
                  <a:pt x="13658" y="0"/>
                  <a:pt x="30480" y="0"/>
                </a:cubicBezTo>
                <a:close/>
              </a:path>
            </a:pathLst>
          </a:custGeom>
          <a:solidFill>
            <a:srgbClr val="1E88E5"/>
          </a:solidFill>
          <a:ln/>
        </p:spPr>
      </p:sp>
      <p:sp>
        <p:nvSpPr>
          <p:cNvPr id="41" name="Shape 39"/>
          <p:cNvSpPr/>
          <p:nvPr/>
        </p:nvSpPr>
        <p:spPr>
          <a:xfrm>
            <a:off x="5349954" y="1936750"/>
            <a:ext cx="317500" cy="317500"/>
          </a:xfrm>
          <a:custGeom>
            <a:avLst/>
            <a:gdLst/>
            <a:ahLst/>
            <a:cxnLst/>
            <a:rect l="l" t="t" r="r" b="b"/>
            <a:pathLst>
              <a:path w="317500" h="317500">
                <a:moveTo>
                  <a:pt x="63500" y="0"/>
                </a:moveTo>
                <a:lnTo>
                  <a:pt x="254000" y="0"/>
                </a:lnTo>
                <a:cubicBezTo>
                  <a:pt x="289047" y="0"/>
                  <a:pt x="317500" y="28453"/>
                  <a:pt x="317500" y="63500"/>
                </a:cubicBezTo>
                <a:lnTo>
                  <a:pt x="317500" y="254000"/>
                </a:lnTo>
                <a:cubicBezTo>
                  <a:pt x="317500" y="289047"/>
                  <a:pt x="289047" y="317500"/>
                  <a:pt x="254000" y="317500"/>
                </a:cubicBezTo>
                <a:lnTo>
                  <a:pt x="63500" y="317500"/>
                </a:lnTo>
                <a:cubicBezTo>
                  <a:pt x="28453" y="317500"/>
                  <a:pt x="0" y="289047"/>
                  <a:pt x="0" y="254000"/>
                </a:cubicBezTo>
                <a:lnTo>
                  <a:pt x="0" y="63500"/>
                </a:lnTo>
                <a:cubicBezTo>
                  <a:pt x="0" y="28453"/>
                  <a:pt x="28453" y="0"/>
                  <a:pt x="63500" y="0"/>
                </a:cubicBezTo>
                <a:close/>
              </a:path>
            </a:pathLst>
          </a:custGeom>
          <a:solidFill>
            <a:srgbClr val="1E88E5"/>
          </a:solidFill>
          <a:ln/>
        </p:spPr>
      </p:sp>
      <p:sp>
        <p:nvSpPr>
          <p:cNvPr id="42" name="Shape 40"/>
          <p:cNvSpPr/>
          <p:nvPr/>
        </p:nvSpPr>
        <p:spPr>
          <a:xfrm>
            <a:off x="5445204" y="2032000"/>
            <a:ext cx="127000" cy="127000"/>
          </a:xfrm>
          <a:custGeom>
            <a:avLst/>
            <a:gdLst/>
            <a:ahLst/>
            <a:cxnLst/>
            <a:rect l="l" t="t" r="r" b="b"/>
            <a:pathLst>
              <a:path w="127000" h="127000">
                <a:moveTo>
                  <a:pt x="15875" y="7938"/>
                </a:moveTo>
                <a:cubicBezTo>
                  <a:pt x="7119" y="7938"/>
                  <a:pt x="0" y="15056"/>
                  <a:pt x="0" y="23812"/>
                </a:cubicBezTo>
                <a:lnTo>
                  <a:pt x="0" y="87313"/>
                </a:lnTo>
                <a:cubicBezTo>
                  <a:pt x="0" y="96069"/>
                  <a:pt x="7119" y="103188"/>
                  <a:pt x="15875" y="103188"/>
                </a:cubicBezTo>
                <a:lnTo>
                  <a:pt x="51594" y="103188"/>
                </a:lnTo>
                <a:lnTo>
                  <a:pt x="47625" y="115094"/>
                </a:lnTo>
                <a:lnTo>
                  <a:pt x="29766" y="115094"/>
                </a:lnTo>
                <a:cubicBezTo>
                  <a:pt x="26467" y="115094"/>
                  <a:pt x="23812" y="117748"/>
                  <a:pt x="23812" y="121047"/>
                </a:cubicBezTo>
                <a:cubicBezTo>
                  <a:pt x="23812" y="124346"/>
                  <a:pt x="26467" y="127000"/>
                  <a:pt x="29766" y="127000"/>
                </a:cubicBezTo>
                <a:lnTo>
                  <a:pt x="97234" y="127000"/>
                </a:lnTo>
                <a:cubicBezTo>
                  <a:pt x="100533" y="127000"/>
                  <a:pt x="103188" y="124346"/>
                  <a:pt x="103188" y="121047"/>
                </a:cubicBezTo>
                <a:cubicBezTo>
                  <a:pt x="103188" y="117748"/>
                  <a:pt x="100533" y="115094"/>
                  <a:pt x="97234" y="115094"/>
                </a:cubicBezTo>
                <a:lnTo>
                  <a:pt x="79375" y="115094"/>
                </a:lnTo>
                <a:lnTo>
                  <a:pt x="75406" y="103188"/>
                </a:lnTo>
                <a:lnTo>
                  <a:pt x="111125" y="103188"/>
                </a:lnTo>
                <a:cubicBezTo>
                  <a:pt x="119881" y="103188"/>
                  <a:pt x="127000" y="96069"/>
                  <a:pt x="127000" y="87313"/>
                </a:cubicBezTo>
                <a:lnTo>
                  <a:pt x="127000" y="23812"/>
                </a:lnTo>
                <a:cubicBezTo>
                  <a:pt x="127000" y="15056"/>
                  <a:pt x="119881" y="7938"/>
                  <a:pt x="111125" y="7938"/>
                </a:cubicBezTo>
                <a:lnTo>
                  <a:pt x="15875" y="7938"/>
                </a:lnTo>
                <a:close/>
                <a:moveTo>
                  <a:pt x="23812" y="23812"/>
                </a:moveTo>
                <a:lnTo>
                  <a:pt x="103188" y="23812"/>
                </a:lnTo>
                <a:cubicBezTo>
                  <a:pt x="107578" y="23812"/>
                  <a:pt x="111125" y="27360"/>
                  <a:pt x="111125" y="31750"/>
                </a:cubicBezTo>
                <a:lnTo>
                  <a:pt x="111125" y="71438"/>
                </a:lnTo>
                <a:cubicBezTo>
                  <a:pt x="111125" y="75828"/>
                  <a:pt x="107578" y="79375"/>
                  <a:pt x="103188" y="79375"/>
                </a:cubicBezTo>
                <a:lnTo>
                  <a:pt x="23812" y="79375"/>
                </a:lnTo>
                <a:cubicBezTo>
                  <a:pt x="19422" y="79375"/>
                  <a:pt x="15875" y="75828"/>
                  <a:pt x="15875" y="71438"/>
                </a:cubicBezTo>
                <a:lnTo>
                  <a:pt x="15875" y="31750"/>
                </a:lnTo>
                <a:cubicBezTo>
                  <a:pt x="15875" y="27360"/>
                  <a:pt x="19422" y="23812"/>
                  <a:pt x="23812" y="23812"/>
                </a:cubicBezTo>
                <a:close/>
              </a:path>
            </a:pathLst>
          </a:custGeom>
          <a:solidFill>
            <a:srgbClr val="FFFFFF"/>
          </a:solidFill>
          <a:ln/>
        </p:spPr>
      </p:sp>
      <p:sp>
        <p:nvSpPr>
          <p:cNvPr id="43" name="Text 41"/>
          <p:cNvSpPr/>
          <p:nvPr/>
        </p:nvSpPr>
        <p:spPr>
          <a:xfrm>
            <a:off x="5762704" y="1984375"/>
            <a:ext cx="690563" cy="222250"/>
          </a:xfrm>
          <a:prstGeom prst="rect">
            <a:avLst/>
          </a:prstGeom>
          <a:noFill/>
          <a:ln/>
        </p:spPr>
        <p:txBody>
          <a:bodyPr wrap="square" lIns="0" tIns="0" rIns="0" bIns="0" rtlCol="0" anchor="ctr"/>
          <a:lstStyle/>
          <a:p>
            <a:pPr>
              <a:lnSpc>
                <a:spcPct val="130000"/>
              </a:lnSpc>
            </a:pPr>
            <a:r>
              <a:rPr lang="en-US" sz="1125" b="1" dirty="0">
                <a:solidFill>
                  <a:srgbClr val="37474F"/>
                </a:solidFill>
                <a:latin typeface="MiSans" pitchFamily="34" charset="0"/>
                <a:ea typeface="MiSans" pitchFamily="34" charset="-122"/>
                <a:cs typeface="MiSans" pitchFamily="34" charset="-120"/>
              </a:rPr>
              <a:t>Giao diện</a:t>
            </a:r>
            <a:endParaRPr lang="en-US" sz="1600" dirty="0"/>
          </a:p>
        </p:txBody>
      </p:sp>
      <p:sp>
        <p:nvSpPr>
          <p:cNvPr id="44" name="Text 42"/>
          <p:cNvSpPr/>
          <p:nvPr/>
        </p:nvSpPr>
        <p:spPr>
          <a:xfrm>
            <a:off x="5349954" y="2317750"/>
            <a:ext cx="630237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Ngôn ngữ thiết kế tối giản, tập trung nội dung:</a:t>
            </a:r>
            <a:endParaRPr lang="en-US" sz="1600" dirty="0"/>
          </a:p>
        </p:txBody>
      </p:sp>
      <p:sp>
        <p:nvSpPr>
          <p:cNvPr id="45" name="Shape 43"/>
          <p:cNvSpPr/>
          <p:nvPr/>
        </p:nvSpPr>
        <p:spPr>
          <a:xfrm>
            <a:off x="5372775" y="26114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1E88E5"/>
          </a:solidFill>
          <a:ln/>
        </p:spPr>
      </p:sp>
      <p:sp>
        <p:nvSpPr>
          <p:cNvPr id="46" name="Text 44"/>
          <p:cNvSpPr/>
          <p:nvPr/>
        </p:nvSpPr>
        <p:spPr>
          <a:xfrm>
            <a:off x="5552361" y="2571750"/>
            <a:ext cx="738188"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Dễ thao tác</a:t>
            </a:r>
            <a:endParaRPr lang="en-US" sz="1600" dirty="0"/>
          </a:p>
        </p:txBody>
      </p:sp>
      <p:sp>
        <p:nvSpPr>
          <p:cNvPr id="47" name="Shape 45"/>
          <p:cNvSpPr/>
          <p:nvPr/>
        </p:nvSpPr>
        <p:spPr>
          <a:xfrm>
            <a:off x="8523883" y="26114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1E88E5"/>
          </a:solidFill>
          <a:ln/>
        </p:spPr>
      </p:sp>
      <p:sp>
        <p:nvSpPr>
          <p:cNvPr id="48" name="Text 46"/>
          <p:cNvSpPr/>
          <p:nvPr/>
        </p:nvSpPr>
        <p:spPr>
          <a:xfrm>
            <a:off x="8703469" y="2571750"/>
            <a:ext cx="912813"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Layout rõ ràng</a:t>
            </a:r>
            <a:endParaRPr lang="en-US" sz="1600" dirty="0"/>
          </a:p>
        </p:txBody>
      </p:sp>
      <p:sp>
        <p:nvSpPr>
          <p:cNvPr id="49" name="Shape 47"/>
          <p:cNvSpPr/>
          <p:nvPr/>
        </p:nvSpPr>
        <p:spPr>
          <a:xfrm>
            <a:off x="5372775" y="28654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1E88E5"/>
          </a:solidFill>
          <a:ln/>
        </p:spPr>
      </p:sp>
      <p:sp>
        <p:nvSpPr>
          <p:cNvPr id="50" name="Text 48"/>
          <p:cNvSpPr/>
          <p:nvPr/>
        </p:nvSpPr>
        <p:spPr>
          <a:xfrm>
            <a:off x="5552361" y="2825750"/>
            <a:ext cx="1008063"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Màu sắc hài hòa</a:t>
            </a:r>
            <a:endParaRPr lang="en-US" sz="1600" dirty="0"/>
          </a:p>
        </p:txBody>
      </p:sp>
      <p:sp>
        <p:nvSpPr>
          <p:cNvPr id="51" name="Shape 49"/>
          <p:cNvSpPr/>
          <p:nvPr/>
        </p:nvSpPr>
        <p:spPr>
          <a:xfrm>
            <a:off x="8523883" y="28654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1E88E5"/>
          </a:solidFill>
          <a:ln/>
        </p:spPr>
      </p:sp>
      <p:sp>
        <p:nvSpPr>
          <p:cNvPr id="52" name="Text 50"/>
          <p:cNvSpPr/>
          <p:nvPr/>
        </p:nvSpPr>
        <p:spPr>
          <a:xfrm>
            <a:off x="8703469" y="2825750"/>
            <a:ext cx="115887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Không cần đào tạo</a:t>
            </a:r>
            <a:endParaRPr lang="en-US" sz="1600" dirty="0"/>
          </a:p>
        </p:txBody>
      </p:sp>
      <p:sp>
        <p:nvSpPr>
          <p:cNvPr id="53" name="Shape 51"/>
          <p:cNvSpPr/>
          <p:nvPr/>
        </p:nvSpPr>
        <p:spPr>
          <a:xfrm>
            <a:off x="5207714" y="3238500"/>
            <a:ext cx="6508115" cy="825500"/>
          </a:xfrm>
          <a:custGeom>
            <a:avLst/>
            <a:gdLst/>
            <a:ahLst/>
            <a:cxnLst/>
            <a:rect l="l" t="t" r="r" b="b"/>
            <a:pathLst>
              <a:path w="6508115" h="825500">
                <a:moveTo>
                  <a:pt x="30480" y="0"/>
                </a:moveTo>
                <a:lnTo>
                  <a:pt x="6412869" y="0"/>
                </a:lnTo>
                <a:cubicBezTo>
                  <a:pt x="6465472" y="0"/>
                  <a:pt x="6508115" y="42643"/>
                  <a:pt x="6508115" y="95246"/>
                </a:cubicBezTo>
                <a:lnTo>
                  <a:pt x="6508115" y="730254"/>
                </a:lnTo>
                <a:cubicBezTo>
                  <a:pt x="6508115" y="782857"/>
                  <a:pt x="6465472" y="825500"/>
                  <a:pt x="6412869" y="825500"/>
                </a:cubicBezTo>
                <a:lnTo>
                  <a:pt x="30480" y="825500"/>
                </a:lnTo>
                <a:cubicBezTo>
                  <a:pt x="13646" y="825500"/>
                  <a:pt x="0" y="811854"/>
                  <a:pt x="0" y="795020"/>
                </a:cubicBezTo>
                <a:lnTo>
                  <a:pt x="0" y="30480"/>
                </a:lnTo>
                <a:cubicBezTo>
                  <a:pt x="0" y="13658"/>
                  <a:pt x="13658" y="0"/>
                  <a:pt x="30480" y="0"/>
                </a:cubicBezTo>
                <a:close/>
              </a:path>
            </a:pathLst>
          </a:custGeom>
          <a:solidFill>
            <a:srgbClr val="78909C">
              <a:alpha val="5098"/>
            </a:srgbClr>
          </a:solidFill>
          <a:ln/>
        </p:spPr>
      </p:sp>
      <p:sp>
        <p:nvSpPr>
          <p:cNvPr id="54" name="Shape 52"/>
          <p:cNvSpPr/>
          <p:nvPr/>
        </p:nvSpPr>
        <p:spPr>
          <a:xfrm>
            <a:off x="5207714" y="3238500"/>
            <a:ext cx="30480" cy="825500"/>
          </a:xfrm>
          <a:custGeom>
            <a:avLst/>
            <a:gdLst/>
            <a:ahLst/>
            <a:cxnLst/>
            <a:rect l="l" t="t" r="r" b="b"/>
            <a:pathLst>
              <a:path w="30480" h="825500">
                <a:moveTo>
                  <a:pt x="30480" y="0"/>
                </a:moveTo>
                <a:lnTo>
                  <a:pt x="30480" y="0"/>
                </a:lnTo>
                <a:lnTo>
                  <a:pt x="30480" y="825500"/>
                </a:lnTo>
                <a:lnTo>
                  <a:pt x="30480" y="825500"/>
                </a:lnTo>
                <a:cubicBezTo>
                  <a:pt x="13646" y="825500"/>
                  <a:pt x="0" y="811854"/>
                  <a:pt x="0" y="795020"/>
                </a:cubicBezTo>
                <a:lnTo>
                  <a:pt x="0" y="30480"/>
                </a:lnTo>
                <a:cubicBezTo>
                  <a:pt x="0" y="13658"/>
                  <a:pt x="13658" y="0"/>
                  <a:pt x="30480" y="0"/>
                </a:cubicBezTo>
                <a:close/>
              </a:path>
            </a:pathLst>
          </a:custGeom>
          <a:solidFill>
            <a:srgbClr val="78909C"/>
          </a:solidFill>
          <a:ln/>
        </p:spPr>
      </p:sp>
      <p:sp>
        <p:nvSpPr>
          <p:cNvPr id="55" name="Shape 53"/>
          <p:cNvSpPr/>
          <p:nvPr/>
        </p:nvSpPr>
        <p:spPr>
          <a:xfrm>
            <a:off x="5349954" y="3365500"/>
            <a:ext cx="317500" cy="317500"/>
          </a:xfrm>
          <a:custGeom>
            <a:avLst/>
            <a:gdLst/>
            <a:ahLst/>
            <a:cxnLst/>
            <a:rect l="l" t="t" r="r" b="b"/>
            <a:pathLst>
              <a:path w="317500" h="317500">
                <a:moveTo>
                  <a:pt x="63500" y="0"/>
                </a:moveTo>
                <a:lnTo>
                  <a:pt x="254000" y="0"/>
                </a:lnTo>
                <a:cubicBezTo>
                  <a:pt x="289047" y="0"/>
                  <a:pt x="317500" y="28453"/>
                  <a:pt x="317500" y="63500"/>
                </a:cubicBezTo>
                <a:lnTo>
                  <a:pt x="317500" y="254000"/>
                </a:lnTo>
                <a:cubicBezTo>
                  <a:pt x="317500" y="289047"/>
                  <a:pt x="289047" y="317500"/>
                  <a:pt x="254000" y="317500"/>
                </a:cubicBezTo>
                <a:lnTo>
                  <a:pt x="63500" y="317500"/>
                </a:lnTo>
                <a:cubicBezTo>
                  <a:pt x="28453" y="317500"/>
                  <a:pt x="0" y="289047"/>
                  <a:pt x="0" y="254000"/>
                </a:cubicBezTo>
                <a:lnTo>
                  <a:pt x="0" y="63500"/>
                </a:lnTo>
                <a:cubicBezTo>
                  <a:pt x="0" y="28453"/>
                  <a:pt x="28453" y="0"/>
                  <a:pt x="63500" y="0"/>
                </a:cubicBezTo>
                <a:close/>
              </a:path>
            </a:pathLst>
          </a:custGeom>
          <a:solidFill>
            <a:srgbClr val="78909C"/>
          </a:solidFill>
          <a:ln/>
        </p:spPr>
      </p:sp>
      <p:sp>
        <p:nvSpPr>
          <p:cNvPr id="56" name="Shape 54"/>
          <p:cNvSpPr/>
          <p:nvPr/>
        </p:nvSpPr>
        <p:spPr>
          <a:xfrm>
            <a:off x="5445204" y="3460750"/>
            <a:ext cx="127000" cy="127000"/>
          </a:xfrm>
          <a:custGeom>
            <a:avLst/>
            <a:gdLst/>
            <a:ahLst/>
            <a:cxnLst/>
            <a:rect l="l" t="t" r="r" b="b"/>
            <a:pathLst>
              <a:path w="127000" h="127000">
                <a:moveTo>
                  <a:pt x="0" y="63500"/>
                </a:moveTo>
                <a:cubicBezTo>
                  <a:pt x="0" y="28453"/>
                  <a:pt x="28453" y="0"/>
                  <a:pt x="63500" y="0"/>
                </a:cubicBezTo>
                <a:cubicBezTo>
                  <a:pt x="98547" y="0"/>
                  <a:pt x="127000" y="28453"/>
                  <a:pt x="127000" y="63500"/>
                </a:cubicBezTo>
                <a:cubicBezTo>
                  <a:pt x="127000" y="98547"/>
                  <a:pt x="98547" y="127000"/>
                  <a:pt x="63500" y="127000"/>
                </a:cubicBezTo>
                <a:cubicBezTo>
                  <a:pt x="28453" y="127000"/>
                  <a:pt x="0" y="98547"/>
                  <a:pt x="0" y="63500"/>
                </a:cubicBezTo>
                <a:close/>
                <a:moveTo>
                  <a:pt x="71438" y="23812"/>
                </a:moveTo>
                <a:cubicBezTo>
                  <a:pt x="71438" y="19432"/>
                  <a:pt x="67881" y="15875"/>
                  <a:pt x="63500" y="15875"/>
                </a:cubicBezTo>
                <a:cubicBezTo>
                  <a:pt x="59119" y="15875"/>
                  <a:pt x="55563" y="19432"/>
                  <a:pt x="55563" y="23812"/>
                </a:cubicBezTo>
                <a:cubicBezTo>
                  <a:pt x="55563" y="28193"/>
                  <a:pt x="59119" y="31750"/>
                  <a:pt x="63500" y="31750"/>
                </a:cubicBezTo>
                <a:cubicBezTo>
                  <a:pt x="67881" y="31750"/>
                  <a:pt x="71438" y="28193"/>
                  <a:pt x="71438" y="23812"/>
                </a:cubicBezTo>
                <a:close/>
                <a:moveTo>
                  <a:pt x="63500" y="103188"/>
                </a:moveTo>
                <a:cubicBezTo>
                  <a:pt x="72256" y="103188"/>
                  <a:pt x="79375" y="96069"/>
                  <a:pt x="79375" y="87313"/>
                </a:cubicBezTo>
                <a:cubicBezTo>
                  <a:pt x="79375" y="83294"/>
                  <a:pt x="77887" y="79598"/>
                  <a:pt x="75406" y="76820"/>
                </a:cubicBezTo>
                <a:lnTo>
                  <a:pt x="92646" y="42366"/>
                </a:lnTo>
                <a:cubicBezTo>
                  <a:pt x="94109" y="39415"/>
                  <a:pt x="92918" y="35843"/>
                  <a:pt x="89991" y="34379"/>
                </a:cubicBezTo>
                <a:cubicBezTo>
                  <a:pt x="87064" y="32916"/>
                  <a:pt x="83468" y="34106"/>
                  <a:pt x="82004" y="37033"/>
                </a:cubicBezTo>
                <a:lnTo>
                  <a:pt x="64765" y="71487"/>
                </a:lnTo>
                <a:cubicBezTo>
                  <a:pt x="64343" y="71462"/>
                  <a:pt x="63922" y="71438"/>
                  <a:pt x="63500" y="71438"/>
                </a:cubicBezTo>
                <a:cubicBezTo>
                  <a:pt x="54744" y="71438"/>
                  <a:pt x="47625" y="78556"/>
                  <a:pt x="47625" y="87313"/>
                </a:cubicBezTo>
                <a:cubicBezTo>
                  <a:pt x="47625" y="96069"/>
                  <a:pt x="54744" y="103188"/>
                  <a:pt x="63500" y="103188"/>
                </a:cubicBezTo>
                <a:close/>
                <a:moveTo>
                  <a:pt x="43656" y="35719"/>
                </a:moveTo>
                <a:cubicBezTo>
                  <a:pt x="43656" y="31338"/>
                  <a:pt x="40100" y="27781"/>
                  <a:pt x="35719" y="27781"/>
                </a:cubicBezTo>
                <a:cubicBezTo>
                  <a:pt x="31338" y="27781"/>
                  <a:pt x="27781" y="31338"/>
                  <a:pt x="27781" y="35719"/>
                </a:cubicBezTo>
                <a:cubicBezTo>
                  <a:pt x="27781" y="40100"/>
                  <a:pt x="31338" y="43656"/>
                  <a:pt x="35719" y="43656"/>
                </a:cubicBezTo>
                <a:cubicBezTo>
                  <a:pt x="40100" y="43656"/>
                  <a:pt x="43656" y="40100"/>
                  <a:pt x="43656" y="35719"/>
                </a:cubicBezTo>
                <a:close/>
                <a:moveTo>
                  <a:pt x="23812" y="71438"/>
                </a:moveTo>
                <a:cubicBezTo>
                  <a:pt x="28193" y="71438"/>
                  <a:pt x="31750" y="67881"/>
                  <a:pt x="31750" y="63500"/>
                </a:cubicBezTo>
                <a:cubicBezTo>
                  <a:pt x="31750" y="59119"/>
                  <a:pt x="28193" y="55563"/>
                  <a:pt x="23812" y="55563"/>
                </a:cubicBezTo>
                <a:cubicBezTo>
                  <a:pt x="19432" y="55563"/>
                  <a:pt x="15875" y="59119"/>
                  <a:pt x="15875" y="63500"/>
                </a:cubicBezTo>
                <a:cubicBezTo>
                  <a:pt x="15875" y="67881"/>
                  <a:pt x="19432" y="71438"/>
                  <a:pt x="23812" y="71438"/>
                </a:cubicBezTo>
                <a:close/>
                <a:moveTo>
                  <a:pt x="111125" y="63500"/>
                </a:moveTo>
                <a:cubicBezTo>
                  <a:pt x="111125" y="59119"/>
                  <a:pt x="107568" y="55563"/>
                  <a:pt x="103188" y="55563"/>
                </a:cubicBezTo>
                <a:cubicBezTo>
                  <a:pt x="98807" y="55563"/>
                  <a:pt x="95250" y="59119"/>
                  <a:pt x="95250" y="63500"/>
                </a:cubicBezTo>
                <a:cubicBezTo>
                  <a:pt x="95250" y="67881"/>
                  <a:pt x="98807" y="71438"/>
                  <a:pt x="103188" y="71438"/>
                </a:cubicBezTo>
                <a:cubicBezTo>
                  <a:pt x="107568" y="71438"/>
                  <a:pt x="111125" y="67881"/>
                  <a:pt x="111125" y="63500"/>
                </a:cubicBezTo>
                <a:close/>
              </a:path>
            </a:pathLst>
          </a:custGeom>
          <a:solidFill>
            <a:srgbClr val="FFFFFF"/>
          </a:solidFill>
          <a:ln/>
        </p:spPr>
      </p:sp>
      <p:sp>
        <p:nvSpPr>
          <p:cNvPr id="57" name="Text 55"/>
          <p:cNvSpPr/>
          <p:nvPr/>
        </p:nvSpPr>
        <p:spPr>
          <a:xfrm>
            <a:off x="5762704" y="3413125"/>
            <a:ext cx="1143000" cy="222250"/>
          </a:xfrm>
          <a:prstGeom prst="rect">
            <a:avLst/>
          </a:prstGeom>
          <a:noFill/>
          <a:ln/>
        </p:spPr>
        <p:txBody>
          <a:bodyPr wrap="square" lIns="0" tIns="0" rIns="0" bIns="0" rtlCol="0" anchor="ctr"/>
          <a:lstStyle/>
          <a:p>
            <a:pPr>
              <a:lnSpc>
                <a:spcPct val="130000"/>
              </a:lnSpc>
            </a:pPr>
            <a:r>
              <a:rPr lang="en-US" sz="1125" b="1" dirty="0">
                <a:solidFill>
                  <a:srgbClr val="37474F"/>
                </a:solidFill>
                <a:latin typeface="MiSans" pitchFamily="34" charset="0"/>
                <a:ea typeface="MiSans" pitchFamily="34" charset="-122"/>
                <a:cs typeface="MiSans" pitchFamily="34" charset="-120"/>
              </a:rPr>
              <a:t>Tốc độ truy xuất</a:t>
            </a:r>
            <a:endParaRPr lang="en-US" sz="1600" dirty="0"/>
          </a:p>
        </p:txBody>
      </p:sp>
      <p:sp>
        <p:nvSpPr>
          <p:cNvPr id="58" name="Text 56"/>
          <p:cNvSpPr/>
          <p:nvPr/>
        </p:nvSpPr>
        <p:spPr>
          <a:xfrm>
            <a:off x="5349954" y="3746500"/>
            <a:ext cx="630237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Nhờ tối ưu chỉ mục, thao tác lọc </a:t>
            </a:r>
            <a:r>
              <a:rPr lang="en-US" sz="1000" dirty="0">
                <a:solidFill>
                  <a:srgbClr val="78909C"/>
                </a:solidFill>
                <a:highlight>
                  <a:srgbClr val="78909C">
                    <a:alpha val="15000"/>
                  </a:srgbClr>
                </a:highlight>
                <a:latin typeface="MiSans" pitchFamily="34" charset="0"/>
                <a:ea typeface="MiSans" pitchFamily="34" charset="-122"/>
                <a:cs typeface="MiSans" pitchFamily="34" charset="-120"/>
              </a:rPr>
              <a:t>gần như tức thì </a:t>
            </a:r>
            <a:r>
              <a:rPr lang="en-US" sz="1000" dirty="0">
                <a:solidFill>
                  <a:srgbClr val="607D8B"/>
                </a:solidFill>
                <a:latin typeface="MiSans" pitchFamily="34" charset="0"/>
                <a:ea typeface="MiSans" pitchFamily="34" charset="-122"/>
                <a:cs typeface="MiSans" pitchFamily="34" charset="-120"/>
              </a:rPr>
              <a:t>(dưới 0.5 giây)</a:t>
            </a:r>
            <a:endParaRPr lang="en-US" sz="1600" dirty="0"/>
          </a:p>
        </p:txBody>
      </p:sp>
      <p:sp>
        <p:nvSpPr>
          <p:cNvPr id="59" name="Shape 57"/>
          <p:cNvSpPr/>
          <p:nvPr/>
        </p:nvSpPr>
        <p:spPr>
          <a:xfrm>
            <a:off x="5207714" y="4159250"/>
            <a:ext cx="6508115" cy="1079500"/>
          </a:xfrm>
          <a:custGeom>
            <a:avLst/>
            <a:gdLst/>
            <a:ahLst/>
            <a:cxnLst/>
            <a:rect l="l" t="t" r="r" b="b"/>
            <a:pathLst>
              <a:path w="6508115" h="1079500">
                <a:moveTo>
                  <a:pt x="30480" y="0"/>
                </a:moveTo>
                <a:lnTo>
                  <a:pt x="6412860" y="0"/>
                </a:lnTo>
                <a:cubicBezTo>
                  <a:pt x="6465468" y="0"/>
                  <a:pt x="6508115" y="42647"/>
                  <a:pt x="6508115" y="95255"/>
                </a:cubicBezTo>
                <a:lnTo>
                  <a:pt x="6508115" y="984245"/>
                </a:lnTo>
                <a:cubicBezTo>
                  <a:pt x="6508115" y="1036853"/>
                  <a:pt x="6465468" y="1079500"/>
                  <a:pt x="6412860" y="1079500"/>
                </a:cubicBezTo>
                <a:lnTo>
                  <a:pt x="30480" y="1079500"/>
                </a:lnTo>
                <a:cubicBezTo>
                  <a:pt x="13646" y="1079500"/>
                  <a:pt x="0" y="1065854"/>
                  <a:pt x="0" y="1049020"/>
                </a:cubicBezTo>
                <a:lnTo>
                  <a:pt x="0" y="30480"/>
                </a:lnTo>
                <a:cubicBezTo>
                  <a:pt x="0" y="13658"/>
                  <a:pt x="13658" y="0"/>
                  <a:pt x="30480" y="0"/>
                </a:cubicBezTo>
                <a:close/>
              </a:path>
            </a:pathLst>
          </a:custGeom>
          <a:solidFill>
            <a:srgbClr val="FF8A65">
              <a:alpha val="5098"/>
            </a:srgbClr>
          </a:solidFill>
          <a:ln/>
        </p:spPr>
      </p:sp>
      <p:sp>
        <p:nvSpPr>
          <p:cNvPr id="60" name="Shape 58"/>
          <p:cNvSpPr/>
          <p:nvPr/>
        </p:nvSpPr>
        <p:spPr>
          <a:xfrm>
            <a:off x="5207714" y="4159250"/>
            <a:ext cx="30480" cy="1079500"/>
          </a:xfrm>
          <a:custGeom>
            <a:avLst/>
            <a:gdLst/>
            <a:ahLst/>
            <a:cxnLst/>
            <a:rect l="l" t="t" r="r" b="b"/>
            <a:pathLst>
              <a:path w="30480" h="1079500">
                <a:moveTo>
                  <a:pt x="30480" y="0"/>
                </a:moveTo>
                <a:lnTo>
                  <a:pt x="30480" y="0"/>
                </a:lnTo>
                <a:lnTo>
                  <a:pt x="30480" y="1079500"/>
                </a:lnTo>
                <a:lnTo>
                  <a:pt x="30480" y="1079500"/>
                </a:lnTo>
                <a:cubicBezTo>
                  <a:pt x="13646" y="1079500"/>
                  <a:pt x="0" y="1065854"/>
                  <a:pt x="0" y="1049020"/>
                </a:cubicBezTo>
                <a:lnTo>
                  <a:pt x="0" y="30480"/>
                </a:lnTo>
                <a:cubicBezTo>
                  <a:pt x="0" y="13658"/>
                  <a:pt x="13658" y="0"/>
                  <a:pt x="30480" y="0"/>
                </a:cubicBezTo>
                <a:close/>
              </a:path>
            </a:pathLst>
          </a:custGeom>
          <a:solidFill>
            <a:srgbClr val="FF8A65"/>
          </a:solidFill>
          <a:ln/>
        </p:spPr>
      </p:sp>
      <p:sp>
        <p:nvSpPr>
          <p:cNvPr id="61" name="Shape 59"/>
          <p:cNvSpPr/>
          <p:nvPr/>
        </p:nvSpPr>
        <p:spPr>
          <a:xfrm>
            <a:off x="5349954" y="4286250"/>
            <a:ext cx="317500" cy="317500"/>
          </a:xfrm>
          <a:custGeom>
            <a:avLst/>
            <a:gdLst/>
            <a:ahLst/>
            <a:cxnLst/>
            <a:rect l="l" t="t" r="r" b="b"/>
            <a:pathLst>
              <a:path w="317500" h="317500">
                <a:moveTo>
                  <a:pt x="63500" y="0"/>
                </a:moveTo>
                <a:lnTo>
                  <a:pt x="254000" y="0"/>
                </a:lnTo>
                <a:cubicBezTo>
                  <a:pt x="289047" y="0"/>
                  <a:pt x="317500" y="28453"/>
                  <a:pt x="317500" y="63500"/>
                </a:cubicBezTo>
                <a:lnTo>
                  <a:pt x="317500" y="254000"/>
                </a:lnTo>
                <a:cubicBezTo>
                  <a:pt x="317500" y="289047"/>
                  <a:pt x="289047" y="317500"/>
                  <a:pt x="254000" y="317500"/>
                </a:cubicBezTo>
                <a:lnTo>
                  <a:pt x="63500" y="317500"/>
                </a:lnTo>
                <a:cubicBezTo>
                  <a:pt x="28453" y="317500"/>
                  <a:pt x="0" y="289047"/>
                  <a:pt x="0" y="254000"/>
                </a:cubicBezTo>
                <a:lnTo>
                  <a:pt x="0" y="63500"/>
                </a:lnTo>
                <a:cubicBezTo>
                  <a:pt x="0" y="28453"/>
                  <a:pt x="28453" y="0"/>
                  <a:pt x="63500" y="0"/>
                </a:cubicBezTo>
                <a:close/>
              </a:path>
            </a:pathLst>
          </a:custGeom>
          <a:solidFill>
            <a:srgbClr val="FF8A65"/>
          </a:solidFill>
          <a:ln/>
        </p:spPr>
      </p:sp>
      <p:sp>
        <p:nvSpPr>
          <p:cNvPr id="62" name="Shape 60"/>
          <p:cNvSpPr/>
          <p:nvPr/>
        </p:nvSpPr>
        <p:spPr>
          <a:xfrm>
            <a:off x="5461079" y="4381500"/>
            <a:ext cx="95250" cy="127000"/>
          </a:xfrm>
          <a:custGeom>
            <a:avLst/>
            <a:gdLst/>
            <a:ahLst/>
            <a:cxnLst/>
            <a:rect l="l" t="t" r="r" b="b"/>
            <a:pathLst>
              <a:path w="95250" h="127000">
                <a:moveTo>
                  <a:pt x="77242" y="7938"/>
                </a:moveTo>
                <a:lnTo>
                  <a:pt x="79375" y="7938"/>
                </a:lnTo>
                <a:cubicBezTo>
                  <a:pt x="88131" y="7938"/>
                  <a:pt x="95250" y="15056"/>
                  <a:pt x="95250" y="23812"/>
                </a:cubicBezTo>
                <a:lnTo>
                  <a:pt x="95250" y="111125"/>
                </a:lnTo>
                <a:cubicBezTo>
                  <a:pt x="95250" y="119881"/>
                  <a:pt x="88131" y="127000"/>
                  <a:pt x="79375" y="127000"/>
                </a:cubicBezTo>
                <a:lnTo>
                  <a:pt x="15875" y="127000"/>
                </a:lnTo>
                <a:cubicBezTo>
                  <a:pt x="7119" y="127000"/>
                  <a:pt x="0" y="119881"/>
                  <a:pt x="0" y="111125"/>
                </a:cubicBezTo>
                <a:lnTo>
                  <a:pt x="0" y="23812"/>
                </a:lnTo>
                <a:cubicBezTo>
                  <a:pt x="0" y="15056"/>
                  <a:pt x="7119" y="7938"/>
                  <a:pt x="15875" y="7938"/>
                </a:cubicBezTo>
                <a:lnTo>
                  <a:pt x="18008" y="7938"/>
                </a:lnTo>
                <a:cubicBezTo>
                  <a:pt x="20737" y="3200"/>
                  <a:pt x="25871" y="0"/>
                  <a:pt x="31750" y="0"/>
                </a:cubicBezTo>
                <a:lnTo>
                  <a:pt x="63500" y="0"/>
                </a:lnTo>
                <a:cubicBezTo>
                  <a:pt x="69379" y="0"/>
                  <a:pt x="74513" y="3200"/>
                  <a:pt x="77242" y="7938"/>
                </a:cubicBezTo>
                <a:close/>
                <a:moveTo>
                  <a:pt x="61516" y="27781"/>
                </a:moveTo>
                <a:cubicBezTo>
                  <a:pt x="64815" y="27781"/>
                  <a:pt x="67469" y="25127"/>
                  <a:pt x="67469" y="21828"/>
                </a:cubicBezTo>
                <a:cubicBezTo>
                  <a:pt x="67469" y="18529"/>
                  <a:pt x="64815" y="15875"/>
                  <a:pt x="61516" y="15875"/>
                </a:cubicBezTo>
                <a:lnTo>
                  <a:pt x="33734" y="15875"/>
                </a:lnTo>
                <a:cubicBezTo>
                  <a:pt x="30435" y="15875"/>
                  <a:pt x="27781" y="18529"/>
                  <a:pt x="27781" y="21828"/>
                </a:cubicBezTo>
                <a:cubicBezTo>
                  <a:pt x="27781" y="25127"/>
                  <a:pt x="30435" y="27781"/>
                  <a:pt x="33734" y="27781"/>
                </a:cubicBezTo>
                <a:lnTo>
                  <a:pt x="61516" y="27781"/>
                </a:lnTo>
                <a:close/>
                <a:moveTo>
                  <a:pt x="68560" y="64666"/>
                </a:moveTo>
                <a:cubicBezTo>
                  <a:pt x="70296" y="61888"/>
                  <a:pt x="69453" y="58217"/>
                  <a:pt x="66675" y="56455"/>
                </a:cubicBezTo>
                <a:cubicBezTo>
                  <a:pt x="63897" y="54694"/>
                  <a:pt x="60226" y="55563"/>
                  <a:pt x="58465" y="58341"/>
                </a:cubicBezTo>
                <a:lnTo>
                  <a:pt x="43235" y="82724"/>
                </a:lnTo>
                <a:lnTo>
                  <a:pt x="36537" y="73794"/>
                </a:lnTo>
                <a:cubicBezTo>
                  <a:pt x="34553" y="71165"/>
                  <a:pt x="30832" y="70619"/>
                  <a:pt x="28203" y="72603"/>
                </a:cubicBezTo>
                <a:cubicBezTo>
                  <a:pt x="25574" y="74588"/>
                  <a:pt x="25028" y="78308"/>
                  <a:pt x="27012" y="80938"/>
                </a:cubicBezTo>
                <a:lnTo>
                  <a:pt x="38919" y="96813"/>
                </a:lnTo>
                <a:cubicBezTo>
                  <a:pt x="40084" y="98375"/>
                  <a:pt x="41970" y="99268"/>
                  <a:pt x="43929" y="99194"/>
                </a:cubicBezTo>
                <a:cubicBezTo>
                  <a:pt x="45889" y="99120"/>
                  <a:pt x="47675" y="98078"/>
                  <a:pt x="48716" y="96391"/>
                </a:cubicBezTo>
                <a:lnTo>
                  <a:pt x="68560" y="64641"/>
                </a:lnTo>
                <a:close/>
              </a:path>
            </a:pathLst>
          </a:custGeom>
          <a:solidFill>
            <a:srgbClr val="FFFFFF"/>
          </a:solidFill>
          <a:ln/>
        </p:spPr>
      </p:sp>
      <p:sp>
        <p:nvSpPr>
          <p:cNvPr id="63" name="Text 61"/>
          <p:cNvSpPr/>
          <p:nvPr/>
        </p:nvSpPr>
        <p:spPr>
          <a:xfrm>
            <a:off x="5762704" y="4333875"/>
            <a:ext cx="1016000" cy="222250"/>
          </a:xfrm>
          <a:prstGeom prst="rect">
            <a:avLst/>
          </a:prstGeom>
          <a:noFill/>
          <a:ln/>
        </p:spPr>
        <p:txBody>
          <a:bodyPr wrap="square" lIns="0" tIns="0" rIns="0" bIns="0" rtlCol="0" anchor="ctr"/>
          <a:lstStyle/>
          <a:p>
            <a:pPr>
              <a:lnSpc>
                <a:spcPct val="130000"/>
              </a:lnSpc>
            </a:pPr>
            <a:r>
              <a:rPr lang="en-US" sz="1125" b="1" dirty="0">
                <a:solidFill>
                  <a:srgbClr val="37474F"/>
                </a:solidFill>
                <a:latin typeface="MiSans" pitchFamily="34" charset="0"/>
                <a:ea typeface="MiSans" pitchFamily="34" charset="-122"/>
                <a:cs typeface="MiSans" pitchFamily="34" charset="-120"/>
              </a:rPr>
              <a:t>Tính tiện dụng</a:t>
            </a:r>
            <a:endParaRPr lang="en-US" sz="1600" dirty="0"/>
          </a:p>
        </p:txBody>
      </p:sp>
      <p:sp>
        <p:nvSpPr>
          <p:cNvPr id="64" name="Shape 62"/>
          <p:cNvSpPr/>
          <p:nvPr/>
        </p:nvSpPr>
        <p:spPr>
          <a:xfrm>
            <a:off x="5372775" y="47069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FF8A65"/>
          </a:solidFill>
          <a:ln/>
        </p:spPr>
      </p:sp>
      <p:sp>
        <p:nvSpPr>
          <p:cNvPr id="65" name="Text 63"/>
          <p:cNvSpPr/>
          <p:nvPr/>
        </p:nvSpPr>
        <p:spPr>
          <a:xfrm>
            <a:off x="5552361" y="4667250"/>
            <a:ext cx="77787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Giảm sai sót</a:t>
            </a:r>
            <a:endParaRPr lang="en-US" sz="1600" dirty="0"/>
          </a:p>
        </p:txBody>
      </p:sp>
      <p:sp>
        <p:nvSpPr>
          <p:cNvPr id="66" name="Shape 64"/>
          <p:cNvSpPr/>
          <p:nvPr/>
        </p:nvSpPr>
        <p:spPr>
          <a:xfrm>
            <a:off x="8523883" y="47069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FF8A65"/>
          </a:solidFill>
          <a:ln/>
        </p:spPr>
      </p:sp>
      <p:sp>
        <p:nvSpPr>
          <p:cNvPr id="67" name="Text 65"/>
          <p:cNvSpPr/>
          <p:nvPr/>
        </p:nvSpPr>
        <p:spPr>
          <a:xfrm>
            <a:off x="8703469" y="4667250"/>
            <a:ext cx="138112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Theo dõi thờ gian thực</a:t>
            </a:r>
            <a:endParaRPr lang="en-US" sz="1600" dirty="0"/>
          </a:p>
        </p:txBody>
      </p:sp>
      <p:sp>
        <p:nvSpPr>
          <p:cNvPr id="68" name="Shape 66"/>
          <p:cNvSpPr/>
          <p:nvPr/>
        </p:nvSpPr>
        <p:spPr>
          <a:xfrm>
            <a:off x="5372775" y="49609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FF8A65"/>
          </a:solidFill>
          <a:ln/>
        </p:spPr>
      </p:sp>
      <p:sp>
        <p:nvSpPr>
          <p:cNvPr id="69" name="Text 67"/>
          <p:cNvSpPr/>
          <p:nvPr/>
        </p:nvSpPr>
        <p:spPr>
          <a:xfrm>
            <a:off x="5552361" y="4921250"/>
            <a:ext cx="96837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Phản hồi nhanh</a:t>
            </a:r>
            <a:endParaRPr lang="en-US" sz="1600" dirty="0"/>
          </a:p>
        </p:txBody>
      </p:sp>
      <p:sp>
        <p:nvSpPr>
          <p:cNvPr id="70" name="Shape 68"/>
          <p:cNvSpPr/>
          <p:nvPr/>
        </p:nvSpPr>
        <p:spPr>
          <a:xfrm>
            <a:off x="8523883" y="49609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FF8A65"/>
          </a:solidFill>
          <a:ln/>
        </p:spPr>
      </p:sp>
      <p:sp>
        <p:nvSpPr>
          <p:cNvPr id="71" name="Text 69"/>
          <p:cNvSpPr/>
          <p:nvPr/>
        </p:nvSpPr>
        <p:spPr>
          <a:xfrm>
            <a:off x="8703469" y="4921250"/>
            <a:ext cx="119062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Lưu trữ thông minh</a:t>
            </a:r>
            <a:endParaRPr lang="en-US" sz="1600" dirty="0"/>
          </a:p>
        </p:txBody>
      </p:sp>
      <p:sp>
        <p:nvSpPr>
          <p:cNvPr id="72" name="Shape 70"/>
          <p:cNvSpPr/>
          <p:nvPr/>
        </p:nvSpPr>
        <p:spPr>
          <a:xfrm>
            <a:off x="5343287" y="5453066"/>
            <a:ext cx="6508115" cy="825500"/>
          </a:xfrm>
          <a:custGeom>
            <a:avLst/>
            <a:gdLst/>
            <a:ahLst/>
            <a:cxnLst/>
            <a:rect l="l" t="t" r="r" b="b"/>
            <a:pathLst>
              <a:path w="6508115" h="825500">
                <a:moveTo>
                  <a:pt x="30480" y="0"/>
                </a:moveTo>
                <a:lnTo>
                  <a:pt x="6412869" y="0"/>
                </a:lnTo>
                <a:cubicBezTo>
                  <a:pt x="6465472" y="0"/>
                  <a:pt x="6508115" y="42643"/>
                  <a:pt x="6508115" y="95246"/>
                </a:cubicBezTo>
                <a:lnTo>
                  <a:pt x="6508115" y="730254"/>
                </a:lnTo>
                <a:cubicBezTo>
                  <a:pt x="6508115" y="782857"/>
                  <a:pt x="6465472" y="825500"/>
                  <a:pt x="6412869" y="825500"/>
                </a:cubicBezTo>
                <a:lnTo>
                  <a:pt x="30480" y="825500"/>
                </a:lnTo>
                <a:cubicBezTo>
                  <a:pt x="13646" y="825500"/>
                  <a:pt x="0" y="811854"/>
                  <a:pt x="0" y="795020"/>
                </a:cubicBezTo>
                <a:lnTo>
                  <a:pt x="0" y="30480"/>
                </a:lnTo>
                <a:cubicBezTo>
                  <a:pt x="0" y="13658"/>
                  <a:pt x="13658" y="0"/>
                  <a:pt x="30480" y="0"/>
                </a:cubicBezTo>
                <a:close/>
              </a:path>
            </a:pathLst>
          </a:custGeom>
          <a:solidFill>
            <a:srgbClr val="1E88E5">
              <a:alpha val="5098"/>
            </a:srgbClr>
          </a:solidFill>
          <a:ln/>
        </p:spPr>
      </p:sp>
      <p:sp>
        <p:nvSpPr>
          <p:cNvPr id="73" name="Shape 71"/>
          <p:cNvSpPr/>
          <p:nvPr/>
        </p:nvSpPr>
        <p:spPr>
          <a:xfrm>
            <a:off x="5204141" y="5494336"/>
            <a:ext cx="30480" cy="825500"/>
          </a:xfrm>
          <a:custGeom>
            <a:avLst/>
            <a:gdLst/>
            <a:ahLst/>
            <a:cxnLst/>
            <a:rect l="l" t="t" r="r" b="b"/>
            <a:pathLst>
              <a:path w="30480" h="825500">
                <a:moveTo>
                  <a:pt x="30480" y="0"/>
                </a:moveTo>
                <a:lnTo>
                  <a:pt x="30480" y="0"/>
                </a:lnTo>
                <a:lnTo>
                  <a:pt x="30480" y="825500"/>
                </a:lnTo>
                <a:lnTo>
                  <a:pt x="30480" y="825500"/>
                </a:lnTo>
                <a:cubicBezTo>
                  <a:pt x="13646" y="825500"/>
                  <a:pt x="0" y="811854"/>
                  <a:pt x="0" y="795020"/>
                </a:cubicBezTo>
                <a:lnTo>
                  <a:pt x="0" y="30480"/>
                </a:lnTo>
                <a:cubicBezTo>
                  <a:pt x="0" y="13658"/>
                  <a:pt x="13658" y="0"/>
                  <a:pt x="30480" y="0"/>
                </a:cubicBezTo>
                <a:close/>
              </a:path>
            </a:pathLst>
          </a:custGeom>
          <a:solidFill>
            <a:srgbClr val="1E88E5"/>
          </a:solidFill>
          <a:ln/>
        </p:spPr>
      </p:sp>
      <p:sp>
        <p:nvSpPr>
          <p:cNvPr id="74" name="Shape 72"/>
          <p:cNvSpPr/>
          <p:nvPr/>
        </p:nvSpPr>
        <p:spPr>
          <a:xfrm>
            <a:off x="5477073" y="5619114"/>
            <a:ext cx="317500" cy="317500"/>
          </a:xfrm>
          <a:custGeom>
            <a:avLst/>
            <a:gdLst/>
            <a:ahLst/>
            <a:cxnLst/>
            <a:rect l="l" t="t" r="r" b="b"/>
            <a:pathLst>
              <a:path w="317500" h="317500">
                <a:moveTo>
                  <a:pt x="63500" y="0"/>
                </a:moveTo>
                <a:lnTo>
                  <a:pt x="254000" y="0"/>
                </a:lnTo>
                <a:cubicBezTo>
                  <a:pt x="289047" y="0"/>
                  <a:pt x="317500" y="28453"/>
                  <a:pt x="317500" y="63500"/>
                </a:cubicBezTo>
                <a:lnTo>
                  <a:pt x="317500" y="254000"/>
                </a:lnTo>
                <a:cubicBezTo>
                  <a:pt x="317500" y="289047"/>
                  <a:pt x="289047" y="317500"/>
                  <a:pt x="254000" y="317500"/>
                </a:cubicBezTo>
                <a:lnTo>
                  <a:pt x="63500" y="317500"/>
                </a:lnTo>
                <a:cubicBezTo>
                  <a:pt x="28453" y="317500"/>
                  <a:pt x="0" y="289047"/>
                  <a:pt x="0" y="254000"/>
                </a:cubicBezTo>
                <a:lnTo>
                  <a:pt x="0" y="63500"/>
                </a:lnTo>
                <a:cubicBezTo>
                  <a:pt x="0" y="28453"/>
                  <a:pt x="28453" y="0"/>
                  <a:pt x="63500" y="0"/>
                </a:cubicBezTo>
                <a:close/>
              </a:path>
            </a:pathLst>
          </a:custGeom>
          <a:solidFill>
            <a:srgbClr val="1E88E5"/>
          </a:solidFill>
          <a:ln/>
        </p:spPr>
        <p:txBody>
          <a:bodyPr/>
          <a:lstStyle/>
          <a:p>
            <a:endParaRPr lang="vi-VN" dirty="0"/>
          </a:p>
        </p:txBody>
      </p:sp>
      <p:sp>
        <p:nvSpPr>
          <p:cNvPr id="75" name="Shape 73"/>
          <p:cNvSpPr/>
          <p:nvPr/>
        </p:nvSpPr>
        <p:spPr>
          <a:xfrm>
            <a:off x="5590063" y="5696268"/>
            <a:ext cx="127000" cy="127000"/>
          </a:xfrm>
          <a:custGeom>
            <a:avLst/>
            <a:gdLst/>
            <a:ahLst/>
            <a:cxnLst/>
            <a:rect l="l" t="t" r="r" b="b"/>
            <a:pathLst>
              <a:path w="127000" h="127000">
                <a:moveTo>
                  <a:pt x="63500" y="0"/>
                </a:moveTo>
                <a:cubicBezTo>
                  <a:pt x="64641" y="0"/>
                  <a:pt x="65782" y="248"/>
                  <a:pt x="66824" y="719"/>
                </a:cubicBezTo>
                <a:lnTo>
                  <a:pt x="113556" y="20538"/>
                </a:lnTo>
                <a:cubicBezTo>
                  <a:pt x="119013" y="22845"/>
                  <a:pt x="123081" y="28228"/>
                  <a:pt x="123056" y="34727"/>
                </a:cubicBezTo>
                <a:cubicBezTo>
                  <a:pt x="122932" y="59333"/>
                  <a:pt x="112812" y="104353"/>
                  <a:pt x="70073" y="124817"/>
                </a:cubicBezTo>
                <a:cubicBezTo>
                  <a:pt x="65931" y="126802"/>
                  <a:pt x="61119" y="126802"/>
                  <a:pt x="56976" y="124817"/>
                </a:cubicBezTo>
                <a:cubicBezTo>
                  <a:pt x="14213" y="104353"/>
                  <a:pt x="4118" y="59333"/>
                  <a:pt x="3994" y="34727"/>
                </a:cubicBezTo>
                <a:cubicBezTo>
                  <a:pt x="3969" y="28228"/>
                  <a:pt x="8037" y="22845"/>
                  <a:pt x="13494" y="20538"/>
                </a:cubicBezTo>
                <a:lnTo>
                  <a:pt x="60201" y="719"/>
                </a:lnTo>
                <a:cubicBezTo>
                  <a:pt x="61243" y="248"/>
                  <a:pt x="62359" y="0"/>
                  <a:pt x="63500" y="0"/>
                </a:cubicBezTo>
                <a:close/>
                <a:moveTo>
                  <a:pt x="63500" y="16570"/>
                </a:moveTo>
                <a:lnTo>
                  <a:pt x="63500" y="110356"/>
                </a:lnTo>
                <a:cubicBezTo>
                  <a:pt x="97730" y="93787"/>
                  <a:pt x="106933" y="57076"/>
                  <a:pt x="107156" y="35099"/>
                </a:cubicBezTo>
                <a:lnTo>
                  <a:pt x="63500" y="16594"/>
                </a:lnTo>
                <a:lnTo>
                  <a:pt x="63500" y="16594"/>
                </a:lnTo>
                <a:close/>
              </a:path>
            </a:pathLst>
          </a:custGeom>
          <a:solidFill>
            <a:srgbClr val="FFFFFF"/>
          </a:solidFill>
          <a:ln/>
        </p:spPr>
      </p:sp>
      <p:sp>
        <p:nvSpPr>
          <p:cNvPr id="76" name="Text 74"/>
          <p:cNvSpPr/>
          <p:nvPr/>
        </p:nvSpPr>
        <p:spPr>
          <a:xfrm>
            <a:off x="5806360" y="5628641"/>
            <a:ext cx="928688" cy="222250"/>
          </a:xfrm>
          <a:prstGeom prst="rect">
            <a:avLst/>
          </a:prstGeom>
          <a:noFill/>
          <a:ln/>
        </p:spPr>
        <p:txBody>
          <a:bodyPr wrap="square" lIns="0" tIns="0" rIns="0" bIns="0" rtlCol="0" anchor="ctr"/>
          <a:lstStyle/>
          <a:p>
            <a:pPr>
              <a:lnSpc>
                <a:spcPct val="130000"/>
              </a:lnSpc>
            </a:pPr>
            <a:r>
              <a:rPr lang="en-US" sz="1125" b="1" dirty="0">
                <a:solidFill>
                  <a:srgbClr val="37474F"/>
                </a:solidFill>
                <a:latin typeface="MiSans" pitchFamily="34" charset="0"/>
                <a:ea typeface="MiSans" pitchFamily="34" charset="-122"/>
                <a:cs typeface="MiSans" pitchFamily="34" charset="-120"/>
              </a:rPr>
              <a:t>Tính bảo mật</a:t>
            </a:r>
            <a:endParaRPr lang="en-US" sz="1600" dirty="0"/>
          </a:p>
        </p:txBody>
      </p:sp>
      <p:sp>
        <p:nvSpPr>
          <p:cNvPr id="77" name="Text 75"/>
          <p:cNvSpPr/>
          <p:nvPr/>
        </p:nvSpPr>
        <p:spPr>
          <a:xfrm>
            <a:off x="5482431" y="5985747"/>
            <a:ext cx="630237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Dùng </a:t>
            </a:r>
            <a:r>
              <a:rPr lang="en-US" sz="1000" b="1" dirty="0">
                <a:solidFill>
                  <a:srgbClr val="607D8B"/>
                </a:solidFill>
                <a:latin typeface="MiSans" pitchFamily="34" charset="0"/>
                <a:ea typeface="MiSans" pitchFamily="34" charset="-122"/>
                <a:cs typeface="MiSans" pitchFamily="34" charset="-120"/>
              </a:rPr>
              <a:t>Bcrypt</a:t>
            </a:r>
            <a:r>
              <a:rPr lang="en-US" sz="1000" dirty="0">
                <a:solidFill>
                  <a:srgbClr val="607D8B"/>
                </a:solidFill>
                <a:latin typeface="MiSans" pitchFamily="34" charset="0"/>
                <a:ea typeface="MiSans" pitchFamily="34" charset="-122"/>
                <a:cs typeface="MiSans" pitchFamily="34" charset="-120"/>
              </a:rPr>
              <a:t> mã hóa mật khẩu, ngăn chặn tấn công. Mọi thao tác đều được ghi nhận và giám sát</a:t>
            </a:r>
            <a:endParaRPr lang="en-US" sz="1600" dirty="0"/>
          </a:p>
        </p:txBody>
      </p:sp>
      <p:sp>
        <p:nvSpPr>
          <p:cNvPr id="78" name="Shape 76"/>
          <p:cNvSpPr/>
          <p:nvPr/>
        </p:nvSpPr>
        <p:spPr>
          <a:xfrm>
            <a:off x="5247877" y="7367113"/>
            <a:ext cx="6524625" cy="698500"/>
          </a:xfrm>
          <a:custGeom>
            <a:avLst/>
            <a:gdLst/>
            <a:ahLst/>
            <a:cxnLst/>
            <a:rect l="l" t="t" r="r" b="b"/>
            <a:pathLst>
              <a:path w="6524625" h="698500">
                <a:moveTo>
                  <a:pt x="95247" y="0"/>
                </a:moveTo>
                <a:lnTo>
                  <a:pt x="6429378" y="0"/>
                </a:lnTo>
                <a:cubicBezTo>
                  <a:pt x="6481981" y="0"/>
                  <a:pt x="6524625" y="42644"/>
                  <a:pt x="6524625" y="95247"/>
                </a:cubicBezTo>
                <a:lnTo>
                  <a:pt x="6524625" y="603253"/>
                </a:lnTo>
                <a:cubicBezTo>
                  <a:pt x="6524625" y="655856"/>
                  <a:pt x="6481981" y="698500"/>
                  <a:pt x="6429378" y="698500"/>
                </a:cubicBezTo>
                <a:lnTo>
                  <a:pt x="95247" y="698500"/>
                </a:lnTo>
                <a:cubicBezTo>
                  <a:pt x="42644" y="698500"/>
                  <a:pt x="0" y="655856"/>
                  <a:pt x="0" y="603253"/>
                </a:cubicBezTo>
                <a:lnTo>
                  <a:pt x="0" y="95247"/>
                </a:lnTo>
                <a:cubicBezTo>
                  <a:pt x="0" y="42679"/>
                  <a:pt x="42679" y="0"/>
                  <a:pt x="95247" y="0"/>
                </a:cubicBezTo>
                <a:close/>
              </a:path>
            </a:pathLst>
          </a:custGeom>
          <a:gradFill flip="none" rotWithShape="1">
            <a:gsLst>
              <a:gs pos="0">
                <a:srgbClr val="1E88E5"/>
              </a:gs>
              <a:gs pos="100000">
                <a:srgbClr val="78909C"/>
              </a:gs>
            </a:gsLst>
            <a:lin ang="0" scaled="1"/>
          </a:gradFill>
          <a:ln/>
        </p:spPr>
      </p:sp>
      <p:sp>
        <p:nvSpPr>
          <p:cNvPr id="79" name="Shape 77"/>
          <p:cNvSpPr/>
          <p:nvPr/>
        </p:nvSpPr>
        <p:spPr>
          <a:xfrm>
            <a:off x="5343287" y="7613652"/>
            <a:ext cx="190500" cy="190500"/>
          </a:xfrm>
          <a:custGeom>
            <a:avLst/>
            <a:gdLst/>
            <a:ahLst/>
            <a:cxnLst/>
            <a:rect l="l" t="t" r="r" b="b"/>
            <a:pathLst>
              <a:path w="190500" h="190500">
                <a:moveTo>
                  <a:pt x="95250" y="190500"/>
                </a:moveTo>
                <a:cubicBezTo>
                  <a:pt x="147820" y="190500"/>
                  <a:pt x="190500" y="147820"/>
                  <a:pt x="190500" y="95250"/>
                </a:cubicBezTo>
                <a:cubicBezTo>
                  <a:pt x="190500" y="42680"/>
                  <a:pt x="147820" y="0"/>
                  <a:pt x="95250" y="0"/>
                </a:cubicBezTo>
                <a:cubicBezTo>
                  <a:pt x="42680" y="0"/>
                  <a:pt x="0" y="42680"/>
                  <a:pt x="0" y="95250"/>
                </a:cubicBezTo>
                <a:cubicBezTo>
                  <a:pt x="0" y="147820"/>
                  <a:pt x="42680" y="190500"/>
                  <a:pt x="95250" y="190500"/>
                </a:cubicBezTo>
                <a:close/>
                <a:moveTo>
                  <a:pt x="126653" y="79139"/>
                </a:moveTo>
                <a:lnTo>
                  <a:pt x="96887" y="126764"/>
                </a:lnTo>
                <a:cubicBezTo>
                  <a:pt x="95324" y="129257"/>
                  <a:pt x="92646" y="130820"/>
                  <a:pt x="89706" y="130969"/>
                </a:cubicBezTo>
                <a:cubicBezTo>
                  <a:pt x="86767" y="131118"/>
                  <a:pt x="83939" y="129778"/>
                  <a:pt x="82190" y="127397"/>
                </a:cubicBezTo>
                <a:lnTo>
                  <a:pt x="64331" y="103584"/>
                </a:lnTo>
                <a:cubicBezTo>
                  <a:pt x="61354" y="99640"/>
                  <a:pt x="62173" y="94059"/>
                  <a:pt x="66117" y="91083"/>
                </a:cubicBezTo>
                <a:cubicBezTo>
                  <a:pt x="70061" y="88106"/>
                  <a:pt x="75642" y="88925"/>
                  <a:pt x="78618" y="92869"/>
                </a:cubicBezTo>
                <a:lnTo>
                  <a:pt x="88664" y="106263"/>
                </a:lnTo>
                <a:lnTo>
                  <a:pt x="111509" y="69689"/>
                </a:lnTo>
                <a:cubicBezTo>
                  <a:pt x="114114" y="65522"/>
                  <a:pt x="119621" y="64219"/>
                  <a:pt x="123825" y="66861"/>
                </a:cubicBezTo>
                <a:cubicBezTo>
                  <a:pt x="128029" y="69503"/>
                  <a:pt x="129294" y="74972"/>
                  <a:pt x="126653" y="79177"/>
                </a:cubicBezTo>
                <a:close/>
              </a:path>
            </a:pathLst>
          </a:custGeom>
          <a:solidFill>
            <a:srgbClr val="FFFFFF"/>
          </a:solidFill>
          <a:ln/>
        </p:spPr>
      </p:sp>
      <p:sp>
        <p:nvSpPr>
          <p:cNvPr id="80" name="Text 78"/>
          <p:cNvSpPr/>
          <p:nvPr/>
        </p:nvSpPr>
        <p:spPr>
          <a:xfrm>
            <a:off x="5652849" y="7486652"/>
            <a:ext cx="4714875"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MiSans" pitchFamily="34" charset="0"/>
                <a:ea typeface="MiSans" pitchFamily="34" charset="-122"/>
                <a:cs typeface="MiSans" pitchFamily="34" charset="-120"/>
              </a:rPr>
              <a:t>Kết luận</a:t>
            </a:r>
            <a:endParaRPr lang="en-US" sz="1600" dirty="0"/>
          </a:p>
        </p:txBody>
      </p:sp>
      <p:sp>
        <p:nvSpPr>
          <p:cNvPr id="81" name="Text 79"/>
          <p:cNvSpPr/>
          <p:nvPr/>
        </p:nvSpPr>
        <p:spPr>
          <a:xfrm>
            <a:off x="5652849" y="7740652"/>
            <a:ext cx="4706938" cy="190500"/>
          </a:xfrm>
          <a:prstGeom prst="rect">
            <a:avLst/>
          </a:prstGeom>
          <a:noFill/>
          <a:ln/>
        </p:spPr>
        <p:txBody>
          <a:bodyPr wrap="square" lIns="0" tIns="0" rIns="0" bIns="0" rtlCol="0" anchor="ctr"/>
          <a:lstStyle/>
          <a:p>
            <a:pPr>
              <a:lnSpc>
                <a:spcPct val="130000"/>
              </a:lnSpc>
            </a:pPr>
            <a:r>
              <a:rPr lang="en-US" sz="1000" dirty="0">
                <a:solidFill>
                  <a:srgbClr val="FFFFFF"/>
                </a:solidFill>
                <a:latin typeface="MiSans" pitchFamily="34" charset="0"/>
                <a:ea typeface="MiSans" pitchFamily="34" charset="-122"/>
                <a:cs typeface="MiSans" pitchFamily="34" charset="-120"/>
              </a:rPr>
              <a:t>Hệ thống đáp ứng tốt các mục tiêu, giúp lưu trữ tập trung và nâng cao hiệu quả</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1">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17500" y="396875"/>
            <a:ext cx="381000" cy="31750"/>
          </a:xfrm>
          <a:custGeom>
            <a:avLst/>
            <a:gdLst/>
            <a:ahLst/>
            <a:cxnLst/>
            <a:rect l="l" t="t" r="r" b="b"/>
            <a:pathLst>
              <a:path w="381000" h="31750">
                <a:moveTo>
                  <a:pt x="0" y="0"/>
                </a:moveTo>
                <a:lnTo>
                  <a:pt x="381000" y="0"/>
                </a:lnTo>
                <a:lnTo>
                  <a:pt x="381000" y="31750"/>
                </a:lnTo>
                <a:lnTo>
                  <a:pt x="0" y="31750"/>
                </a:lnTo>
                <a:lnTo>
                  <a:pt x="0" y="0"/>
                </a:lnTo>
                <a:close/>
              </a:path>
            </a:pathLst>
          </a:custGeom>
          <a:solidFill>
            <a:srgbClr val="1E88E5"/>
          </a:solidFill>
          <a:ln/>
        </p:spPr>
      </p:sp>
      <p:sp>
        <p:nvSpPr>
          <p:cNvPr id="3" name="Text 1"/>
          <p:cNvSpPr/>
          <p:nvPr/>
        </p:nvSpPr>
        <p:spPr>
          <a:xfrm>
            <a:off x="825500" y="317500"/>
            <a:ext cx="1301750" cy="190500"/>
          </a:xfrm>
          <a:prstGeom prst="rect">
            <a:avLst/>
          </a:prstGeom>
          <a:noFill/>
          <a:ln/>
        </p:spPr>
        <p:txBody>
          <a:bodyPr wrap="square" lIns="0" tIns="0" rIns="0" bIns="0" rtlCol="0" anchor="ctr"/>
          <a:lstStyle/>
          <a:p>
            <a:pPr>
              <a:lnSpc>
                <a:spcPct val="130000"/>
              </a:lnSpc>
            </a:pPr>
            <a:r>
              <a:rPr lang="en-US" sz="1000" b="1" kern="0" spc="50" dirty="0">
                <a:solidFill>
                  <a:srgbClr val="1E88E5"/>
                </a:solidFill>
                <a:latin typeface="MiSans" pitchFamily="34" charset="0"/>
                <a:ea typeface="MiSans" pitchFamily="34" charset="-122"/>
                <a:cs typeface="MiSans" pitchFamily="34" charset="-120"/>
              </a:rPr>
              <a:t>Future Roadmap</a:t>
            </a:r>
            <a:endParaRPr lang="en-US" sz="1600" dirty="0"/>
          </a:p>
        </p:txBody>
      </p:sp>
      <p:sp>
        <p:nvSpPr>
          <p:cNvPr id="4" name="Text 2"/>
          <p:cNvSpPr/>
          <p:nvPr/>
        </p:nvSpPr>
        <p:spPr>
          <a:xfrm>
            <a:off x="317500" y="603250"/>
            <a:ext cx="11747500" cy="381000"/>
          </a:xfrm>
          <a:prstGeom prst="rect">
            <a:avLst/>
          </a:prstGeom>
          <a:noFill/>
          <a:ln/>
        </p:spPr>
        <p:txBody>
          <a:bodyPr wrap="square" lIns="0" tIns="0" rIns="0" bIns="0" rtlCol="0" anchor="ctr"/>
          <a:lstStyle/>
          <a:p>
            <a:pPr>
              <a:lnSpc>
                <a:spcPct val="80000"/>
              </a:lnSpc>
            </a:pPr>
            <a:r>
              <a:rPr lang="en-US" sz="3000" b="1" dirty="0">
                <a:solidFill>
                  <a:srgbClr val="37474F"/>
                </a:solidFill>
                <a:latin typeface="阿里妈妈数黑体" pitchFamily="34" charset="0"/>
                <a:ea typeface="阿里妈妈数黑体" pitchFamily="34" charset="-122"/>
                <a:cs typeface="阿里妈妈数黑体" pitchFamily="34" charset="-120"/>
              </a:rPr>
              <a:t>Hướng phát triển tương lai</a:t>
            </a:r>
            <a:endParaRPr lang="en-US" sz="1600" dirty="0"/>
          </a:p>
        </p:txBody>
      </p:sp>
      <p:sp>
        <p:nvSpPr>
          <p:cNvPr id="5" name="Shape 3"/>
          <p:cNvSpPr/>
          <p:nvPr/>
        </p:nvSpPr>
        <p:spPr>
          <a:xfrm>
            <a:off x="317500" y="1143000"/>
            <a:ext cx="5699125" cy="5715000"/>
          </a:xfrm>
          <a:custGeom>
            <a:avLst/>
            <a:gdLst/>
            <a:ahLst/>
            <a:cxnLst/>
            <a:rect l="l" t="t" r="r" b="b"/>
            <a:pathLst>
              <a:path w="5699125" h="5715000">
                <a:moveTo>
                  <a:pt x="126977" y="0"/>
                </a:moveTo>
                <a:lnTo>
                  <a:pt x="5572148" y="0"/>
                </a:lnTo>
                <a:cubicBezTo>
                  <a:pt x="5642276" y="0"/>
                  <a:pt x="5699125" y="56849"/>
                  <a:pt x="5699125" y="126977"/>
                </a:cubicBezTo>
                <a:lnTo>
                  <a:pt x="5699125" y="5588023"/>
                </a:lnTo>
                <a:cubicBezTo>
                  <a:pt x="5699125" y="5658151"/>
                  <a:pt x="5642276" y="5715000"/>
                  <a:pt x="5572148" y="5715000"/>
                </a:cubicBezTo>
                <a:lnTo>
                  <a:pt x="126977" y="5715000"/>
                </a:lnTo>
                <a:cubicBezTo>
                  <a:pt x="56849" y="5715000"/>
                  <a:pt x="0" y="5658151"/>
                  <a:pt x="0" y="5588023"/>
                </a:cubicBezTo>
                <a:lnTo>
                  <a:pt x="0" y="126977"/>
                </a:lnTo>
                <a:cubicBezTo>
                  <a:pt x="0" y="56896"/>
                  <a:pt x="56896" y="0"/>
                  <a:pt x="126977" y="0"/>
                </a:cubicBezTo>
                <a:close/>
              </a:path>
            </a:pathLst>
          </a:custGeom>
          <a:solidFill>
            <a:srgbClr val="FFFFFF"/>
          </a:solidFill>
          <a:ln/>
          <a:effectLst>
            <a:outerShdw blurRad="119063" dist="79375" dir="5400000" algn="bl" rotWithShape="0">
              <a:srgbClr val="000000">
                <a:alpha val="10196"/>
              </a:srgbClr>
            </a:outerShdw>
          </a:effectLst>
        </p:spPr>
      </p:sp>
      <p:sp>
        <p:nvSpPr>
          <p:cNvPr id="6" name="Shape 4"/>
          <p:cNvSpPr/>
          <p:nvPr/>
        </p:nvSpPr>
        <p:spPr>
          <a:xfrm>
            <a:off x="476250" y="1301750"/>
            <a:ext cx="381000" cy="381000"/>
          </a:xfrm>
          <a:custGeom>
            <a:avLst/>
            <a:gdLst/>
            <a:ahLst/>
            <a:cxnLst/>
            <a:rect l="l" t="t" r="r" b="b"/>
            <a:pathLst>
              <a:path w="381000" h="381000">
                <a:moveTo>
                  <a:pt x="63501" y="0"/>
                </a:moveTo>
                <a:lnTo>
                  <a:pt x="317499" y="0"/>
                </a:lnTo>
                <a:cubicBezTo>
                  <a:pt x="352546" y="0"/>
                  <a:pt x="381000" y="28454"/>
                  <a:pt x="381000" y="63501"/>
                </a:cubicBezTo>
                <a:lnTo>
                  <a:pt x="381000" y="317499"/>
                </a:lnTo>
                <a:cubicBezTo>
                  <a:pt x="381000" y="352546"/>
                  <a:pt x="352546" y="381000"/>
                  <a:pt x="317499" y="381000"/>
                </a:cubicBezTo>
                <a:lnTo>
                  <a:pt x="63501" y="381000"/>
                </a:lnTo>
                <a:cubicBezTo>
                  <a:pt x="28454" y="381000"/>
                  <a:pt x="0" y="352546"/>
                  <a:pt x="0" y="317499"/>
                </a:cubicBezTo>
                <a:lnTo>
                  <a:pt x="0" y="63501"/>
                </a:lnTo>
                <a:cubicBezTo>
                  <a:pt x="0" y="28454"/>
                  <a:pt x="28454" y="0"/>
                  <a:pt x="63501" y="0"/>
                </a:cubicBezTo>
                <a:close/>
              </a:path>
            </a:pathLst>
          </a:custGeom>
          <a:solidFill>
            <a:srgbClr val="FF8A65"/>
          </a:solidFill>
          <a:ln/>
        </p:spPr>
      </p:sp>
      <p:sp>
        <p:nvSpPr>
          <p:cNvPr id="7" name="Shape 5"/>
          <p:cNvSpPr/>
          <p:nvPr/>
        </p:nvSpPr>
        <p:spPr>
          <a:xfrm>
            <a:off x="587375" y="1412875"/>
            <a:ext cx="158750" cy="158750"/>
          </a:xfrm>
          <a:custGeom>
            <a:avLst/>
            <a:gdLst/>
            <a:ahLst/>
            <a:cxnLst/>
            <a:rect l="l" t="t" r="r" b="b"/>
            <a:pathLst>
              <a:path w="158750" h="158750">
                <a:moveTo>
                  <a:pt x="79375" y="0"/>
                </a:moveTo>
                <a:cubicBezTo>
                  <a:pt x="83933" y="0"/>
                  <a:pt x="88119" y="2511"/>
                  <a:pt x="90289" y="6511"/>
                </a:cubicBezTo>
                <a:lnTo>
                  <a:pt x="157262" y="130535"/>
                </a:lnTo>
                <a:cubicBezTo>
                  <a:pt x="159339" y="134379"/>
                  <a:pt x="159246" y="139030"/>
                  <a:pt x="157014" y="142782"/>
                </a:cubicBezTo>
                <a:cubicBezTo>
                  <a:pt x="154781" y="146534"/>
                  <a:pt x="150719" y="148828"/>
                  <a:pt x="146348" y="148828"/>
                </a:cubicBezTo>
                <a:lnTo>
                  <a:pt x="12402" y="148828"/>
                </a:lnTo>
                <a:cubicBezTo>
                  <a:pt x="8031" y="148828"/>
                  <a:pt x="4000" y="146534"/>
                  <a:pt x="1736" y="142782"/>
                </a:cubicBezTo>
                <a:cubicBezTo>
                  <a:pt x="-527" y="139030"/>
                  <a:pt x="-589" y="134379"/>
                  <a:pt x="1488" y="130535"/>
                </a:cubicBezTo>
                <a:lnTo>
                  <a:pt x="68461" y="6511"/>
                </a:lnTo>
                <a:cubicBezTo>
                  <a:pt x="70631" y="2511"/>
                  <a:pt x="74817" y="0"/>
                  <a:pt x="79375" y="0"/>
                </a:cubicBezTo>
                <a:close/>
                <a:moveTo>
                  <a:pt x="79375" y="52090"/>
                </a:moveTo>
                <a:cubicBezTo>
                  <a:pt x="75251" y="52090"/>
                  <a:pt x="71934" y="55407"/>
                  <a:pt x="71934" y="59531"/>
                </a:cubicBezTo>
                <a:lnTo>
                  <a:pt x="71934" y="94258"/>
                </a:lnTo>
                <a:cubicBezTo>
                  <a:pt x="71934" y="98382"/>
                  <a:pt x="75251" y="101699"/>
                  <a:pt x="79375" y="101699"/>
                </a:cubicBezTo>
                <a:cubicBezTo>
                  <a:pt x="83499" y="101699"/>
                  <a:pt x="86816" y="98382"/>
                  <a:pt x="86816" y="94258"/>
                </a:cubicBezTo>
                <a:lnTo>
                  <a:pt x="86816" y="59531"/>
                </a:lnTo>
                <a:cubicBezTo>
                  <a:pt x="86816" y="55407"/>
                  <a:pt x="83499" y="52090"/>
                  <a:pt x="79375" y="52090"/>
                </a:cubicBezTo>
                <a:close/>
                <a:moveTo>
                  <a:pt x="87654" y="119062"/>
                </a:moveTo>
                <a:cubicBezTo>
                  <a:pt x="87842" y="115990"/>
                  <a:pt x="86309" y="113066"/>
                  <a:pt x="83675" y="111473"/>
                </a:cubicBezTo>
                <a:cubicBezTo>
                  <a:pt x="81041" y="109879"/>
                  <a:pt x="77740" y="109879"/>
                  <a:pt x="75106" y="111473"/>
                </a:cubicBezTo>
                <a:cubicBezTo>
                  <a:pt x="72472" y="113066"/>
                  <a:pt x="70939" y="115990"/>
                  <a:pt x="71127" y="119062"/>
                </a:cubicBezTo>
                <a:cubicBezTo>
                  <a:pt x="70939" y="122135"/>
                  <a:pt x="72472" y="125059"/>
                  <a:pt x="75106" y="126652"/>
                </a:cubicBezTo>
                <a:cubicBezTo>
                  <a:pt x="77740" y="128246"/>
                  <a:pt x="81041" y="128246"/>
                  <a:pt x="83675" y="126652"/>
                </a:cubicBezTo>
                <a:cubicBezTo>
                  <a:pt x="86309" y="125059"/>
                  <a:pt x="87842" y="122135"/>
                  <a:pt x="87654" y="119062"/>
                </a:cubicBezTo>
                <a:close/>
              </a:path>
            </a:pathLst>
          </a:custGeom>
          <a:solidFill>
            <a:srgbClr val="FFFFFF"/>
          </a:solidFill>
          <a:ln/>
        </p:spPr>
      </p:sp>
      <p:sp>
        <p:nvSpPr>
          <p:cNvPr id="8" name="Text 6"/>
          <p:cNvSpPr/>
          <p:nvPr/>
        </p:nvSpPr>
        <p:spPr>
          <a:xfrm>
            <a:off x="952500" y="1381125"/>
            <a:ext cx="1277938" cy="222250"/>
          </a:xfrm>
          <a:prstGeom prst="rect">
            <a:avLst/>
          </a:prstGeom>
          <a:noFill/>
          <a:ln/>
        </p:spPr>
        <p:txBody>
          <a:bodyPr wrap="square" lIns="0" tIns="0" rIns="0" bIns="0" rtlCol="0" anchor="ctr"/>
          <a:lstStyle/>
          <a:p>
            <a:pPr>
              <a:lnSpc>
                <a:spcPct val="120000"/>
              </a:lnSpc>
            </a:pPr>
            <a:r>
              <a:rPr lang="en-US" sz="1250" b="1" dirty="0">
                <a:solidFill>
                  <a:srgbClr val="37474F"/>
                </a:solidFill>
                <a:latin typeface="阿里妈妈数黑体" pitchFamily="34" charset="0"/>
                <a:ea typeface="阿里妈妈数黑体" pitchFamily="34" charset="-122"/>
                <a:cs typeface="阿里妈妈数黑体" pitchFamily="34" charset="-120"/>
              </a:rPr>
              <a:t>Hạn chế hiện tại</a:t>
            </a:r>
            <a:endParaRPr lang="en-US" sz="1600" dirty="0"/>
          </a:p>
        </p:txBody>
      </p:sp>
      <p:sp>
        <p:nvSpPr>
          <p:cNvPr id="9" name="Shape 7"/>
          <p:cNvSpPr/>
          <p:nvPr/>
        </p:nvSpPr>
        <p:spPr>
          <a:xfrm>
            <a:off x="491490" y="1809750"/>
            <a:ext cx="5365115" cy="698500"/>
          </a:xfrm>
          <a:custGeom>
            <a:avLst/>
            <a:gdLst/>
            <a:ahLst/>
            <a:cxnLst/>
            <a:rect l="l" t="t" r="r" b="b"/>
            <a:pathLst>
              <a:path w="5365115" h="698500">
                <a:moveTo>
                  <a:pt x="30480" y="0"/>
                </a:moveTo>
                <a:lnTo>
                  <a:pt x="5301614" y="0"/>
                </a:lnTo>
                <a:cubicBezTo>
                  <a:pt x="5336685" y="0"/>
                  <a:pt x="5365115" y="28430"/>
                  <a:pt x="5365115" y="63501"/>
                </a:cubicBezTo>
                <a:lnTo>
                  <a:pt x="5365115" y="634999"/>
                </a:lnTo>
                <a:cubicBezTo>
                  <a:pt x="5365115" y="670070"/>
                  <a:pt x="5336685" y="698500"/>
                  <a:pt x="5301614" y="698500"/>
                </a:cubicBezTo>
                <a:lnTo>
                  <a:pt x="30480" y="698500"/>
                </a:lnTo>
                <a:cubicBezTo>
                  <a:pt x="13646" y="698500"/>
                  <a:pt x="0" y="684854"/>
                  <a:pt x="0" y="668020"/>
                </a:cubicBezTo>
                <a:lnTo>
                  <a:pt x="0" y="30480"/>
                </a:lnTo>
                <a:cubicBezTo>
                  <a:pt x="0" y="13658"/>
                  <a:pt x="13658" y="0"/>
                  <a:pt x="30480" y="0"/>
                </a:cubicBezTo>
                <a:close/>
              </a:path>
            </a:pathLst>
          </a:custGeom>
          <a:solidFill>
            <a:srgbClr val="FF8A65">
              <a:alpha val="5098"/>
            </a:srgbClr>
          </a:solidFill>
          <a:ln/>
        </p:spPr>
      </p:sp>
      <p:sp>
        <p:nvSpPr>
          <p:cNvPr id="10" name="Shape 8"/>
          <p:cNvSpPr/>
          <p:nvPr/>
        </p:nvSpPr>
        <p:spPr>
          <a:xfrm>
            <a:off x="491490" y="1809750"/>
            <a:ext cx="30480" cy="698500"/>
          </a:xfrm>
          <a:custGeom>
            <a:avLst/>
            <a:gdLst/>
            <a:ahLst/>
            <a:cxnLst/>
            <a:rect l="l" t="t" r="r" b="b"/>
            <a:pathLst>
              <a:path w="30480" h="698500">
                <a:moveTo>
                  <a:pt x="30480" y="0"/>
                </a:moveTo>
                <a:lnTo>
                  <a:pt x="30480" y="0"/>
                </a:lnTo>
                <a:lnTo>
                  <a:pt x="30480" y="698500"/>
                </a:lnTo>
                <a:lnTo>
                  <a:pt x="30480" y="698500"/>
                </a:lnTo>
                <a:cubicBezTo>
                  <a:pt x="13646" y="698500"/>
                  <a:pt x="0" y="684854"/>
                  <a:pt x="0" y="668020"/>
                </a:cubicBezTo>
                <a:lnTo>
                  <a:pt x="0" y="30480"/>
                </a:lnTo>
                <a:cubicBezTo>
                  <a:pt x="0" y="13658"/>
                  <a:pt x="13658" y="0"/>
                  <a:pt x="30480" y="0"/>
                </a:cubicBezTo>
                <a:close/>
              </a:path>
            </a:pathLst>
          </a:custGeom>
          <a:solidFill>
            <a:srgbClr val="FF8A65"/>
          </a:solidFill>
          <a:ln/>
        </p:spPr>
      </p:sp>
      <p:sp>
        <p:nvSpPr>
          <p:cNvPr id="11" name="Shape 9"/>
          <p:cNvSpPr/>
          <p:nvPr/>
        </p:nvSpPr>
        <p:spPr>
          <a:xfrm>
            <a:off x="633730" y="1936750"/>
            <a:ext cx="254000" cy="254000"/>
          </a:xfrm>
          <a:custGeom>
            <a:avLst/>
            <a:gdLst/>
            <a:ahLst/>
            <a:cxnLst/>
            <a:rect l="l" t="t" r="r" b="b"/>
            <a:pathLst>
              <a:path w="254000" h="254000">
                <a:moveTo>
                  <a:pt x="63500" y="0"/>
                </a:moveTo>
                <a:lnTo>
                  <a:pt x="190500" y="0"/>
                </a:lnTo>
                <a:cubicBezTo>
                  <a:pt x="225547" y="0"/>
                  <a:pt x="254000" y="28453"/>
                  <a:pt x="254000" y="63500"/>
                </a:cubicBezTo>
                <a:lnTo>
                  <a:pt x="254000" y="190500"/>
                </a:lnTo>
                <a:cubicBezTo>
                  <a:pt x="254000" y="225547"/>
                  <a:pt x="225547" y="254000"/>
                  <a:pt x="190500" y="254000"/>
                </a:cubicBezTo>
                <a:lnTo>
                  <a:pt x="63500" y="254000"/>
                </a:lnTo>
                <a:cubicBezTo>
                  <a:pt x="28453" y="254000"/>
                  <a:pt x="0" y="225547"/>
                  <a:pt x="0" y="190500"/>
                </a:cubicBezTo>
                <a:lnTo>
                  <a:pt x="0" y="63500"/>
                </a:lnTo>
                <a:cubicBezTo>
                  <a:pt x="0" y="28453"/>
                  <a:pt x="28453" y="0"/>
                  <a:pt x="63500" y="0"/>
                </a:cubicBezTo>
                <a:close/>
              </a:path>
            </a:pathLst>
          </a:custGeom>
          <a:solidFill>
            <a:srgbClr val="FF8A65">
              <a:alpha val="10196"/>
            </a:srgbClr>
          </a:solidFill>
          <a:ln/>
        </p:spPr>
      </p:sp>
      <p:sp>
        <p:nvSpPr>
          <p:cNvPr id="12" name="Text 10"/>
          <p:cNvSpPr/>
          <p:nvPr/>
        </p:nvSpPr>
        <p:spPr>
          <a:xfrm>
            <a:off x="735727" y="1968500"/>
            <a:ext cx="111125" cy="190500"/>
          </a:xfrm>
          <a:prstGeom prst="rect">
            <a:avLst/>
          </a:prstGeom>
          <a:noFill/>
          <a:ln/>
        </p:spPr>
        <p:txBody>
          <a:bodyPr wrap="square" lIns="0" tIns="0" rIns="0" bIns="0" rtlCol="0" anchor="ctr"/>
          <a:lstStyle/>
          <a:p>
            <a:pPr>
              <a:lnSpc>
                <a:spcPct val="130000"/>
              </a:lnSpc>
            </a:pPr>
            <a:r>
              <a:rPr lang="en-US" sz="1000" b="1" dirty="0">
                <a:solidFill>
                  <a:srgbClr val="FF8A65"/>
                </a:solidFill>
                <a:latin typeface="MiSans" pitchFamily="34" charset="0"/>
                <a:ea typeface="MiSans" pitchFamily="34" charset="-122"/>
                <a:cs typeface="MiSans" pitchFamily="34" charset="-120"/>
              </a:rPr>
              <a:t>1</a:t>
            </a:r>
            <a:endParaRPr lang="en-US" sz="1600" dirty="0"/>
          </a:p>
        </p:txBody>
      </p:sp>
      <p:sp>
        <p:nvSpPr>
          <p:cNvPr id="13" name="Text 11"/>
          <p:cNvSpPr/>
          <p:nvPr/>
        </p:nvSpPr>
        <p:spPr>
          <a:xfrm>
            <a:off x="982980" y="1936750"/>
            <a:ext cx="3762375" cy="190500"/>
          </a:xfrm>
          <a:prstGeom prst="rect">
            <a:avLst/>
          </a:prstGeom>
          <a:noFill/>
          <a:ln/>
        </p:spPr>
        <p:txBody>
          <a:bodyPr wrap="square" lIns="0" tIns="0" rIns="0" bIns="0" rtlCol="0" anchor="ctr"/>
          <a:lstStyle/>
          <a:p>
            <a:pPr>
              <a:lnSpc>
                <a:spcPct val="130000"/>
              </a:lnSpc>
            </a:pPr>
            <a:r>
              <a:rPr lang="en-US" sz="1000" b="1" dirty="0">
                <a:solidFill>
                  <a:srgbClr val="37474F"/>
                </a:solidFill>
                <a:latin typeface="MiSans" pitchFamily="34" charset="0"/>
                <a:ea typeface="MiSans" pitchFamily="34" charset="-122"/>
                <a:cs typeface="MiSans" pitchFamily="34" charset="-120"/>
              </a:rPr>
              <a:t>Preview file đồ họa</a:t>
            </a:r>
            <a:endParaRPr lang="en-US" sz="1600" dirty="0"/>
          </a:p>
        </p:txBody>
      </p:sp>
      <p:sp>
        <p:nvSpPr>
          <p:cNvPr id="14" name="Text 12"/>
          <p:cNvSpPr/>
          <p:nvPr/>
        </p:nvSpPr>
        <p:spPr>
          <a:xfrm>
            <a:off x="982980" y="2190750"/>
            <a:ext cx="3762375"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Chưa hỗ trợ xem trước cho </a:t>
            </a:r>
            <a:r>
              <a:rPr lang="en-US" sz="1000" dirty="0">
                <a:solidFill>
                  <a:srgbClr val="FF8A65"/>
                </a:solidFill>
                <a:highlight>
                  <a:srgbClr val="FF8A65">
                    <a:alpha val="15000"/>
                  </a:srgbClr>
                </a:highlight>
                <a:latin typeface="MiSans" pitchFamily="34" charset="0"/>
                <a:ea typeface="MiSans" pitchFamily="34" charset="-122"/>
                <a:cs typeface="MiSans" pitchFamily="34" charset="-120"/>
              </a:rPr>
              <a:t>.psd, .ai </a:t>
            </a:r>
            <a:r>
              <a:rPr lang="en-US" sz="1000" dirty="0">
                <a:solidFill>
                  <a:srgbClr val="607D8B"/>
                </a:solidFill>
                <a:latin typeface="MiSans" pitchFamily="34" charset="0"/>
                <a:ea typeface="MiSans" pitchFamily="34" charset="-122"/>
                <a:cs typeface="MiSans" pitchFamily="34" charset="-120"/>
              </a:rPr>
              <a:t>. Cần tích hợp thư viện xử lý.</a:t>
            </a:r>
            <a:endParaRPr lang="en-US" sz="1600" dirty="0"/>
          </a:p>
        </p:txBody>
      </p:sp>
      <p:sp>
        <p:nvSpPr>
          <p:cNvPr id="15" name="Shape 13"/>
          <p:cNvSpPr/>
          <p:nvPr/>
        </p:nvSpPr>
        <p:spPr>
          <a:xfrm>
            <a:off x="491490" y="2603500"/>
            <a:ext cx="5365115" cy="698500"/>
          </a:xfrm>
          <a:custGeom>
            <a:avLst/>
            <a:gdLst/>
            <a:ahLst/>
            <a:cxnLst/>
            <a:rect l="l" t="t" r="r" b="b"/>
            <a:pathLst>
              <a:path w="5365115" h="698500">
                <a:moveTo>
                  <a:pt x="30480" y="0"/>
                </a:moveTo>
                <a:lnTo>
                  <a:pt x="5301614" y="0"/>
                </a:lnTo>
                <a:cubicBezTo>
                  <a:pt x="5336685" y="0"/>
                  <a:pt x="5365115" y="28430"/>
                  <a:pt x="5365115" y="63501"/>
                </a:cubicBezTo>
                <a:lnTo>
                  <a:pt x="5365115" y="634999"/>
                </a:lnTo>
                <a:cubicBezTo>
                  <a:pt x="5365115" y="670070"/>
                  <a:pt x="5336685" y="698500"/>
                  <a:pt x="5301614" y="698500"/>
                </a:cubicBezTo>
                <a:lnTo>
                  <a:pt x="30480" y="698500"/>
                </a:lnTo>
                <a:cubicBezTo>
                  <a:pt x="13646" y="698500"/>
                  <a:pt x="0" y="684854"/>
                  <a:pt x="0" y="668020"/>
                </a:cubicBezTo>
                <a:lnTo>
                  <a:pt x="0" y="30480"/>
                </a:lnTo>
                <a:cubicBezTo>
                  <a:pt x="0" y="13658"/>
                  <a:pt x="13658" y="0"/>
                  <a:pt x="30480" y="0"/>
                </a:cubicBezTo>
                <a:close/>
              </a:path>
            </a:pathLst>
          </a:custGeom>
          <a:solidFill>
            <a:srgbClr val="78909C">
              <a:alpha val="5098"/>
            </a:srgbClr>
          </a:solidFill>
          <a:ln/>
        </p:spPr>
      </p:sp>
      <p:sp>
        <p:nvSpPr>
          <p:cNvPr id="16" name="Shape 14"/>
          <p:cNvSpPr/>
          <p:nvPr/>
        </p:nvSpPr>
        <p:spPr>
          <a:xfrm>
            <a:off x="491490" y="2603500"/>
            <a:ext cx="30480" cy="698500"/>
          </a:xfrm>
          <a:custGeom>
            <a:avLst/>
            <a:gdLst/>
            <a:ahLst/>
            <a:cxnLst/>
            <a:rect l="l" t="t" r="r" b="b"/>
            <a:pathLst>
              <a:path w="30480" h="698500">
                <a:moveTo>
                  <a:pt x="30480" y="0"/>
                </a:moveTo>
                <a:lnTo>
                  <a:pt x="30480" y="0"/>
                </a:lnTo>
                <a:lnTo>
                  <a:pt x="30480" y="698500"/>
                </a:lnTo>
                <a:lnTo>
                  <a:pt x="30480" y="698500"/>
                </a:lnTo>
                <a:cubicBezTo>
                  <a:pt x="13646" y="698500"/>
                  <a:pt x="0" y="684854"/>
                  <a:pt x="0" y="668020"/>
                </a:cubicBezTo>
                <a:lnTo>
                  <a:pt x="0" y="30480"/>
                </a:lnTo>
                <a:cubicBezTo>
                  <a:pt x="0" y="13658"/>
                  <a:pt x="13658" y="0"/>
                  <a:pt x="30480" y="0"/>
                </a:cubicBezTo>
                <a:close/>
              </a:path>
            </a:pathLst>
          </a:custGeom>
          <a:solidFill>
            <a:srgbClr val="78909C"/>
          </a:solidFill>
          <a:ln/>
        </p:spPr>
      </p:sp>
      <p:sp>
        <p:nvSpPr>
          <p:cNvPr id="17" name="Shape 15"/>
          <p:cNvSpPr/>
          <p:nvPr/>
        </p:nvSpPr>
        <p:spPr>
          <a:xfrm>
            <a:off x="633730" y="2730500"/>
            <a:ext cx="254000" cy="254000"/>
          </a:xfrm>
          <a:custGeom>
            <a:avLst/>
            <a:gdLst/>
            <a:ahLst/>
            <a:cxnLst/>
            <a:rect l="l" t="t" r="r" b="b"/>
            <a:pathLst>
              <a:path w="254000" h="254000">
                <a:moveTo>
                  <a:pt x="63500" y="0"/>
                </a:moveTo>
                <a:lnTo>
                  <a:pt x="190500" y="0"/>
                </a:lnTo>
                <a:cubicBezTo>
                  <a:pt x="225547" y="0"/>
                  <a:pt x="254000" y="28453"/>
                  <a:pt x="254000" y="63500"/>
                </a:cubicBezTo>
                <a:lnTo>
                  <a:pt x="254000" y="190500"/>
                </a:lnTo>
                <a:cubicBezTo>
                  <a:pt x="254000" y="225547"/>
                  <a:pt x="225547" y="254000"/>
                  <a:pt x="190500" y="254000"/>
                </a:cubicBezTo>
                <a:lnTo>
                  <a:pt x="63500" y="254000"/>
                </a:lnTo>
                <a:cubicBezTo>
                  <a:pt x="28453" y="254000"/>
                  <a:pt x="0" y="225547"/>
                  <a:pt x="0" y="190500"/>
                </a:cubicBezTo>
                <a:lnTo>
                  <a:pt x="0" y="63500"/>
                </a:lnTo>
                <a:cubicBezTo>
                  <a:pt x="0" y="28453"/>
                  <a:pt x="28453" y="0"/>
                  <a:pt x="63500" y="0"/>
                </a:cubicBezTo>
                <a:close/>
              </a:path>
            </a:pathLst>
          </a:custGeom>
          <a:solidFill>
            <a:srgbClr val="78909C">
              <a:alpha val="10196"/>
            </a:srgbClr>
          </a:solidFill>
          <a:ln/>
        </p:spPr>
      </p:sp>
      <p:sp>
        <p:nvSpPr>
          <p:cNvPr id="18" name="Text 16"/>
          <p:cNvSpPr/>
          <p:nvPr/>
        </p:nvSpPr>
        <p:spPr>
          <a:xfrm>
            <a:off x="725011" y="2762250"/>
            <a:ext cx="134938" cy="190500"/>
          </a:xfrm>
          <a:prstGeom prst="rect">
            <a:avLst/>
          </a:prstGeom>
          <a:noFill/>
          <a:ln/>
        </p:spPr>
        <p:txBody>
          <a:bodyPr wrap="square" lIns="0" tIns="0" rIns="0" bIns="0" rtlCol="0" anchor="ctr"/>
          <a:lstStyle/>
          <a:p>
            <a:pPr>
              <a:lnSpc>
                <a:spcPct val="130000"/>
              </a:lnSpc>
            </a:pPr>
            <a:r>
              <a:rPr lang="en-US" sz="1000" b="1" dirty="0">
                <a:solidFill>
                  <a:srgbClr val="78909C"/>
                </a:solidFill>
                <a:latin typeface="MiSans" pitchFamily="34" charset="0"/>
                <a:ea typeface="MiSans" pitchFamily="34" charset="-122"/>
                <a:cs typeface="MiSans" pitchFamily="34" charset="-120"/>
              </a:rPr>
              <a:t>2</a:t>
            </a:r>
            <a:endParaRPr lang="en-US" sz="1600" dirty="0"/>
          </a:p>
        </p:txBody>
      </p:sp>
      <p:sp>
        <p:nvSpPr>
          <p:cNvPr id="19" name="Text 17"/>
          <p:cNvSpPr/>
          <p:nvPr/>
        </p:nvSpPr>
        <p:spPr>
          <a:xfrm>
            <a:off x="982980" y="2730500"/>
            <a:ext cx="4532313" cy="190500"/>
          </a:xfrm>
          <a:prstGeom prst="rect">
            <a:avLst/>
          </a:prstGeom>
          <a:noFill/>
          <a:ln/>
        </p:spPr>
        <p:txBody>
          <a:bodyPr wrap="square" lIns="0" tIns="0" rIns="0" bIns="0" rtlCol="0" anchor="ctr"/>
          <a:lstStyle/>
          <a:p>
            <a:pPr>
              <a:lnSpc>
                <a:spcPct val="130000"/>
              </a:lnSpc>
            </a:pPr>
            <a:r>
              <a:rPr lang="en-US" sz="1000" b="1" dirty="0">
                <a:solidFill>
                  <a:srgbClr val="37474F"/>
                </a:solidFill>
                <a:latin typeface="MiSans" pitchFamily="34" charset="0"/>
                <a:ea typeface="MiSans" pitchFamily="34" charset="-122"/>
                <a:cs typeface="MiSans" pitchFamily="34" charset="-120"/>
              </a:rPr>
              <a:t>Gửi email thông báo</a:t>
            </a:r>
            <a:endParaRPr lang="en-US" sz="1600" dirty="0"/>
          </a:p>
        </p:txBody>
      </p:sp>
      <p:sp>
        <p:nvSpPr>
          <p:cNvPr id="20" name="Text 18"/>
          <p:cNvSpPr/>
          <p:nvPr/>
        </p:nvSpPr>
        <p:spPr>
          <a:xfrm>
            <a:off x="982980" y="2984500"/>
            <a:ext cx="4532313"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Do hạn chế môi trường </a:t>
            </a:r>
            <a:r>
              <a:rPr lang="en-US" sz="1000" b="1" dirty="0">
                <a:solidFill>
                  <a:srgbClr val="607D8B"/>
                </a:solidFill>
                <a:latin typeface="MiSans" pitchFamily="34" charset="0"/>
                <a:ea typeface="MiSans" pitchFamily="34" charset="-122"/>
                <a:cs typeface="MiSans" pitchFamily="34" charset="-120"/>
              </a:rPr>
              <a:t>localhost</a:t>
            </a:r>
            <a:r>
              <a:rPr lang="en-US" sz="1000" dirty="0">
                <a:solidFill>
                  <a:srgbClr val="607D8B"/>
                </a:solidFill>
                <a:latin typeface="MiSans" pitchFamily="34" charset="0"/>
                <a:ea typeface="MiSans" pitchFamily="34" charset="-122"/>
                <a:cs typeface="MiSans" pitchFamily="34" charset="-120"/>
              </a:rPr>
              <a:t>, tính năng gửi email chưa triển khai thực tế.</a:t>
            </a:r>
            <a:endParaRPr lang="en-US" sz="1600" dirty="0"/>
          </a:p>
        </p:txBody>
      </p:sp>
      <p:sp>
        <p:nvSpPr>
          <p:cNvPr id="21" name="Shape 19"/>
          <p:cNvSpPr/>
          <p:nvPr/>
        </p:nvSpPr>
        <p:spPr>
          <a:xfrm>
            <a:off x="478790" y="6024878"/>
            <a:ext cx="5378768" cy="671830"/>
          </a:xfrm>
          <a:custGeom>
            <a:avLst/>
            <a:gdLst/>
            <a:ahLst/>
            <a:cxnLst/>
            <a:rect l="l" t="t" r="r" b="b"/>
            <a:pathLst>
              <a:path w="5378768" h="671830">
                <a:moveTo>
                  <a:pt x="95252" y="0"/>
                </a:moveTo>
                <a:lnTo>
                  <a:pt x="5283515" y="0"/>
                </a:lnTo>
                <a:cubicBezTo>
                  <a:pt x="5336122" y="0"/>
                  <a:pt x="5378768" y="42646"/>
                  <a:pt x="5378768" y="95252"/>
                </a:cubicBezTo>
                <a:lnTo>
                  <a:pt x="5378768" y="576578"/>
                </a:lnTo>
                <a:cubicBezTo>
                  <a:pt x="5378768" y="629184"/>
                  <a:pt x="5336122" y="671830"/>
                  <a:pt x="5283515" y="671830"/>
                </a:cubicBezTo>
                <a:lnTo>
                  <a:pt x="95252" y="671830"/>
                </a:lnTo>
                <a:cubicBezTo>
                  <a:pt x="42646" y="671830"/>
                  <a:pt x="0" y="629184"/>
                  <a:pt x="0" y="576578"/>
                </a:cubicBezTo>
                <a:lnTo>
                  <a:pt x="0" y="95252"/>
                </a:lnTo>
                <a:cubicBezTo>
                  <a:pt x="0" y="42681"/>
                  <a:pt x="42681" y="0"/>
                  <a:pt x="95252" y="0"/>
                </a:cubicBezTo>
                <a:close/>
              </a:path>
            </a:pathLst>
          </a:custGeom>
          <a:gradFill flip="none" rotWithShape="1">
            <a:gsLst>
              <a:gs pos="0">
                <a:srgbClr val="1E88E5">
                  <a:alpha val="10000"/>
                </a:srgbClr>
              </a:gs>
              <a:gs pos="100000">
                <a:srgbClr val="78909C">
                  <a:alpha val="10000"/>
                </a:srgbClr>
              </a:gs>
            </a:gsLst>
            <a:lin ang="0" scaled="1"/>
          </a:gradFill>
          <a:ln w="8128">
            <a:solidFill>
              <a:srgbClr val="1E88E5">
                <a:alpha val="20000"/>
              </a:srgbClr>
            </a:solidFill>
            <a:prstDash val="solid"/>
          </a:ln>
        </p:spPr>
      </p:sp>
      <p:sp>
        <p:nvSpPr>
          <p:cNvPr id="22" name="Shape 20"/>
          <p:cNvSpPr/>
          <p:nvPr/>
        </p:nvSpPr>
        <p:spPr>
          <a:xfrm>
            <a:off x="628174" y="6281423"/>
            <a:ext cx="158750" cy="158750"/>
          </a:xfrm>
          <a:custGeom>
            <a:avLst/>
            <a:gdLst/>
            <a:ahLst/>
            <a:cxnLst/>
            <a:rect l="l" t="t" r="r" b="b"/>
            <a:pathLst>
              <a:path w="158750" h="158750">
                <a:moveTo>
                  <a:pt x="79375" y="158750"/>
                </a:moveTo>
                <a:cubicBezTo>
                  <a:pt x="123183" y="158750"/>
                  <a:pt x="158750" y="123183"/>
                  <a:pt x="158750" y="79375"/>
                </a:cubicBezTo>
                <a:cubicBezTo>
                  <a:pt x="158750" y="35567"/>
                  <a:pt x="123183" y="0"/>
                  <a:pt x="79375" y="0"/>
                </a:cubicBezTo>
                <a:cubicBezTo>
                  <a:pt x="35567" y="0"/>
                  <a:pt x="0" y="35567"/>
                  <a:pt x="0" y="79375"/>
                </a:cubicBezTo>
                <a:cubicBezTo>
                  <a:pt x="0" y="123183"/>
                  <a:pt x="35567" y="158750"/>
                  <a:pt x="79375" y="158750"/>
                </a:cubicBezTo>
                <a:close/>
                <a:moveTo>
                  <a:pt x="69453" y="49609"/>
                </a:moveTo>
                <a:cubicBezTo>
                  <a:pt x="69453" y="44133"/>
                  <a:pt x="73899" y="39688"/>
                  <a:pt x="79375" y="39688"/>
                </a:cubicBezTo>
                <a:cubicBezTo>
                  <a:pt x="84851" y="39688"/>
                  <a:pt x="89297" y="44133"/>
                  <a:pt x="89297" y="49609"/>
                </a:cubicBezTo>
                <a:cubicBezTo>
                  <a:pt x="89297" y="55085"/>
                  <a:pt x="84851" y="59531"/>
                  <a:pt x="79375" y="59531"/>
                </a:cubicBezTo>
                <a:cubicBezTo>
                  <a:pt x="73899" y="59531"/>
                  <a:pt x="69453" y="55085"/>
                  <a:pt x="69453" y="49609"/>
                </a:cubicBezTo>
                <a:close/>
                <a:moveTo>
                  <a:pt x="66973" y="69453"/>
                </a:moveTo>
                <a:lnTo>
                  <a:pt x="81855" y="69453"/>
                </a:lnTo>
                <a:cubicBezTo>
                  <a:pt x="85979" y="69453"/>
                  <a:pt x="89297" y="72771"/>
                  <a:pt x="89297" y="76895"/>
                </a:cubicBezTo>
                <a:lnTo>
                  <a:pt x="89297" y="104180"/>
                </a:lnTo>
                <a:lnTo>
                  <a:pt x="91777" y="104180"/>
                </a:lnTo>
                <a:cubicBezTo>
                  <a:pt x="95901" y="104180"/>
                  <a:pt x="99219" y="107497"/>
                  <a:pt x="99219" y="111621"/>
                </a:cubicBezTo>
                <a:cubicBezTo>
                  <a:pt x="99219" y="115745"/>
                  <a:pt x="95901" y="119062"/>
                  <a:pt x="91777" y="119062"/>
                </a:cubicBezTo>
                <a:lnTo>
                  <a:pt x="66973" y="119062"/>
                </a:lnTo>
                <a:cubicBezTo>
                  <a:pt x="62849" y="119062"/>
                  <a:pt x="59531" y="115745"/>
                  <a:pt x="59531" y="111621"/>
                </a:cubicBezTo>
                <a:cubicBezTo>
                  <a:pt x="59531" y="107497"/>
                  <a:pt x="62849" y="104180"/>
                  <a:pt x="66973" y="104180"/>
                </a:cubicBezTo>
                <a:lnTo>
                  <a:pt x="74414" y="104180"/>
                </a:lnTo>
                <a:lnTo>
                  <a:pt x="74414" y="84336"/>
                </a:lnTo>
                <a:lnTo>
                  <a:pt x="66973" y="84336"/>
                </a:lnTo>
                <a:cubicBezTo>
                  <a:pt x="62849" y="84336"/>
                  <a:pt x="59531" y="81018"/>
                  <a:pt x="59531" y="76895"/>
                </a:cubicBezTo>
                <a:cubicBezTo>
                  <a:pt x="59531" y="72771"/>
                  <a:pt x="62849" y="69453"/>
                  <a:pt x="66973" y="69453"/>
                </a:cubicBezTo>
                <a:close/>
              </a:path>
            </a:pathLst>
          </a:custGeom>
          <a:solidFill>
            <a:srgbClr val="1E88E5"/>
          </a:solidFill>
          <a:ln/>
        </p:spPr>
      </p:sp>
      <p:sp>
        <p:nvSpPr>
          <p:cNvPr id="23" name="Text 21"/>
          <p:cNvSpPr/>
          <p:nvPr/>
        </p:nvSpPr>
        <p:spPr>
          <a:xfrm>
            <a:off x="902017" y="6154423"/>
            <a:ext cx="3151188" cy="190500"/>
          </a:xfrm>
          <a:prstGeom prst="rect">
            <a:avLst/>
          </a:prstGeom>
          <a:noFill/>
          <a:ln/>
        </p:spPr>
        <p:txBody>
          <a:bodyPr wrap="square" lIns="0" tIns="0" rIns="0" bIns="0" rtlCol="0" anchor="ctr"/>
          <a:lstStyle/>
          <a:p>
            <a:pPr>
              <a:lnSpc>
                <a:spcPct val="130000"/>
              </a:lnSpc>
            </a:pPr>
            <a:r>
              <a:rPr lang="en-US" sz="1000" b="1" dirty="0">
                <a:solidFill>
                  <a:srgbClr val="37474F"/>
                </a:solidFill>
                <a:latin typeface="MiSans" pitchFamily="34" charset="0"/>
                <a:ea typeface="MiSans" pitchFamily="34" charset="-122"/>
                <a:cs typeface="MiSans" pitchFamily="34" charset="-120"/>
              </a:rPr>
              <a:t>Chiến dịch đã quản lý thành công</a:t>
            </a:r>
            <a:endParaRPr lang="en-US" sz="1600" dirty="0"/>
          </a:p>
        </p:txBody>
      </p:sp>
      <p:sp>
        <p:nvSpPr>
          <p:cNvPr id="24" name="Text 22"/>
          <p:cNvSpPr/>
          <p:nvPr/>
        </p:nvSpPr>
        <p:spPr>
          <a:xfrm>
            <a:off x="902017" y="6376673"/>
            <a:ext cx="3151188"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OLP-TVU 2025, Chào mừng tân SV, Tuyển sinh 2025</a:t>
            </a:r>
            <a:endParaRPr lang="en-US" sz="1600" dirty="0"/>
          </a:p>
        </p:txBody>
      </p:sp>
      <p:sp>
        <p:nvSpPr>
          <p:cNvPr id="25" name="Shape 23"/>
          <p:cNvSpPr/>
          <p:nvPr/>
        </p:nvSpPr>
        <p:spPr>
          <a:xfrm>
            <a:off x="6175375" y="1143000"/>
            <a:ext cx="5699125" cy="5715000"/>
          </a:xfrm>
          <a:custGeom>
            <a:avLst/>
            <a:gdLst/>
            <a:ahLst/>
            <a:cxnLst/>
            <a:rect l="l" t="t" r="r" b="b"/>
            <a:pathLst>
              <a:path w="5699125" h="5715000">
                <a:moveTo>
                  <a:pt x="126977" y="0"/>
                </a:moveTo>
                <a:lnTo>
                  <a:pt x="5572148" y="0"/>
                </a:lnTo>
                <a:cubicBezTo>
                  <a:pt x="5642276" y="0"/>
                  <a:pt x="5699125" y="56849"/>
                  <a:pt x="5699125" y="126977"/>
                </a:cubicBezTo>
                <a:lnTo>
                  <a:pt x="5699125" y="5588023"/>
                </a:lnTo>
                <a:cubicBezTo>
                  <a:pt x="5699125" y="5658151"/>
                  <a:pt x="5642276" y="5715000"/>
                  <a:pt x="5572148" y="5715000"/>
                </a:cubicBezTo>
                <a:lnTo>
                  <a:pt x="126977" y="5715000"/>
                </a:lnTo>
                <a:cubicBezTo>
                  <a:pt x="56849" y="5715000"/>
                  <a:pt x="0" y="5658151"/>
                  <a:pt x="0" y="5588023"/>
                </a:cubicBezTo>
                <a:lnTo>
                  <a:pt x="0" y="126977"/>
                </a:lnTo>
                <a:cubicBezTo>
                  <a:pt x="0" y="56896"/>
                  <a:pt x="56896" y="0"/>
                  <a:pt x="126977" y="0"/>
                </a:cubicBezTo>
                <a:close/>
              </a:path>
            </a:pathLst>
          </a:custGeom>
          <a:gradFill flip="none" rotWithShape="1">
            <a:gsLst>
              <a:gs pos="0">
                <a:srgbClr val="1E88E5"/>
              </a:gs>
              <a:gs pos="100000">
                <a:srgbClr val="1E88E5">
                  <a:alpha val="80000"/>
                </a:srgbClr>
              </a:gs>
            </a:gsLst>
            <a:lin ang="2700000" scaled="1"/>
          </a:gradFill>
          <a:ln/>
          <a:effectLst>
            <a:outerShdw blurRad="198438" dist="158750" dir="5400000" algn="bl" rotWithShape="0">
              <a:srgbClr val="000000">
                <a:alpha val="10196"/>
              </a:srgbClr>
            </a:outerShdw>
          </a:effectLst>
        </p:spPr>
      </p:sp>
      <p:sp>
        <p:nvSpPr>
          <p:cNvPr id="26" name="Shape 24"/>
          <p:cNvSpPr/>
          <p:nvPr/>
        </p:nvSpPr>
        <p:spPr>
          <a:xfrm>
            <a:off x="6334125" y="1301750"/>
            <a:ext cx="381000" cy="381000"/>
          </a:xfrm>
          <a:custGeom>
            <a:avLst/>
            <a:gdLst/>
            <a:ahLst/>
            <a:cxnLst/>
            <a:rect l="l" t="t" r="r" b="b"/>
            <a:pathLst>
              <a:path w="381000" h="381000">
                <a:moveTo>
                  <a:pt x="63501" y="0"/>
                </a:moveTo>
                <a:lnTo>
                  <a:pt x="317499" y="0"/>
                </a:lnTo>
                <a:cubicBezTo>
                  <a:pt x="352546" y="0"/>
                  <a:pt x="381000" y="28454"/>
                  <a:pt x="381000" y="63501"/>
                </a:cubicBezTo>
                <a:lnTo>
                  <a:pt x="381000" y="317499"/>
                </a:lnTo>
                <a:cubicBezTo>
                  <a:pt x="381000" y="352546"/>
                  <a:pt x="352546" y="381000"/>
                  <a:pt x="317499" y="381000"/>
                </a:cubicBezTo>
                <a:lnTo>
                  <a:pt x="63501" y="381000"/>
                </a:lnTo>
                <a:cubicBezTo>
                  <a:pt x="28454" y="381000"/>
                  <a:pt x="0" y="352546"/>
                  <a:pt x="0" y="317499"/>
                </a:cubicBezTo>
                <a:lnTo>
                  <a:pt x="0" y="63501"/>
                </a:lnTo>
                <a:cubicBezTo>
                  <a:pt x="0" y="28454"/>
                  <a:pt x="28454" y="0"/>
                  <a:pt x="63501" y="0"/>
                </a:cubicBezTo>
                <a:close/>
              </a:path>
            </a:pathLst>
          </a:custGeom>
          <a:solidFill>
            <a:srgbClr val="FFFFFF">
              <a:alpha val="20000"/>
            </a:srgbClr>
          </a:solidFill>
          <a:ln/>
        </p:spPr>
      </p:sp>
      <p:sp>
        <p:nvSpPr>
          <p:cNvPr id="27" name="Shape 25"/>
          <p:cNvSpPr/>
          <p:nvPr/>
        </p:nvSpPr>
        <p:spPr>
          <a:xfrm>
            <a:off x="6429375" y="1397000"/>
            <a:ext cx="190500" cy="190500"/>
          </a:xfrm>
          <a:custGeom>
            <a:avLst/>
            <a:gdLst/>
            <a:ahLst/>
            <a:cxnLst/>
            <a:rect l="l" t="t" r="r" b="b"/>
            <a:pathLst>
              <a:path w="190500" h="190500">
                <a:moveTo>
                  <a:pt x="47625" y="119063"/>
                </a:moveTo>
                <a:lnTo>
                  <a:pt x="9116" y="119063"/>
                </a:lnTo>
                <a:cubicBezTo>
                  <a:pt x="-149" y="119063"/>
                  <a:pt x="-5842" y="108979"/>
                  <a:pt x="-1079" y="101017"/>
                </a:cubicBezTo>
                <a:lnTo>
                  <a:pt x="18604" y="68200"/>
                </a:lnTo>
                <a:cubicBezTo>
                  <a:pt x="21841" y="62805"/>
                  <a:pt x="27645" y="59531"/>
                  <a:pt x="33933" y="59531"/>
                </a:cubicBezTo>
                <a:lnTo>
                  <a:pt x="69279" y="59531"/>
                </a:lnTo>
                <a:cubicBezTo>
                  <a:pt x="97594" y="11571"/>
                  <a:pt x="139824" y="9153"/>
                  <a:pt x="168064" y="13283"/>
                </a:cubicBezTo>
                <a:cubicBezTo>
                  <a:pt x="172827" y="13990"/>
                  <a:pt x="176547" y="17711"/>
                  <a:pt x="177217" y="22436"/>
                </a:cubicBezTo>
                <a:cubicBezTo>
                  <a:pt x="181347" y="50676"/>
                  <a:pt x="178929" y="92906"/>
                  <a:pt x="130969" y="121221"/>
                </a:cubicBezTo>
                <a:lnTo>
                  <a:pt x="130969" y="156567"/>
                </a:lnTo>
                <a:cubicBezTo>
                  <a:pt x="130969" y="162855"/>
                  <a:pt x="127695" y="168659"/>
                  <a:pt x="122300" y="171896"/>
                </a:cubicBezTo>
                <a:lnTo>
                  <a:pt x="89483" y="191579"/>
                </a:lnTo>
                <a:cubicBezTo>
                  <a:pt x="81558" y="196342"/>
                  <a:pt x="71438" y="190612"/>
                  <a:pt x="71438" y="181384"/>
                </a:cubicBezTo>
                <a:lnTo>
                  <a:pt x="71438" y="142875"/>
                </a:lnTo>
                <a:cubicBezTo>
                  <a:pt x="71438" y="129741"/>
                  <a:pt x="60759" y="119063"/>
                  <a:pt x="47625" y="119063"/>
                </a:cubicBezTo>
                <a:lnTo>
                  <a:pt x="47588" y="119063"/>
                </a:lnTo>
                <a:close/>
                <a:moveTo>
                  <a:pt x="148828" y="59531"/>
                </a:moveTo>
                <a:cubicBezTo>
                  <a:pt x="148828" y="49674"/>
                  <a:pt x="140826" y="41672"/>
                  <a:pt x="130969" y="41672"/>
                </a:cubicBezTo>
                <a:cubicBezTo>
                  <a:pt x="121112" y="41672"/>
                  <a:pt x="113109" y="49674"/>
                  <a:pt x="113109" y="59531"/>
                </a:cubicBezTo>
                <a:cubicBezTo>
                  <a:pt x="113109" y="69388"/>
                  <a:pt x="121112" y="77391"/>
                  <a:pt x="130969" y="77391"/>
                </a:cubicBezTo>
                <a:cubicBezTo>
                  <a:pt x="140826" y="77391"/>
                  <a:pt x="148828" y="69388"/>
                  <a:pt x="148828" y="59531"/>
                </a:cubicBezTo>
                <a:close/>
              </a:path>
            </a:pathLst>
          </a:custGeom>
          <a:solidFill>
            <a:srgbClr val="FFFFFF"/>
          </a:solidFill>
          <a:ln/>
        </p:spPr>
      </p:sp>
      <p:sp>
        <p:nvSpPr>
          <p:cNvPr id="28" name="Text 26"/>
          <p:cNvSpPr/>
          <p:nvPr/>
        </p:nvSpPr>
        <p:spPr>
          <a:xfrm>
            <a:off x="6810375" y="1381125"/>
            <a:ext cx="1349375" cy="222250"/>
          </a:xfrm>
          <a:prstGeom prst="rect">
            <a:avLst/>
          </a:prstGeom>
          <a:noFill/>
          <a:ln/>
        </p:spPr>
        <p:txBody>
          <a:bodyPr wrap="square" lIns="0" tIns="0" rIns="0" bIns="0" rtlCol="0" anchor="ctr"/>
          <a:lstStyle/>
          <a:p>
            <a:pPr>
              <a:lnSpc>
                <a:spcPct val="120000"/>
              </a:lnSpc>
            </a:pPr>
            <a:r>
              <a:rPr lang="en-US" sz="1250" b="1" dirty="0">
                <a:solidFill>
                  <a:srgbClr val="FFFFFF"/>
                </a:solidFill>
                <a:latin typeface="阿里妈妈数黑体" pitchFamily="34" charset="0"/>
                <a:ea typeface="阿里妈妈数黑体" pitchFamily="34" charset="-122"/>
                <a:cs typeface="阿里妈妈数黑体" pitchFamily="34" charset="-120"/>
              </a:rPr>
              <a:t>Hướng phát triển</a:t>
            </a:r>
            <a:endParaRPr lang="en-US" sz="1600" dirty="0"/>
          </a:p>
        </p:txBody>
      </p:sp>
      <p:sp>
        <p:nvSpPr>
          <p:cNvPr id="29" name="Shape 27"/>
          <p:cNvSpPr/>
          <p:nvPr/>
        </p:nvSpPr>
        <p:spPr>
          <a:xfrm>
            <a:off x="6334125" y="1809750"/>
            <a:ext cx="5381625" cy="698500"/>
          </a:xfrm>
          <a:custGeom>
            <a:avLst/>
            <a:gdLst/>
            <a:ahLst/>
            <a:cxnLst/>
            <a:rect l="l" t="t" r="r" b="b"/>
            <a:pathLst>
              <a:path w="5381625" h="698500">
                <a:moveTo>
                  <a:pt x="63501" y="0"/>
                </a:moveTo>
                <a:lnTo>
                  <a:pt x="5318124" y="0"/>
                </a:lnTo>
                <a:cubicBezTo>
                  <a:pt x="5353195" y="0"/>
                  <a:pt x="5381625" y="28430"/>
                  <a:pt x="5381625" y="63501"/>
                </a:cubicBezTo>
                <a:lnTo>
                  <a:pt x="5381625" y="634999"/>
                </a:lnTo>
                <a:cubicBezTo>
                  <a:pt x="5381625" y="670070"/>
                  <a:pt x="5353195" y="698500"/>
                  <a:pt x="5318124" y="698500"/>
                </a:cubicBezTo>
                <a:lnTo>
                  <a:pt x="63501" y="698500"/>
                </a:lnTo>
                <a:cubicBezTo>
                  <a:pt x="28430" y="698500"/>
                  <a:pt x="0" y="670070"/>
                  <a:pt x="0" y="634999"/>
                </a:cubicBezTo>
                <a:lnTo>
                  <a:pt x="0" y="63501"/>
                </a:lnTo>
                <a:cubicBezTo>
                  <a:pt x="0" y="28430"/>
                  <a:pt x="28430" y="0"/>
                  <a:pt x="63501" y="0"/>
                </a:cubicBezTo>
                <a:close/>
              </a:path>
            </a:pathLst>
          </a:custGeom>
          <a:solidFill>
            <a:srgbClr val="FFFFFF">
              <a:alpha val="10196"/>
            </a:srgbClr>
          </a:solidFill>
          <a:ln/>
        </p:spPr>
      </p:sp>
      <p:sp>
        <p:nvSpPr>
          <p:cNvPr id="30" name="Shape 28"/>
          <p:cNvSpPr/>
          <p:nvPr/>
        </p:nvSpPr>
        <p:spPr>
          <a:xfrm>
            <a:off x="6429375" y="1905000"/>
            <a:ext cx="254000" cy="254000"/>
          </a:xfrm>
          <a:custGeom>
            <a:avLst/>
            <a:gdLst/>
            <a:ahLst/>
            <a:cxnLst/>
            <a:rect l="l" t="t" r="r" b="b"/>
            <a:pathLst>
              <a:path w="254000" h="254000">
                <a:moveTo>
                  <a:pt x="63500" y="0"/>
                </a:moveTo>
                <a:lnTo>
                  <a:pt x="190500" y="0"/>
                </a:lnTo>
                <a:cubicBezTo>
                  <a:pt x="225547" y="0"/>
                  <a:pt x="254000" y="28453"/>
                  <a:pt x="254000" y="63500"/>
                </a:cubicBezTo>
                <a:lnTo>
                  <a:pt x="254000" y="190500"/>
                </a:lnTo>
                <a:cubicBezTo>
                  <a:pt x="254000" y="225547"/>
                  <a:pt x="225547" y="254000"/>
                  <a:pt x="190500" y="254000"/>
                </a:cubicBezTo>
                <a:lnTo>
                  <a:pt x="63500" y="254000"/>
                </a:lnTo>
                <a:cubicBezTo>
                  <a:pt x="28453" y="254000"/>
                  <a:pt x="0" y="225547"/>
                  <a:pt x="0" y="190500"/>
                </a:cubicBezTo>
                <a:lnTo>
                  <a:pt x="0" y="63500"/>
                </a:lnTo>
                <a:cubicBezTo>
                  <a:pt x="0" y="28453"/>
                  <a:pt x="28453" y="0"/>
                  <a:pt x="63500" y="0"/>
                </a:cubicBezTo>
                <a:close/>
              </a:path>
            </a:pathLst>
          </a:custGeom>
          <a:solidFill>
            <a:srgbClr val="FFFFFF">
              <a:alpha val="20000"/>
            </a:srgbClr>
          </a:solidFill>
          <a:ln/>
        </p:spPr>
      </p:sp>
      <p:sp>
        <p:nvSpPr>
          <p:cNvPr id="31" name="Shape 29"/>
          <p:cNvSpPr/>
          <p:nvPr/>
        </p:nvSpPr>
        <p:spPr>
          <a:xfrm>
            <a:off x="6486922" y="1960563"/>
            <a:ext cx="142875" cy="142875"/>
          </a:xfrm>
          <a:custGeom>
            <a:avLst/>
            <a:gdLst/>
            <a:ahLst/>
            <a:cxnLst/>
            <a:rect l="l" t="t" r="r" b="b"/>
            <a:pathLst>
              <a:path w="142875" h="142875">
                <a:moveTo>
                  <a:pt x="33486" y="15627"/>
                </a:moveTo>
                <a:cubicBezTo>
                  <a:pt x="33486" y="7004"/>
                  <a:pt x="40491" y="0"/>
                  <a:pt x="49113" y="0"/>
                </a:cubicBezTo>
                <a:lnTo>
                  <a:pt x="55811" y="0"/>
                </a:lnTo>
                <a:cubicBezTo>
                  <a:pt x="60750" y="0"/>
                  <a:pt x="64740" y="3990"/>
                  <a:pt x="64740" y="8930"/>
                </a:cubicBezTo>
                <a:lnTo>
                  <a:pt x="64740" y="133945"/>
                </a:lnTo>
                <a:cubicBezTo>
                  <a:pt x="64740" y="138885"/>
                  <a:pt x="60750" y="142875"/>
                  <a:pt x="55811" y="142875"/>
                </a:cubicBezTo>
                <a:lnTo>
                  <a:pt x="46881" y="142875"/>
                </a:lnTo>
                <a:cubicBezTo>
                  <a:pt x="38565" y="142875"/>
                  <a:pt x="31561" y="137182"/>
                  <a:pt x="29580" y="129480"/>
                </a:cubicBezTo>
                <a:cubicBezTo>
                  <a:pt x="29384" y="129480"/>
                  <a:pt x="29217" y="129480"/>
                  <a:pt x="29021" y="129480"/>
                </a:cubicBezTo>
                <a:cubicBezTo>
                  <a:pt x="16687" y="129480"/>
                  <a:pt x="6697" y="119490"/>
                  <a:pt x="6697" y="107156"/>
                </a:cubicBezTo>
                <a:cubicBezTo>
                  <a:pt x="6697" y="102133"/>
                  <a:pt x="8372" y="97501"/>
                  <a:pt x="11162" y="93762"/>
                </a:cubicBezTo>
                <a:cubicBezTo>
                  <a:pt x="5748" y="89688"/>
                  <a:pt x="2232" y="83214"/>
                  <a:pt x="2232" y="75902"/>
                </a:cubicBezTo>
                <a:cubicBezTo>
                  <a:pt x="2232" y="67280"/>
                  <a:pt x="7144" y="59773"/>
                  <a:pt x="14288" y="56062"/>
                </a:cubicBezTo>
                <a:cubicBezTo>
                  <a:pt x="12306" y="52713"/>
                  <a:pt x="11162" y="48806"/>
                  <a:pt x="11162" y="44648"/>
                </a:cubicBezTo>
                <a:cubicBezTo>
                  <a:pt x="11162" y="32314"/>
                  <a:pt x="21152" y="22324"/>
                  <a:pt x="33486" y="22324"/>
                </a:cubicBezTo>
                <a:lnTo>
                  <a:pt x="33486" y="15627"/>
                </a:lnTo>
                <a:close/>
                <a:moveTo>
                  <a:pt x="109389" y="15627"/>
                </a:moveTo>
                <a:lnTo>
                  <a:pt x="109389" y="22324"/>
                </a:lnTo>
                <a:cubicBezTo>
                  <a:pt x="121723" y="22324"/>
                  <a:pt x="131713" y="32314"/>
                  <a:pt x="131713" y="44648"/>
                </a:cubicBezTo>
                <a:cubicBezTo>
                  <a:pt x="131713" y="48834"/>
                  <a:pt x="130569" y="52741"/>
                  <a:pt x="128588" y="56062"/>
                </a:cubicBezTo>
                <a:cubicBezTo>
                  <a:pt x="135759" y="59773"/>
                  <a:pt x="140643" y="67252"/>
                  <a:pt x="140643" y="75902"/>
                </a:cubicBezTo>
                <a:cubicBezTo>
                  <a:pt x="140643" y="83214"/>
                  <a:pt x="137127" y="89688"/>
                  <a:pt x="131713" y="93762"/>
                </a:cubicBezTo>
                <a:cubicBezTo>
                  <a:pt x="134503" y="97501"/>
                  <a:pt x="136178" y="102133"/>
                  <a:pt x="136178" y="107156"/>
                </a:cubicBezTo>
                <a:cubicBezTo>
                  <a:pt x="136178" y="119490"/>
                  <a:pt x="126188" y="129480"/>
                  <a:pt x="113854" y="129480"/>
                </a:cubicBezTo>
                <a:cubicBezTo>
                  <a:pt x="113658" y="129480"/>
                  <a:pt x="113491" y="129480"/>
                  <a:pt x="113295" y="129480"/>
                </a:cubicBezTo>
                <a:cubicBezTo>
                  <a:pt x="111314" y="137182"/>
                  <a:pt x="104310" y="142875"/>
                  <a:pt x="95994" y="142875"/>
                </a:cubicBezTo>
                <a:lnTo>
                  <a:pt x="87064" y="142875"/>
                </a:lnTo>
                <a:cubicBezTo>
                  <a:pt x="82125" y="142875"/>
                  <a:pt x="78135" y="138885"/>
                  <a:pt x="78135" y="133945"/>
                </a:cubicBezTo>
                <a:lnTo>
                  <a:pt x="78135" y="8930"/>
                </a:lnTo>
                <a:cubicBezTo>
                  <a:pt x="78135" y="3990"/>
                  <a:pt x="82125" y="0"/>
                  <a:pt x="87064" y="0"/>
                </a:cubicBezTo>
                <a:lnTo>
                  <a:pt x="93762" y="0"/>
                </a:lnTo>
                <a:cubicBezTo>
                  <a:pt x="102384" y="0"/>
                  <a:pt x="109389" y="7004"/>
                  <a:pt x="109389" y="15627"/>
                </a:cubicBezTo>
                <a:close/>
              </a:path>
            </a:pathLst>
          </a:custGeom>
          <a:solidFill>
            <a:srgbClr val="FFFFFF"/>
          </a:solidFill>
          <a:ln/>
        </p:spPr>
      </p:sp>
      <p:sp>
        <p:nvSpPr>
          <p:cNvPr id="32" name="Text 30"/>
          <p:cNvSpPr/>
          <p:nvPr/>
        </p:nvSpPr>
        <p:spPr>
          <a:xfrm>
            <a:off x="6778625" y="1920875"/>
            <a:ext cx="809625"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MiSans" pitchFamily="34" charset="0"/>
                <a:ea typeface="MiSans" pitchFamily="34" charset="-122"/>
                <a:cs typeface="MiSans" pitchFamily="34" charset="-120"/>
              </a:rPr>
              <a:t>Tích hợp AI</a:t>
            </a:r>
            <a:endParaRPr lang="en-US" sz="1600" dirty="0"/>
          </a:p>
        </p:txBody>
      </p:sp>
      <p:sp>
        <p:nvSpPr>
          <p:cNvPr id="33" name="Text 31"/>
          <p:cNvSpPr/>
          <p:nvPr/>
        </p:nvSpPr>
        <p:spPr>
          <a:xfrm>
            <a:off x="6429375" y="2222500"/>
            <a:ext cx="5254625" cy="190500"/>
          </a:xfrm>
          <a:prstGeom prst="rect">
            <a:avLst/>
          </a:prstGeom>
          <a:noFill/>
          <a:ln/>
        </p:spPr>
        <p:txBody>
          <a:bodyPr wrap="square" lIns="0" tIns="0" rIns="0" bIns="0" rtlCol="0" anchor="ctr"/>
          <a:lstStyle/>
          <a:p>
            <a:pPr>
              <a:lnSpc>
                <a:spcPct val="130000"/>
              </a:lnSpc>
            </a:pPr>
            <a:r>
              <a:rPr lang="en-US" sz="1000" dirty="0">
                <a:solidFill>
                  <a:srgbClr val="FFFFFF">
                    <a:alpha val="95000"/>
                  </a:srgbClr>
                </a:solidFill>
                <a:latin typeface="MiSans" pitchFamily="34" charset="0"/>
                <a:ea typeface="MiSans" pitchFamily="34" charset="-122"/>
                <a:cs typeface="MiSans" pitchFamily="34" charset="-120"/>
              </a:rPr>
              <a:t>Nghiên cứu dùng AI để tự động gắn thẻ (Auto-tagging) và phân loại sản phẩm.</a:t>
            </a:r>
            <a:endParaRPr lang="en-US" sz="1600" dirty="0"/>
          </a:p>
        </p:txBody>
      </p:sp>
      <p:sp>
        <p:nvSpPr>
          <p:cNvPr id="34" name="Shape 32"/>
          <p:cNvSpPr/>
          <p:nvPr/>
        </p:nvSpPr>
        <p:spPr>
          <a:xfrm>
            <a:off x="6334125" y="2603500"/>
            <a:ext cx="5381625" cy="698500"/>
          </a:xfrm>
          <a:custGeom>
            <a:avLst/>
            <a:gdLst/>
            <a:ahLst/>
            <a:cxnLst/>
            <a:rect l="l" t="t" r="r" b="b"/>
            <a:pathLst>
              <a:path w="5381625" h="698500">
                <a:moveTo>
                  <a:pt x="63501" y="0"/>
                </a:moveTo>
                <a:lnTo>
                  <a:pt x="5318124" y="0"/>
                </a:lnTo>
                <a:cubicBezTo>
                  <a:pt x="5353195" y="0"/>
                  <a:pt x="5381625" y="28430"/>
                  <a:pt x="5381625" y="63501"/>
                </a:cubicBezTo>
                <a:lnTo>
                  <a:pt x="5381625" y="634999"/>
                </a:lnTo>
                <a:cubicBezTo>
                  <a:pt x="5381625" y="670070"/>
                  <a:pt x="5353195" y="698500"/>
                  <a:pt x="5318124" y="698500"/>
                </a:cubicBezTo>
                <a:lnTo>
                  <a:pt x="63501" y="698500"/>
                </a:lnTo>
                <a:cubicBezTo>
                  <a:pt x="28430" y="698500"/>
                  <a:pt x="0" y="670070"/>
                  <a:pt x="0" y="634999"/>
                </a:cubicBezTo>
                <a:lnTo>
                  <a:pt x="0" y="63501"/>
                </a:lnTo>
                <a:cubicBezTo>
                  <a:pt x="0" y="28430"/>
                  <a:pt x="28430" y="0"/>
                  <a:pt x="63501" y="0"/>
                </a:cubicBezTo>
                <a:close/>
              </a:path>
            </a:pathLst>
          </a:custGeom>
          <a:solidFill>
            <a:srgbClr val="FFFFFF">
              <a:alpha val="10196"/>
            </a:srgbClr>
          </a:solidFill>
          <a:ln/>
        </p:spPr>
      </p:sp>
      <p:sp>
        <p:nvSpPr>
          <p:cNvPr id="35" name="Shape 33"/>
          <p:cNvSpPr/>
          <p:nvPr/>
        </p:nvSpPr>
        <p:spPr>
          <a:xfrm>
            <a:off x="6429375" y="2698750"/>
            <a:ext cx="254000" cy="254000"/>
          </a:xfrm>
          <a:custGeom>
            <a:avLst/>
            <a:gdLst/>
            <a:ahLst/>
            <a:cxnLst/>
            <a:rect l="l" t="t" r="r" b="b"/>
            <a:pathLst>
              <a:path w="254000" h="254000">
                <a:moveTo>
                  <a:pt x="63500" y="0"/>
                </a:moveTo>
                <a:lnTo>
                  <a:pt x="190500" y="0"/>
                </a:lnTo>
                <a:cubicBezTo>
                  <a:pt x="225547" y="0"/>
                  <a:pt x="254000" y="28453"/>
                  <a:pt x="254000" y="63500"/>
                </a:cubicBezTo>
                <a:lnTo>
                  <a:pt x="254000" y="190500"/>
                </a:lnTo>
                <a:cubicBezTo>
                  <a:pt x="254000" y="225547"/>
                  <a:pt x="225547" y="254000"/>
                  <a:pt x="190500" y="254000"/>
                </a:cubicBezTo>
                <a:lnTo>
                  <a:pt x="63500" y="254000"/>
                </a:lnTo>
                <a:cubicBezTo>
                  <a:pt x="28453" y="254000"/>
                  <a:pt x="0" y="225547"/>
                  <a:pt x="0" y="190500"/>
                </a:cubicBezTo>
                <a:lnTo>
                  <a:pt x="0" y="63500"/>
                </a:lnTo>
                <a:cubicBezTo>
                  <a:pt x="0" y="28453"/>
                  <a:pt x="28453" y="0"/>
                  <a:pt x="63500" y="0"/>
                </a:cubicBezTo>
                <a:close/>
              </a:path>
            </a:pathLst>
          </a:custGeom>
          <a:solidFill>
            <a:srgbClr val="FFFFFF">
              <a:alpha val="20000"/>
            </a:srgbClr>
          </a:solidFill>
          <a:ln/>
        </p:spPr>
      </p:sp>
      <p:sp>
        <p:nvSpPr>
          <p:cNvPr id="36" name="Shape 34"/>
          <p:cNvSpPr/>
          <p:nvPr/>
        </p:nvSpPr>
        <p:spPr>
          <a:xfrm>
            <a:off x="6477992" y="2754313"/>
            <a:ext cx="160734" cy="142875"/>
          </a:xfrm>
          <a:custGeom>
            <a:avLst/>
            <a:gdLst/>
            <a:ahLst/>
            <a:cxnLst/>
            <a:rect l="l" t="t" r="r" b="b"/>
            <a:pathLst>
              <a:path w="160734" h="142875">
                <a:moveTo>
                  <a:pt x="107156" y="40184"/>
                </a:moveTo>
                <a:cubicBezTo>
                  <a:pt x="107156" y="67308"/>
                  <a:pt x="83158" y="89297"/>
                  <a:pt x="53578" y="89297"/>
                </a:cubicBezTo>
                <a:cubicBezTo>
                  <a:pt x="46127" y="89297"/>
                  <a:pt x="39039" y="87902"/>
                  <a:pt x="32593" y="85390"/>
                </a:cubicBezTo>
                <a:lnTo>
                  <a:pt x="9823" y="97445"/>
                </a:lnTo>
                <a:cubicBezTo>
                  <a:pt x="7227" y="98813"/>
                  <a:pt x="4046" y="98338"/>
                  <a:pt x="1953" y="96273"/>
                </a:cubicBezTo>
                <a:cubicBezTo>
                  <a:pt x="-140" y="94208"/>
                  <a:pt x="-614" y="90999"/>
                  <a:pt x="781" y="88404"/>
                </a:cubicBezTo>
                <a:lnTo>
                  <a:pt x="10716" y="69652"/>
                </a:lnTo>
                <a:cubicBezTo>
                  <a:pt x="3990" y="61447"/>
                  <a:pt x="0" y="51234"/>
                  <a:pt x="0" y="40184"/>
                </a:cubicBezTo>
                <a:cubicBezTo>
                  <a:pt x="0" y="13060"/>
                  <a:pt x="23999" y="-8930"/>
                  <a:pt x="53578" y="-8930"/>
                </a:cubicBezTo>
                <a:cubicBezTo>
                  <a:pt x="83158" y="-8930"/>
                  <a:pt x="107156" y="13060"/>
                  <a:pt x="107156" y="40184"/>
                </a:cubicBezTo>
                <a:close/>
                <a:moveTo>
                  <a:pt x="107156" y="142875"/>
                </a:moveTo>
                <a:cubicBezTo>
                  <a:pt x="80897" y="142875"/>
                  <a:pt x="59048" y="125546"/>
                  <a:pt x="54471" y="102691"/>
                </a:cubicBezTo>
                <a:cubicBezTo>
                  <a:pt x="87957" y="102273"/>
                  <a:pt x="117063" y="78442"/>
                  <a:pt x="120272" y="46127"/>
                </a:cubicBezTo>
                <a:cubicBezTo>
                  <a:pt x="143517" y="51485"/>
                  <a:pt x="160734" y="70768"/>
                  <a:pt x="160734" y="93762"/>
                </a:cubicBezTo>
                <a:cubicBezTo>
                  <a:pt x="160734" y="104812"/>
                  <a:pt x="156744" y="115026"/>
                  <a:pt x="150019" y="123230"/>
                </a:cubicBezTo>
                <a:lnTo>
                  <a:pt x="159953" y="141982"/>
                </a:lnTo>
                <a:cubicBezTo>
                  <a:pt x="161320" y="144577"/>
                  <a:pt x="160846" y="147758"/>
                  <a:pt x="158781" y="149851"/>
                </a:cubicBezTo>
                <a:cubicBezTo>
                  <a:pt x="156716" y="151944"/>
                  <a:pt x="153507" y="152419"/>
                  <a:pt x="150912" y="151023"/>
                </a:cubicBezTo>
                <a:lnTo>
                  <a:pt x="128141" y="138968"/>
                </a:lnTo>
                <a:cubicBezTo>
                  <a:pt x="121695" y="141480"/>
                  <a:pt x="114607" y="142875"/>
                  <a:pt x="107156" y="142875"/>
                </a:cubicBezTo>
                <a:close/>
              </a:path>
            </a:pathLst>
          </a:custGeom>
          <a:solidFill>
            <a:srgbClr val="FFFFFF"/>
          </a:solidFill>
          <a:ln/>
        </p:spPr>
      </p:sp>
      <p:sp>
        <p:nvSpPr>
          <p:cNvPr id="37" name="Text 35"/>
          <p:cNvSpPr/>
          <p:nvPr/>
        </p:nvSpPr>
        <p:spPr>
          <a:xfrm>
            <a:off x="6778625" y="2714625"/>
            <a:ext cx="1166813"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MiSans" pitchFamily="34" charset="0"/>
                <a:ea typeface="MiSans" pitchFamily="34" charset="-122"/>
                <a:cs typeface="MiSans" pitchFamily="34" charset="-120"/>
              </a:rPr>
              <a:t>Module phản hồi</a:t>
            </a:r>
            <a:endParaRPr lang="en-US" sz="1600" dirty="0"/>
          </a:p>
        </p:txBody>
      </p:sp>
      <p:sp>
        <p:nvSpPr>
          <p:cNvPr id="38" name="Text 36"/>
          <p:cNvSpPr/>
          <p:nvPr/>
        </p:nvSpPr>
        <p:spPr>
          <a:xfrm>
            <a:off x="6429375" y="3016250"/>
            <a:ext cx="5254625" cy="190500"/>
          </a:xfrm>
          <a:prstGeom prst="rect">
            <a:avLst/>
          </a:prstGeom>
          <a:noFill/>
          <a:ln/>
        </p:spPr>
        <p:txBody>
          <a:bodyPr wrap="square" lIns="0" tIns="0" rIns="0" bIns="0" rtlCol="0" anchor="ctr"/>
          <a:lstStyle/>
          <a:p>
            <a:pPr>
              <a:lnSpc>
                <a:spcPct val="130000"/>
              </a:lnSpc>
            </a:pPr>
            <a:r>
              <a:rPr lang="en-US" sz="1000" dirty="0">
                <a:solidFill>
                  <a:srgbClr val="FFFFFF">
                    <a:alpha val="95000"/>
                  </a:srgbClr>
                </a:solidFill>
                <a:latin typeface="MiSans" pitchFamily="34" charset="0"/>
                <a:ea typeface="MiSans" pitchFamily="34" charset="-122"/>
                <a:cs typeface="MiSans" pitchFamily="34" charset="-120"/>
              </a:rPr>
              <a:t>Xây dựng module phản hồi trực tuyến (Live Feedback) trên từng sản phẩm.</a:t>
            </a:r>
            <a:endParaRPr lang="en-US" sz="1600" dirty="0"/>
          </a:p>
        </p:txBody>
      </p:sp>
      <p:sp>
        <p:nvSpPr>
          <p:cNvPr id="39" name="Shape 37"/>
          <p:cNvSpPr/>
          <p:nvPr/>
        </p:nvSpPr>
        <p:spPr>
          <a:xfrm>
            <a:off x="6334125" y="3397250"/>
            <a:ext cx="5381625" cy="698500"/>
          </a:xfrm>
          <a:custGeom>
            <a:avLst/>
            <a:gdLst/>
            <a:ahLst/>
            <a:cxnLst/>
            <a:rect l="l" t="t" r="r" b="b"/>
            <a:pathLst>
              <a:path w="5381625" h="698500">
                <a:moveTo>
                  <a:pt x="63501" y="0"/>
                </a:moveTo>
                <a:lnTo>
                  <a:pt x="5318124" y="0"/>
                </a:lnTo>
                <a:cubicBezTo>
                  <a:pt x="5353195" y="0"/>
                  <a:pt x="5381625" y="28430"/>
                  <a:pt x="5381625" y="63501"/>
                </a:cubicBezTo>
                <a:lnTo>
                  <a:pt x="5381625" y="634999"/>
                </a:lnTo>
                <a:cubicBezTo>
                  <a:pt x="5381625" y="670070"/>
                  <a:pt x="5353195" y="698500"/>
                  <a:pt x="5318124" y="698500"/>
                </a:cubicBezTo>
                <a:lnTo>
                  <a:pt x="63501" y="698500"/>
                </a:lnTo>
                <a:cubicBezTo>
                  <a:pt x="28430" y="698500"/>
                  <a:pt x="0" y="670070"/>
                  <a:pt x="0" y="634999"/>
                </a:cubicBezTo>
                <a:lnTo>
                  <a:pt x="0" y="63501"/>
                </a:lnTo>
                <a:cubicBezTo>
                  <a:pt x="0" y="28430"/>
                  <a:pt x="28430" y="0"/>
                  <a:pt x="63501" y="0"/>
                </a:cubicBezTo>
                <a:close/>
              </a:path>
            </a:pathLst>
          </a:custGeom>
          <a:solidFill>
            <a:srgbClr val="FFFFFF">
              <a:alpha val="10196"/>
            </a:srgbClr>
          </a:solidFill>
          <a:ln/>
        </p:spPr>
      </p:sp>
      <p:sp>
        <p:nvSpPr>
          <p:cNvPr id="40" name="Shape 38"/>
          <p:cNvSpPr/>
          <p:nvPr/>
        </p:nvSpPr>
        <p:spPr>
          <a:xfrm>
            <a:off x="6429375" y="3492500"/>
            <a:ext cx="254000" cy="254000"/>
          </a:xfrm>
          <a:custGeom>
            <a:avLst/>
            <a:gdLst/>
            <a:ahLst/>
            <a:cxnLst/>
            <a:rect l="l" t="t" r="r" b="b"/>
            <a:pathLst>
              <a:path w="254000" h="254000">
                <a:moveTo>
                  <a:pt x="63500" y="0"/>
                </a:moveTo>
                <a:lnTo>
                  <a:pt x="190500" y="0"/>
                </a:lnTo>
                <a:cubicBezTo>
                  <a:pt x="225547" y="0"/>
                  <a:pt x="254000" y="28453"/>
                  <a:pt x="254000" y="63500"/>
                </a:cubicBezTo>
                <a:lnTo>
                  <a:pt x="254000" y="190500"/>
                </a:lnTo>
                <a:cubicBezTo>
                  <a:pt x="254000" y="225547"/>
                  <a:pt x="225547" y="254000"/>
                  <a:pt x="190500" y="254000"/>
                </a:cubicBezTo>
                <a:lnTo>
                  <a:pt x="63500" y="254000"/>
                </a:lnTo>
                <a:cubicBezTo>
                  <a:pt x="28453" y="254000"/>
                  <a:pt x="0" y="225547"/>
                  <a:pt x="0" y="190500"/>
                </a:cubicBezTo>
                <a:lnTo>
                  <a:pt x="0" y="63500"/>
                </a:lnTo>
                <a:cubicBezTo>
                  <a:pt x="0" y="28453"/>
                  <a:pt x="28453" y="0"/>
                  <a:pt x="63500" y="0"/>
                </a:cubicBezTo>
                <a:close/>
              </a:path>
            </a:pathLst>
          </a:custGeom>
          <a:solidFill>
            <a:srgbClr val="FFFFFF">
              <a:alpha val="20000"/>
            </a:srgbClr>
          </a:solidFill>
          <a:ln/>
        </p:spPr>
      </p:sp>
      <p:sp>
        <p:nvSpPr>
          <p:cNvPr id="41" name="Shape 39"/>
          <p:cNvSpPr/>
          <p:nvPr/>
        </p:nvSpPr>
        <p:spPr>
          <a:xfrm>
            <a:off x="6495852" y="3548063"/>
            <a:ext cx="125016" cy="142875"/>
          </a:xfrm>
          <a:custGeom>
            <a:avLst/>
            <a:gdLst/>
            <a:ahLst/>
            <a:cxnLst/>
            <a:rect l="l" t="t" r="r" b="b"/>
            <a:pathLst>
              <a:path w="125016" h="142875">
                <a:moveTo>
                  <a:pt x="62508" y="0"/>
                </a:moveTo>
                <a:cubicBezTo>
                  <a:pt x="57569" y="0"/>
                  <a:pt x="53578" y="3990"/>
                  <a:pt x="53578" y="8930"/>
                </a:cubicBezTo>
                <a:lnTo>
                  <a:pt x="53578" y="9823"/>
                </a:lnTo>
                <a:cubicBezTo>
                  <a:pt x="33207" y="13953"/>
                  <a:pt x="17859" y="31979"/>
                  <a:pt x="17859" y="53578"/>
                </a:cubicBezTo>
                <a:lnTo>
                  <a:pt x="17859" y="59634"/>
                </a:lnTo>
                <a:cubicBezTo>
                  <a:pt x="17859" y="73056"/>
                  <a:pt x="13283" y="86088"/>
                  <a:pt x="4911" y="96580"/>
                </a:cubicBezTo>
                <a:lnTo>
                  <a:pt x="2177" y="99985"/>
                </a:lnTo>
                <a:cubicBezTo>
                  <a:pt x="753" y="101743"/>
                  <a:pt x="0" y="103919"/>
                  <a:pt x="0" y="106180"/>
                </a:cubicBezTo>
                <a:cubicBezTo>
                  <a:pt x="0" y="111649"/>
                  <a:pt x="4437" y="116086"/>
                  <a:pt x="9906" y="116086"/>
                </a:cubicBezTo>
                <a:lnTo>
                  <a:pt x="115081" y="116086"/>
                </a:lnTo>
                <a:cubicBezTo>
                  <a:pt x="120551" y="116086"/>
                  <a:pt x="124988" y="111649"/>
                  <a:pt x="124988" y="106180"/>
                </a:cubicBezTo>
                <a:cubicBezTo>
                  <a:pt x="124988" y="103919"/>
                  <a:pt x="124234" y="101743"/>
                  <a:pt x="122811" y="99985"/>
                </a:cubicBezTo>
                <a:lnTo>
                  <a:pt x="120076" y="96580"/>
                </a:lnTo>
                <a:cubicBezTo>
                  <a:pt x="111733" y="86088"/>
                  <a:pt x="107156" y="73056"/>
                  <a:pt x="107156" y="59634"/>
                </a:cubicBezTo>
                <a:lnTo>
                  <a:pt x="107156" y="53578"/>
                </a:lnTo>
                <a:cubicBezTo>
                  <a:pt x="107156" y="31979"/>
                  <a:pt x="91808" y="13953"/>
                  <a:pt x="71438" y="9823"/>
                </a:cubicBezTo>
                <a:lnTo>
                  <a:pt x="71438" y="8930"/>
                </a:lnTo>
                <a:cubicBezTo>
                  <a:pt x="71438" y="3990"/>
                  <a:pt x="67447" y="0"/>
                  <a:pt x="62508" y="0"/>
                </a:cubicBezTo>
                <a:close/>
                <a:moveTo>
                  <a:pt x="45207" y="129480"/>
                </a:moveTo>
                <a:cubicBezTo>
                  <a:pt x="47188" y="137182"/>
                  <a:pt x="54192" y="142875"/>
                  <a:pt x="62508" y="142875"/>
                </a:cubicBezTo>
                <a:cubicBezTo>
                  <a:pt x="70824" y="142875"/>
                  <a:pt x="77828" y="137182"/>
                  <a:pt x="79809" y="129480"/>
                </a:cubicBezTo>
                <a:lnTo>
                  <a:pt x="45207" y="129480"/>
                </a:lnTo>
                <a:close/>
              </a:path>
            </a:pathLst>
          </a:custGeom>
          <a:solidFill>
            <a:srgbClr val="FFFFFF"/>
          </a:solidFill>
          <a:ln/>
        </p:spPr>
      </p:sp>
      <p:sp>
        <p:nvSpPr>
          <p:cNvPr id="42" name="Text 40"/>
          <p:cNvSpPr/>
          <p:nvPr/>
        </p:nvSpPr>
        <p:spPr>
          <a:xfrm>
            <a:off x="6778625" y="3508375"/>
            <a:ext cx="1603375"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MiSans" pitchFamily="34" charset="0"/>
                <a:ea typeface="MiSans" pitchFamily="34" charset="-122"/>
                <a:cs typeface="MiSans" pitchFamily="34" charset="-120"/>
              </a:rPr>
              <a:t>Thông báo đa nền tảng</a:t>
            </a:r>
            <a:endParaRPr lang="en-US" sz="1600" dirty="0"/>
          </a:p>
        </p:txBody>
      </p:sp>
      <p:sp>
        <p:nvSpPr>
          <p:cNvPr id="43" name="Text 41"/>
          <p:cNvSpPr/>
          <p:nvPr/>
        </p:nvSpPr>
        <p:spPr>
          <a:xfrm>
            <a:off x="6429375" y="3810000"/>
            <a:ext cx="5254625" cy="190500"/>
          </a:xfrm>
          <a:prstGeom prst="rect">
            <a:avLst/>
          </a:prstGeom>
          <a:noFill/>
          <a:ln/>
        </p:spPr>
        <p:txBody>
          <a:bodyPr wrap="square" lIns="0" tIns="0" rIns="0" bIns="0" rtlCol="0" anchor="ctr"/>
          <a:lstStyle/>
          <a:p>
            <a:pPr>
              <a:lnSpc>
                <a:spcPct val="130000"/>
              </a:lnSpc>
            </a:pPr>
            <a:r>
              <a:rPr lang="en-US" sz="1000" dirty="0">
                <a:solidFill>
                  <a:srgbClr val="FFFFFF">
                    <a:alpha val="95000"/>
                  </a:srgbClr>
                </a:solidFill>
                <a:latin typeface="MiSans" pitchFamily="34" charset="0"/>
                <a:ea typeface="MiSans" pitchFamily="34" charset="-122"/>
                <a:cs typeface="MiSans" pitchFamily="34" charset="-120"/>
              </a:rPr>
              <a:t>Phát triển thông báo tự động qua Email, Telegram, Zalo API.</a:t>
            </a:r>
            <a:endParaRPr lang="en-US" sz="1600" dirty="0"/>
          </a:p>
        </p:txBody>
      </p:sp>
      <p:sp>
        <p:nvSpPr>
          <p:cNvPr id="44" name="Shape 42"/>
          <p:cNvSpPr/>
          <p:nvPr/>
        </p:nvSpPr>
        <p:spPr>
          <a:xfrm>
            <a:off x="6334125" y="4191000"/>
            <a:ext cx="5381625" cy="698500"/>
          </a:xfrm>
          <a:custGeom>
            <a:avLst/>
            <a:gdLst/>
            <a:ahLst/>
            <a:cxnLst/>
            <a:rect l="l" t="t" r="r" b="b"/>
            <a:pathLst>
              <a:path w="5381625" h="698500">
                <a:moveTo>
                  <a:pt x="63501" y="0"/>
                </a:moveTo>
                <a:lnTo>
                  <a:pt x="5318124" y="0"/>
                </a:lnTo>
                <a:cubicBezTo>
                  <a:pt x="5353195" y="0"/>
                  <a:pt x="5381625" y="28430"/>
                  <a:pt x="5381625" y="63501"/>
                </a:cubicBezTo>
                <a:lnTo>
                  <a:pt x="5381625" y="634999"/>
                </a:lnTo>
                <a:cubicBezTo>
                  <a:pt x="5381625" y="670070"/>
                  <a:pt x="5353195" y="698500"/>
                  <a:pt x="5318124" y="698500"/>
                </a:cubicBezTo>
                <a:lnTo>
                  <a:pt x="63501" y="698500"/>
                </a:lnTo>
                <a:cubicBezTo>
                  <a:pt x="28430" y="698500"/>
                  <a:pt x="0" y="670070"/>
                  <a:pt x="0" y="634999"/>
                </a:cubicBezTo>
                <a:lnTo>
                  <a:pt x="0" y="63501"/>
                </a:lnTo>
                <a:cubicBezTo>
                  <a:pt x="0" y="28430"/>
                  <a:pt x="28430" y="0"/>
                  <a:pt x="63501" y="0"/>
                </a:cubicBezTo>
                <a:close/>
              </a:path>
            </a:pathLst>
          </a:custGeom>
          <a:solidFill>
            <a:srgbClr val="FFFFFF">
              <a:alpha val="10196"/>
            </a:srgbClr>
          </a:solidFill>
          <a:ln/>
        </p:spPr>
      </p:sp>
      <p:sp>
        <p:nvSpPr>
          <p:cNvPr id="45" name="Shape 43"/>
          <p:cNvSpPr/>
          <p:nvPr/>
        </p:nvSpPr>
        <p:spPr>
          <a:xfrm>
            <a:off x="6429375" y="4286250"/>
            <a:ext cx="254000" cy="254000"/>
          </a:xfrm>
          <a:custGeom>
            <a:avLst/>
            <a:gdLst/>
            <a:ahLst/>
            <a:cxnLst/>
            <a:rect l="l" t="t" r="r" b="b"/>
            <a:pathLst>
              <a:path w="254000" h="254000">
                <a:moveTo>
                  <a:pt x="63500" y="0"/>
                </a:moveTo>
                <a:lnTo>
                  <a:pt x="190500" y="0"/>
                </a:lnTo>
                <a:cubicBezTo>
                  <a:pt x="225547" y="0"/>
                  <a:pt x="254000" y="28453"/>
                  <a:pt x="254000" y="63500"/>
                </a:cubicBezTo>
                <a:lnTo>
                  <a:pt x="254000" y="190500"/>
                </a:lnTo>
                <a:cubicBezTo>
                  <a:pt x="254000" y="225547"/>
                  <a:pt x="225547" y="254000"/>
                  <a:pt x="190500" y="254000"/>
                </a:cubicBezTo>
                <a:lnTo>
                  <a:pt x="63500" y="254000"/>
                </a:lnTo>
                <a:cubicBezTo>
                  <a:pt x="28453" y="254000"/>
                  <a:pt x="0" y="225547"/>
                  <a:pt x="0" y="190500"/>
                </a:cubicBezTo>
                <a:lnTo>
                  <a:pt x="0" y="63500"/>
                </a:lnTo>
                <a:cubicBezTo>
                  <a:pt x="0" y="28453"/>
                  <a:pt x="28453" y="0"/>
                  <a:pt x="63500" y="0"/>
                </a:cubicBezTo>
                <a:close/>
              </a:path>
            </a:pathLst>
          </a:custGeom>
          <a:solidFill>
            <a:srgbClr val="FFFFFF">
              <a:alpha val="20000"/>
            </a:srgbClr>
          </a:solidFill>
          <a:ln/>
        </p:spPr>
      </p:sp>
      <p:sp>
        <p:nvSpPr>
          <p:cNvPr id="46" name="Shape 44"/>
          <p:cNvSpPr/>
          <p:nvPr/>
        </p:nvSpPr>
        <p:spPr>
          <a:xfrm>
            <a:off x="6504781" y="4341813"/>
            <a:ext cx="107156" cy="142875"/>
          </a:xfrm>
          <a:custGeom>
            <a:avLst/>
            <a:gdLst/>
            <a:ahLst/>
            <a:cxnLst/>
            <a:rect l="l" t="t" r="r" b="b"/>
            <a:pathLst>
              <a:path w="107156" h="142875">
                <a:moveTo>
                  <a:pt x="4465" y="17859"/>
                </a:moveTo>
                <a:cubicBezTo>
                  <a:pt x="4465" y="8009"/>
                  <a:pt x="12474" y="0"/>
                  <a:pt x="22324" y="0"/>
                </a:cubicBezTo>
                <a:lnTo>
                  <a:pt x="84832" y="0"/>
                </a:lnTo>
                <a:cubicBezTo>
                  <a:pt x="94683" y="0"/>
                  <a:pt x="102691" y="8009"/>
                  <a:pt x="102691" y="17859"/>
                </a:cubicBezTo>
                <a:lnTo>
                  <a:pt x="102691" y="125016"/>
                </a:lnTo>
                <a:cubicBezTo>
                  <a:pt x="102691" y="134866"/>
                  <a:pt x="94683" y="142875"/>
                  <a:pt x="84832" y="142875"/>
                </a:cubicBezTo>
                <a:lnTo>
                  <a:pt x="22324" y="142875"/>
                </a:lnTo>
                <a:cubicBezTo>
                  <a:pt x="12474" y="142875"/>
                  <a:pt x="4465" y="134866"/>
                  <a:pt x="4465" y="125016"/>
                </a:cubicBezTo>
                <a:lnTo>
                  <a:pt x="4465" y="17859"/>
                </a:lnTo>
                <a:close/>
                <a:moveTo>
                  <a:pt x="22324" y="17859"/>
                </a:moveTo>
                <a:lnTo>
                  <a:pt x="22324" y="102691"/>
                </a:lnTo>
                <a:lnTo>
                  <a:pt x="84832" y="102691"/>
                </a:lnTo>
                <a:lnTo>
                  <a:pt x="84832" y="17859"/>
                </a:lnTo>
                <a:lnTo>
                  <a:pt x="22324" y="17859"/>
                </a:lnTo>
                <a:close/>
                <a:moveTo>
                  <a:pt x="53578" y="131713"/>
                </a:moveTo>
                <a:cubicBezTo>
                  <a:pt x="58517" y="131713"/>
                  <a:pt x="62508" y="127722"/>
                  <a:pt x="62508" y="122783"/>
                </a:cubicBezTo>
                <a:cubicBezTo>
                  <a:pt x="62508" y="117844"/>
                  <a:pt x="58517" y="113854"/>
                  <a:pt x="53578" y="113854"/>
                </a:cubicBezTo>
                <a:cubicBezTo>
                  <a:pt x="48639" y="113854"/>
                  <a:pt x="44648" y="117844"/>
                  <a:pt x="44648" y="122783"/>
                </a:cubicBezTo>
                <a:cubicBezTo>
                  <a:pt x="44648" y="127722"/>
                  <a:pt x="48639" y="131713"/>
                  <a:pt x="53578" y="131713"/>
                </a:cubicBezTo>
                <a:close/>
              </a:path>
            </a:pathLst>
          </a:custGeom>
          <a:solidFill>
            <a:srgbClr val="FFFFFF"/>
          </a:solidFill>
          <a:ln/>
        </p:spPr>
      </p:sp>
      <p:sp>
        <p:nvSpPr>
          <p:cNvPr id="47" name="Text 45"/>
          <p:cNvSpPr/>
          <p:nvPr/>
        </p:nvSpPr>
        <p:spPr>
          <a:xfrm>
            <a:off x="6778625" y="4302125"/>
            <a:ext cx="1206500"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MiSans" pitchFamily="34" charset="0"/>
                <a:ea typeface="MiSans" pitchFamily="34" charset="-122"/>
                <a:cs typeface="MiSans" pitchFamily="34" charset="-120"/>
              </a:rPr>
              <a:t>Phiên bản Mobile</a:t>
            </a:r>
            <a:endParaRPr lang="en-US" sz="1600" dirty="0"/>
          </a:p>
        </p:txBody>
      </p:sp>
      <p:sp>
        <p:nvSpPr>
          <p:cNvPr id="48" name="Text 46"/>
          <p:cNvSpPr/>
          <p:nvPr/>
        </p:nvSpPr>
        <p:spPr>
          <a:xfrm>
            <a:off x="6429375" y="4603750"/>
            <a:ext cx="5254625" cy="190500"/>
          </a:xfrm>
          <a:prstGeom prst="rect">
            <a:avLst/>
          </a:prstGeom>
          <a:noFill/>
          <a:ln/>
        </p:spPr>
        <p:txBody>
          <a:bodyPr wrap="square" lIns="0" tIns="0" rIns="0" bIns="0" rtlCol="0" anchor="ctr"/>
          <a:lstStyle/>
          <a:p>
            <a:pPr>
              <a:lnSpc>
                <a:spcPct val="130000"/>
              </a:lnSpc>
            </a:pPr>
            <a:r>
              <a:rPr lang="en-US" sz="1000" dirty="0">
                <a:solidFill>
                  <a:srgbClr val="FFFFFF">
                    <a:alpha val="95000"/>
                  </a:srgbClr>
                </a:solidFill>
                <a:latin typeface="MiSans" pitchFamily="34" charset="0"/>
                <a:ea typeface="MiSans" pitchFamily="34" charset="-122"/>
                <a:cs typeface="MiSans" pitchFamily="34" charset="-120"/>
              </a:rPr>
              <a:t>Xây dựng ứng dụng Android/iOS để phê duyệt mọi lúc, mọi nơi.</a:t>
            </a:r>
            <a:endParaRPr lang="en-US" sz="1600" dirty="0"/>
          </a:p>
        </p:txBody>
      </p:sp>
      <p:sp>
        <p:nvSpPr>
          <p:cNvPr id="49" name="Shape 47"/>
          <p:cNvSpPr/>
          <p:nvPr/>
        </p:nvSpPr>
        <p:spPr>
          <a:xfrm>
            <a:off x="6334125" y="4984750"/>
            <a:ext cx="5381625" cy="698500"/>
          </a:xfrm>
          <a:custGeom>
            <a:avLst/>
            <a:gdLst/>
            <a:ahLst/>
            <a:cxnLst/>
            <a:rect l="l" t="t" r="r" b="b"/>
            <a:pathLst>
              <a:path w="5381625" h="698500">
                <a:moveTo>
                  <a:pt x="63501" y="0"/>
                </a:moveTo>
                <a:lnTo>
                  <a:pt x="5318124" y="0"/>
                </a:lnTo>
                <a:cubicBezTo>
                  <a:pt x="5353195" y="0"/>
                  <a:pt x="5381625" y="28430"/>
                  <a:pt x="5381625" y="63501"/>
                </a:cubicBezTo>
                <a:lnTo>
                  <a:pt x="5381625" y="634999"/>
                </a:lnTo>
                <a:cubicBezTo>
                  <a:pt x="5381625" y="670070"/>
                  <a:pt x="5353195" y="698500"/>
                  <a:pt x="5318124" y="698500"/>
                </a:cubicBezTo>
                <a:lnTo>
                  <a:pt x="63501" y="698500"/>
                </a:lnTo>
                <a:cubicBezTo>
                  <a:pt x="28430" y="698500"/>
                  <a:pt x="0" y="670070"/>
                  <a:pt x="0" y="634999"/>
                </a:cubicBezTo>
                <a:lnTo>
                  <a:pt x="0" y="63501"/>
                </a:lnTo>
                <a:cubicBezTo>
                  <a:pt x="0" y="28430"/>
                  <a:pt x="28430" y="0"/>
                  <a:pt x="63501" y="0"/>
                </a:cubicBezTo>
                <a:close/>
              </a:path>
            </a:pathLst>
          </a:custGeom>
          <a:solidFill>
            <a:srgbClr val="FFFFFF">
              <a:alpha val="10196"/>
            </a:srgbClr>
          </a:solidFill>
          <a:ln/>
        </p:spPr>
      </p:sp>
      <p:sp>
        <p:nvSpPr>
          <p:cNvPr id="50" name="Shape 48"/>
          <p:cNvSpPr/>
          <p:nvPr/>
        </p:nvSpPr>
        <p:spPr>
          <a:xfrm>
            <a:off x="6429375" y="5080000"/>
            <a:ext cx="254000" cy="254000"/>
          </a:xfrm>
          <a:custGeom>
            <a:avLst/>
            <a:gdLst/>
            <a:ahLst/>
            <a:cxnLst/>
            <a:rect l="l" t="t" r="r" b="b"/>
            <a:pathLst>
              <a:path w="254000" h="254000">
                <a:moveTo>
                  <a:pt x="63500" y="0"/>
                </a:moveTo>
                <a:lnTo>
                  <a:pt x="190500" y="0"/>
                </a:lnTo>
                <a:cubicBezTo>
                  <a:pt x="225547" y="0"/>
                  <a:pt x="254000" y="28453"/>
                  <a:pt x="254000" y="63500"/>
                </a:cubicBezTo>
                <a:lnTo>
                  <a:pt x="254000" y="190500"/>
                </a:lnTo>
                <a:cubicBezTo>
                  <a:pt x="254000" y="225547"/>
                  <a:pt x="225547" y="254000"/>
                  <a:pt x="190500" y="254000"/>
                </a:cubicBezTo>
                <a:lnTo>
                  <a:pt x="63500" y="254000"/>
                </a:lnTo>
                <a:cubicBezTo>
                  <a:pt x="28453" y="254000"/>
                  <a:pt x="0" y="225547"/>
                  <a:pt x="0" y="190500"/>
                </a:cubicBezTo>
                <a:lnTo>
                  <a:pt x="0" y="63500"/>
                </a:lnTo>
                <a:cubicBezTo>
                  <a:pt x="0" y="28453"/>
                  <a:pt x="28453" y="0"/>
                  <a:pt x="63500" y="0"/>
                </a:cubicBezTo>
                <a:close/>
              </a:path>
            </a:pathLst>
          </a:custGeom>
          <a:solidFill>
            <a:srgbClr val="FFFFFF">
              <a:alpha val="20000"/>
            </a:srgbClr>
          </a:solidFill>
          <a:ln/>
        </p:spPr>
      </p:sp>
      <p:sp>
        <p:nvSpPr>
          <p:cNvPr id="51" name="Shape 49"/>
          <p:cNvSpPr/>
          <p:nvPr/>
        </p:nvSpPr>
        <p:spPr>
          <a:xfrm>
            <a:off x="6477992" y="5135563"/>
            <a:ext cx="160734" cy="142875"/>
          </a:xfrm>
          <a:custGeom>
            <a:avLst/>
            <a:gdLst/>
            <a:ahLst/>
            <a:cxnLst/>
            <a:rect l="l" t="t" r="r" b="b"/>
            <a:pathLst>
              <a:path w="160734" h="142875">
                <a:moveTo>
                  <a:pt x="80367" y="8930"/>
                </a:moveTo>
                <a:cubicBezTo>
                  <a:pt x="57820" y="8930"/>
                  <a:pt x="39765" y="19199"/>
                  <a:pt x="26622" y="31421"/>
                </a:cubicBezTo>
                <a:cubicBezTo>
                  <a:pt x="13562" y="43560"/>
                  <a:pt x="4828" y="58043"/>
                  <a:pt x="670" y="68005"/>
                </a:cubicBezTo>
                <a:cubicBezTo>
                  <a:pt x="-251" y="70210"/>
                  <a:pt x="-251" y="72665"/>
                  <a:pt x="670" y="74870"/>
                </a:cubicBezTo>
                <a:cubicBezTo>
                  <a:pt x="4828" y="84832"/>
                  <a:pt x="13562" y="99343"/>
                  <a:pt x="26622" y="111454"/>
                </a:cubicBezTo>
                <a:cubicBezTo>
                  <a:pt x="39765" y="123648"/>
                  <a:pt x="57820" y="133945"/>
                  <a:pt x="80367" y="133945"/>
                </a:cubicBezTo>
                <a:cubicBezTo>
                  <a:pt x="102915" y="133945"/>
                  <a:pt x="120969" y="123676"/>
                  <a:pt x="134113" y="111454"/>
                </a:cubicBezTo>
                <a:cubicBezTo>
                  <a:pt x="147172" y="99315"/>
                  <a:pt x="155907" y="84832"/>
                  <a:pt x="160065" y="74870"/>
                </a:cubicBezTo>
                <a:cubicBezTo>
                  <a:pt x="160986" y="72665"/>
                  <a:pt x="160986" y="70210"/>
                  <a:pt x="160065" y="68005"/>
                </a:cubicBezTo>
                <a:cubicBezTo>
                  <a:pt x="155907" y="58043"/>
                  <a:pt x="147172" y="43532"/>
                  <a:pt x="134113" y="31421"/>
                </a:cubicBezTo>
                <a:cubicBezTo>
                  <a:pt x="120969" y="19227"/>
                  <a:pt x="102915" y="8930"/>
                  <a:pt x="80367" y="8930"/>
                </a:cubicBezTo>
                <a:close/>
                <a:moveTo>
                  <a:pt x="40184" y="71438"/>
                </a:moveTo>
                <a:cubicBezTo>
                  <a:pt x="40184" y="49260"/>
                  <a:pt x="58189" y="31254"/>
                  <a:pt x="80367" y="31254"/>
                </a:cubicBezTo>
                <a:cubicBezTo>
                  <a:pt x="102545" y="31254"/>
                  <a:pt x="120551" y="49260"/>
                  <a:pt x="120551" y="71438"/>
                </a:cubicBezTo>
                <a:cubicBezTo>
                  <a:pt x="120551" y="93615"/>
                  <a:pt x="102545" y="111621"/>
                  <a:pt x="80367" y="111621"/>
                </a:cubicBezTo>
                <a:cubicBezTo>
                  <a:pt x="58189" y="111621"/>
                  <a:pt x="40184" y="93615"/>
                  <a:pt x="40184" y="71438"/>
                </a:cubicBezTo>
                <a:close/>
                <a:moveTo>
                  <a:pt x="80367" y="53578"/>
                </a:moveTo>
                <a:cubicBezTo>
                  <a:pt x="80367" y="63429"/>
                  <a:pt x="72358" y="71438"/>
                  <a:pt x="62508" y="71438"/>
                </a:cubicBezTo>
                <a:cubicBezTo>
                  <a:pt x="59299" y="71438"/>
                  <a:pt x="56285" y="70600"/>
                  <a:pt x="53662" y="69093"/>
                </a:cubicBezTo>
                <a:cubicBezTo>
                  <a:pt x="53383" y="72135"/>
                  <a:pt x="53634" y="75261"/>
                  <a:pt x="54471" y="78358"/>
                </a:cubicBezTo>
                <a:cubicBezTo>
                  <a:pt x="58294" y="92646"/>
                  <a:pt x="73000" y="101129"/>
                  <a:pt x="87288" y="97306"/>
                </a:cubicBezTo>
                <a:cubicBezTo>
                  <a:pt x="101575" y="93483"/>
                  <a:pt x="110058" y="78777"/>
                  <a:pt x="106235" y="64489"/>
                </a:cubicBezTo>
                <a:cubicBezTo>
                  <a:pt x="102831" y="51736"/>
                  <a:pt x="90748" y="43616"/>
                  <a:pt x="78023" y="44732"/>
                </a:cubicBezTo>
                <a:cubicBezTo>
                  <a:pt x="79502" y="47327"/>
                  <a:pt x="80367" y="50341"/>
                  <a:pt x="80367" y="53578"/>
                </a:cubicBezTo>
                <a:close/>
              </a:path>
            </a:pathLst>
          </a:custGeom>
          <a:solidFill>
            <a:srgbClr val="FFFFFF"/>
          </a:solidFill>
          <a:ln/>
        </p:spPr>
      </p:sp>
      <p:sp>
        <p:nvSpPr>
          <p:cNvPr id="52" name="Text 50"/>
          <p:cNvSpPr/>
          <p:nvPr/>
        </p:nvSpPr>
        <p:spPr>
          <a:xfrm>
            <a:off x="6778625" y="5095875"/>
            <a:ext cx="1047750"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MiSans" pitchFamily="34" charset="0"/>
                <a:ea typeface="MiSans" pitchFamily="34" charset="-122"/>
                <a:cs typeface="MiSans" pitchFamily="34" charset="-120"/>
              </a:rPr>
              <a:t>Tối ưu Preview</a:t>
            </a:r>
            <a:endParaRPr lang="en-US" sz="1600" dirty="0"/>
          </a:p>
        </p:txBody>
      </p:sp>
      <p:sp>
        <p:nvSpPr>
          <p:cNvPr id="53" name="Text 51"/>
          <p:cNvSpPr/>
          <p:nvPr/>
        </p:nvSpPr>
        <p:spPr>
          <a:xfrm>
            <a:off x="6429375" y="5397500"/>
            <a:ext cx="5254625" cy="190500"/>
          </a:xfrm>
          <a:prstGeom prst="rect">
            <a:avLst/>
          </a:prstGeom>
          <a:noFill/>
          <a:ln/>
        </p:spPr>
        <p:txBody>
          <a:bodyPr wrap="square" lIns="0" tIns="0" rIns="0" bIns="0" rtlCol="0" anchor="ctr"/>
          <a:lstStyle/>
          <a:p>
            <a:pPr>
              <a:lnSpc>
                <a:spcPct val="130000"/>
              </a:lnSpc>
            </a:pPr>
            <a:r>
              <a:rPr lang="en-US" sz="1000" dirty="0">
                <a:solidFill>
                  <a:srgbClr val="FFFFFF">
                    <a:alpha val="95000"/>
                  </a:srgbClr>
                </a:solidFill>
                <a:latin typeface="MiSans" pitchFamily="34" charset="0"/>
                <a:ea typeface="MiSans" pitchFamily="34" charset="-122"/>
                <a:cs typeface="MiSans" pitchFamily="34" charset="-120"/>
              </a:rPr>
              <a:t>Tích hợp thư viện xử lý file đồ họa chuyên dụng như .psd, .ai, .raw.</a:t>
            </a:r>
            <a:endParaRPr lang="en-US" sz="1600" dirty="0"/>
          </a:p>
        </p:txBody>
      </p:sp>
      <p:sp>
        <p:nvSpPr>
          <p:cNvPr id="54" name="Shape 52"/>
          <p:cNvSpPr/>
          <p:nvPr/>
        </p:nvSpPr>
        <p:spPr>
          <a:xfrm>
            <a:off x="317500" y="6985000"/>
            <a:ext cx="11557000" cy="698500"/>
          </a:xfrm>
          <a:custGeom>
            <a:avLst/>
            <a:gdLst/>
            <a:ahLst/>
            <a:cxnLst/>
            <a:rect l="l" t="t" r="r" b="b"/>
            <a:pathLst>
              <a:path w="11557000" h="698500">
                <a:moveTo>
                  <a:pt x="95247" y="0"/>
                </a:moveTo>
                <a:lnTo>
                  <a:pt x="11461753" y="0"/>
                </a:lnTo>
                <a:cubicBezTo>
                  <a:pt x="11514356" y="0"/>
                  <a:pt x="11557000" y="42644"/>
                  <a:pt x="11557000" y="95247"/>
                </a:cubicBezTo>
                <a:lnTo>
                  <a:pt x="11557000" y="603253"/>
                </a:lnTo>
                <a:cubicBezTo>
                  <a:pt x="11557000" y="655856"/>
                  <a:pt x="11514356" y="698500"/>
                  <a:pt x="11461753" y="698500"/>
                </a:cubicBezTo>
                <a:lnTo>
                  <a:pt x="95247" y="698500"/>
                </a:lnTo>
                <a:cubicBezTo>
                  <a:pt x="42644" y="698500"/>
                  <a:pt x="0" y="655856"/>
                  <a:pt x="0" y="603253"/>
                </a:cubicBezTo>
                <a:lnTo>
                  <a:pt x="0" y="95247"/>
                </a:lnTo>
                <a:cubicBezTo>
                  <a:pt x="0" y="42679"/>
                  <a:pt x="42679" y="0"/>
                  <a:pt x="95247" y="0"/>
                </a:cubicBezTo>
                <a:close/>
              </a:path>
            </a:pathLst>
          </a:custGeom>
          <a:gradFill flip="none" rotWithShape="1">
            <a:gsLst>
              <a:gs pos="0">
                <a:srgbClr val="1E88E5"/>
              </a:gs>
              <a:gs pos="100000">
                <a:srgbClr val="FF8A65"/>
              </a:gs>
            </a:gsLst>
            <a:lin ang="0" scaled="1"/>
          </a:gradFill>
          <a:ln/>
        </p:spPr>
      </p:sp>
      <p:sp>
        <p:nvSpPr>
          <p:cNvPr id="55" name="Shape 53"/>
          <p:cNvSpPr/>
          <p:nvPr/>
        </p:nvSpPr>
        <p:spPr>
          <a:xfrm>
            <a:off x="468313" y="7239000"/>
            <a:ext cx="190500" cy="190500"/>
          </a:xfrm>
          <a:custGeom>
            <a:avLst/>
            <a:gdLst/>
            <a:ahLst/>
            <a:cxnLst/>
            <a:rect l="l" t="t" r="r" b="b"/>
            <a:pathLst>
              <a:path w="190500" h="190500">
                <a:moveTo>
                  <a:pt x="24519" y="85018"/>
                </a:moveTo>
                <a:cubicBezTo>
                  <a:pt x="29468" y="50416"/>
                  <a:pt x="59271" y="23812"/>
                  <a:pt x="95250" y="23812"/>
                </a:cubicBezTo>
                <a:cubicBezTo>
                  <a:pt x="114970" y="23812"/>
                  <a:pt x="132829" y="31812"/>
                  <a:pt x="145777" y="44723"/>
                </a:cubicBezTo>
                <a:cubicBezTo>
                  <a:pt x="145852" y="44797"/>
                  <a:pt x="145926" y="44872"/>
                  <a:pt x="146000" y="44946"/>
                </a:cubicBezTo>
                <a:lnTo>
                  <a:pt x="148828" y="47625"/>
                </a:lnTo>
                <a:lnTo>
                  <a:pt x="131006" y="47625"/>
                </a:lnTo>
                <a:cubicBezTo>
                  <a:pt x="124420" y="47625"/>
                  <a:pt x="119100" y="52946"/>
                  <a:pt x="119100" y="59531"/>
                </a:cubicBezTo>
                <a:cubicBezTo>
                  <a:pt x="119100" y="66117"/>
                  <a:pt x="124420" y="71438"/>
                  <a:pt x="131006" y="71438"/>
                </a:cubicBezTo>
                <a:lnTo>
                  <a:pt x="178631" y="71438"/>
                </a:lnTo>
                <a:cubicBezTo>
                  <a:pt x="185217" y="71438"/>
                  <a:pt x="190537" y="66117"/>
                  <a:pt x="190537" y="59531"/>
                </a:cubicBezTo>
                <a:lnTo>
                  <a:pt x="190537" y="11906"/>
                </a:lnTo>
                <a:cubicBezTo>
                  <a:pt x="190537" y="5321"/>
                  <a:pt x="185217" y="0"/>
                  <a:pt x="178631" y="0"/>
                </a:cubicBezTo>
                <a:cubicBezTo>
                  <a:pt x="172045" y="0"/>
                  <a:pt x="166725" y="5321"/>
                  <a:pt x="166725" y="11906"/>
                </a:cubicBezTo>
                <a:lnTo>
                  <a:pt x="166725" y="31775"/>
                </a:lnTo>
                <a:lnTo>
                  <a:pt x="162520" y="27794"/>
                </a:lnTo>
                <a:cubicBezTo>
                  <a:pt x="145293" y="10641"/>
                  <a:pt x="121481" y="0"/>
                  <a:pt x="95250" y="0"/>
                </a:cubicBezTo>
                <a:cubicBezTo>
                  <a:pt x="47253" y="0"/>
                  <a:pt x="7553" y="35496"/>
                  <a:pt x="967" y="81669"/>
                </a:cubicBezTo>
                <a:cubicBezTo>
                  <a:pt x="37" y="88181"/>
                  <a:pt x="4539" y="94208"/>
                  <a:pt x="11050" y="95138"/>
                </a:cubicBezTo>
                <a:cubicBezTo>
                  <a:pt x="17562" y="96069"/>
                  <a:pt x="23589" y="91529"/>
                  <a:pt x="24519" y="85055"/>
                </a:cubicBezTo>
                <a:close/>
                <a:moveTo>
                  <a:pt x="189533" y="108831"/>
                </a:moveTo>
                <a:cubicBezTo>
                  <a:pt x="190463" y="102319"/>
                  <a:pt x="185924" y="96292"/>
                  <a:pt x="179450" y="95362"/>
                </a:cubicBezTo>
                <a:cubicBezTo>
                  <a:pt x="172975" y="94431"/>
                  <a:pt x="166911" y="98971"/>
                  <a:pt x="165981" y="105445"/>
                </a:cubicBezTo>
                <a:cubicBezTo>
                  <a:pt x="161032" y="140047"/>
                  <a:pt x="131229" y="166650"/>
                  <a:pt x="95250" y="166650"/>
                </a:cubicBezTo>
                <a:cubicBezTo>
                  <a:pt x="75530" y="166650"/>
                  <a:pt x="57671" y="158651"/>
                  <a:pt x="44723" y="145740"/>
                </a:cubicBezTo>
                <a:cubicBezTo>
                  <a:pt x="44648" y="145666"/>
                  <a:pt x="44574" y="145591"/>
                  <a:pt x="44500" y="145517"/>
                </a:cubicBezTo>
                <a:lnTo>
                  <a:pt x="41672" y="142838"/>
                </a:lnTo>
                <a:lnTo>
                  <a:pt x="59494" y="142838"/>
                </a:lnTo>
                <a:cubicBezTo>
                  <a:pt x="66080" y="142838"/>
                  <a:pt x="71400" y="137517"/>
                  <a:pt x="71400" y="130932"/>
                </a:cubicBezTo>
                <a:cubicBezTo>
                  <a:pt x="71400" y="124346"/>
                  <a:pt x="66080" y="119025"/>
                  <a:pt x="59494" y="119025"/>
                </a:cubicBezTo>
                <a:lnTo>
                  <a:pt x="11906" y="119063"/>
                </a:lnTo>
                <a:cubicBezTo>
                  <a:pt x="8744" y="119063"/>
                  <a:pt x="5693" y="120328"/>
                  <a:pt x="3460" y="122597"/>
                </a:cubicBezTo>
                <a:cubicBezTo>
                  <a:pt x="1228" y="124867"/>
                  <a:pt x="-37" y="127881"/>
                  <a:pt x="0" y="131080"/>
                </a:cubicBezTo>
                <a:lnTo>
                  <a:pt x="372" y="178333"/>
                </a:lnTo>
                <a:cubicBezTo>
                  <a:pt x="409" y="184919"/>
                  <a:pt x="5804" y="190202"/>
                  <a:pt x="12390" y="190128"/>
                </a:cubicBezTo>
                <a:cubicBezTo>
                  <a:pt x="18976" y="190054"/>
                  <a:pt x="24259" y="184696"/>
                  <a:pt x="24185" y="178110"/>
                </a:cubicBezTo>
                <a:lnTo>
                  <a:pt x="24036" y="158948"/>
                </a:lnTo>
                <a:lnTo>
                  <a:pt x="28017" y="162706"/>
                </a:lnTo>
                <a:cubicBezTo>
                  <a:pt x="45244" y="179859"/>
                  <a:pt x="69019" y="190500"/>
                  <a:pt x="95250" y="190500"/>
                </a:cubicBezTo>
                <a:cubicBezTo>
                  <a:pt x="143247" y="190500"/>
                  <a:pt x="182947" y="155004"/>
                  <a:pt x="189533" y="108831"/>
                </a:cubicBezTo>
                <a:close/>
              </a:path>
            </a:pathLst>
          </a:custGeom>
          <a:solidFill>
            <a:srgbClr val="FFFFFF"/>
          </a:solidFill>
          <a:ln/>
        </p:spPr>
      </p:sp>
      <p:sp>
        <p:nvSpPr>
          <p:cNvPr id="56" name="Text 54"/>
          <p:cNvSpPr/>
          <p:nvPr/>
        </p:nvSpPr>
        <p:spPr>
          <a:xfrm>
            <a:off x="777875" y="7112000"/>
            <a:ext cx="11025188"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MiSans" pitchFamily="34" charset="0"/>
                <a:ea typeface="MiSans" pitchFamily="34" charset="-122"/>
                <a:cs typeface="MiSans" pitchFamily="34" charset="-120"/>
              </a:rPr>
              <a:t>Tầm nhìn tương lai</a:t>
            </a:r>
            <a:endParaRPr lang="en-US" sz="1600" dirty="0"/>
          </a:p>
        </p:txBody>
      </p:sp>
      <p:sp>
        <p:nvSpPr>
          <p:cNvPr id="57" name="Text 55"/>
          <p:cNvSpPr/>
          <p:nvPr/>
        </p:nvSpPr>
        <p:spPr>
          <a:xfrm>
            <a:off x="777875" y="7366000"/>
            <a:ext cx="11017250" cy="190500"/>
          </a:xfrm>
          <a:prstGeom prst="rect">
            <a:avLst/>
          </a:prstGeom>
          <a:noFill/>
          <a:ln/>
        </p:spPr>
        <p:txBody>
          <a:bodyPr wrap="square" lIns="0" tIns="0" rIns="0" bIns="0" rtlCol="0" anchor="ctr"/>
          <a:lstStyle/>
          <a:p>
            <a:pPr>
              <a:lnSpc>
                <a:spcPct val="130000"/>
              </a:lnSpc>
            </a:pPr>
            <a:r>
              <a:rPr lang="en-US" sz="1000" dirty="0">
                <a:solidFill>
                  <a:srgbClr val="FFFFFF"/>
                </a:solidFill>
                <a:latin typeface="MiSans" pitchFamily="34" charset="0"/>
                <a:ea typeface="MiSans" pitchFamily="34" charset="-122"/>
                <a:cs typeface="MiSans" pitchFamily="34" charset="-120"/>
              </a:rPr>
              <a:t>Với AI và Machine Learning, TVU Media Hub có thể trở thành hệ thống quản lý tài nguyên số thông minh, là nền tảng quan trọng cho chiến lược chuyển đổi số của Trường Đại học Trà Vinh.</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2">
    <p:bg>
      <p:bgPr>
        <a:solidFill>
          <a:srgbClr val="F0F4F8"/>
        </a:solidFill>
        <a:effectLst/>
      </p:bgPr>
    </p:bg>
    <p:spTree>
      <p:nvGrpSpPr>
        <p:cNvPr id="1" name=""/>
        <p:cNvGrpSpPr/>
        <p:nvPr/>
      </p:nvGrpSpPr>
      <p:grpSpPr>
        <a:xfrm>
          <a:off x="0" y="0"/>
          <a:ext cx="0" cy="0"/>
          <a:chOff x="0" y="0"/>
          <a:chExt cx="0" cy="0"/>
        </a:xfrm>
      </p:grpSpPr>
      <p:pic>
        <p:nvPicPr>
          <p:cNvPr id="2" name="Image 0" descr="https://kimi-web-img.moonshot.cn/img/img.freepik.com/5221300509a8b7ad92490bddcbd17f522c123a5c.jpg"/>
          <p:cNvPicPr>
            <a:picLocks noChangeAspect="1"/>
          </p:cNvPicPr>
          <p:nvPr/>
        </p:nvPicPr>
        <p:blipFill>
          <a:blip r:embed="rId3"/>
          <a:srcRect l="666" r="666"/>
          <a:stretch/>
        </p:blipFill>
        <p:spPr>
          <a:xfrm>
            <a:off x="79375" y="-940594"/>
            <a:ext cx="12192000" cy="8231188"/>
          </a:xfrm>
          <a:prstGeom prst="roundRect">
            <a:avLst>
              <a:gd name="adj" fmla="val 0"/>
            </a:avLst>
          </a:prstGeom>
        </p:spPr>
      </p:pic>
      <p:sp>
        <p:nvSpPr>
          <p:cNvPr id="3" name="Shape 0"/>
          <p:cNvSpPr/>
          <p:nvPr/>
        </p:nvSpPr>
        <p:spPr>
          <a:xfrm>
            <a:off x="79375" y="-972344"/>
            <a:ext cx="12192000" cy="8231188"/>
          </a:xfrm>
          <a:custGeom>
            <a:avLst/>
            <a:gdLst/>
            <a:ahLst/>
            <a:cxnLst/>
            <a:rect l="l" t="t" r="r" b="b"/>
            <a:pathLst>
              <a:path w="12192000" h="8231188">
                <a:moveTo>
                  <a:pt x="0" y="0"/>
                </a:moveTo>
                <a:lnTo>
                  <a:pt x="12192000" y="0"/>
                </a:lnTo>
                <a:lnTo>
                  <a:pt x="12192000" y="8231188"/>
                </a:lnTo>
                <a:lnTo>
                  <a:pt x="0" y="8231188"/>
                </a:lnTo>
                <a:lnTo>
                  <a:pt x="0" y="0"/>
                </a:lnTo>
                <a:close/>
              </a:path>
            </a:pathLst>
          </a:custGeom>
          <a:gradFill flip="none" rotWithShape="1">
            <a:gsLst>
              <a:gs pos="0">
                <a:srgbClr val="1E88E5">
                  <a:alpha val="85000"/>
                </a:srgbClr>
              </a:gs>
              <a:gs pos="50000">
                <a:srgbClr val="1E88E5">
                  <a:alpha val="70000"/>
                </a:srgbClr>
              </a:gs>
              <a:gs pos="100000">
                <a:srgbClr val="78909C">
                  <a:alpha val="60000"/>
                </a:srgbClr>
              </a:gs>
            </a:gsLst>
            <a:lin ang="2700000" scaled="1"/>
          </a:gradFill>
          <a:ln/>
        </p:spPr>
        <p:txBody>
          <a:bodyPr/>
          <a:lstStyle/>
          <a:p>
            <a:endParaRPr lang="vi-VN" dirty="0"/>
          </a:p>
        </p:txBody>
      </p:sp>
      <p:sp>
        <p:nvSpPr>
          <p:cNvPr id="4" name="Shape 1"/>
          <p:cNvSpPr/>
          <p:nvPr/>
        </p:nvSpPr>
        <p:spPr>
          <a:xfrm>
            <a:off x="317500" y="396875"/>
            <a:ext cx="381000" cy="31750"/>
          </a:xfrm>
          <a:custGeom>
            <a:avLst/>
            <a:gdLst/>
            <a:ahLst/>
            <a:cxnLst/>
            <a:rect l="l" t="t" r="r" b="b"/>
            <a:pathLst>
              <a:path w="381000" h="31750">
                <a:moveTo>
                  <a:pt x="0" y="0"/>
                </a:moveTo>
                <a:lnTo>
                  <a:pt x="381000" y="0"/>
                </a:lnTo>
                <a:lnTo>
                  <a:pt x="381000" y="31750"/>
                </a:lnTo>
                <a:lnTo>
                  <a:pt x="0" y="31750"/>
                </a:lnTo>
                <a:lnTo>
                  <a:pt x="0" y="0"/>
                </a:lnTo>
                <a:close/>
              </a:path>
            </a:pathLst>
          </a:custGeom>
          <a:solidFill>
            <a:srgbClr val="FFFFFF"/>
          </a:solidFill>
          <a:ln/>
        </p:spPr>
      </p:sp>
      <p:sp>
        <p:nvSpPr>
          <p:cNvPr id="5" name="Text 2"/>
          <p:cNvSpPr/>
          <p:nvPr/>
        </p:nvSpPr>
        <p:spPr>
          <a:xfrm>
            <a:off x="825500" y="317500"/>
            <a:ext cx="952500" cy="190500"/>
          </a:xfrm>
          <a:prstGeom prst="rect">
            <a:avLst/>
          </a:prstGeom>
          <a:noFill/>
          <a:ln/>
        </p:spPr>
        <p:txBody>
          <a:bodyPr wrap="square" lIns="0" tIns="0" rIns="0" bIns="0" rtlCol="0" anchor="ctr"/>
          <a:lstStyle/>
          <a:p>
            <a:pPr>
              <a:lnSpc>
                <a:spcPct val="130000"/>
              </a:lnSpc>
            </a:pPr>
            <a:r>
              <a:rPr lang="en-US" sz="1000" b="1" kern="0" spc="50" dirty="0">
                <a:solidFill>
                  <a:srgbClr val="FFFFFF">
                    <a:alpha val="95000"/>
                  </a:srgbClr>
                </a:solidFill>
                <a:latin typeface="MiSans" pitchFamily="34" charset="0"/>
                <a:ea typeface="MiSans" pitchFamily="34" charset="-122"/>
                <a:cs typeface="MiSans" pitchFamily="34" charset="-120"/>
              </a:rPr>
              <a:t>Conclusion</a:t>
            </a:r>
            <a:endParaRPr lang="en-US" sz="1600" dirty="0"/>
          </a:p>
        </p:txBody>
      </p:sp>
      <p:sp>
        <p:nvSpPr>
          <p:cNvPr id="6" name="Text 3"/>
          <p:cNvSpPr/>
          <p:nvPr/>
        </p:nvSpPr>
        <p:spPr>
          <a:xfrm>
            <a:off x="317500" y="603250"/>
            <a:ext cx="11747500" cy="381000"/>
          </a:xfrm>
          <a:prstGeom prst="rect">
            <a:avLst/>
          </a:prstGeom>
          <a:noFill/>
          <a:ln/>
        </p:spPr>
        <p:txBody>
          <a:bodyPr wrap="square" lIns="0" tIns="0" rIns="0" bIns="0" rtlCol="0" anchor="ctr"/>
          <a:lstStyle/>
          <a:p>
            <a:pPr>
              <a:lnSpc>
                <a:spcPct val="80000"/>
              </a:lnSpc>
            </a:pPr>
            <a:r>
              <a:rPr lang="en-US" sz="3000" b="1" dirty="0">
                <a:solidFill>
                  <a:srgbClr val="FFFFFF"/>
                </a:solidFill>
                <a:latin typeface="阿里妈妈数黑体" pitchFamily="34" charset="0"/>
                <a:ea typeface="阿里妈妈数黑体" pitchFamily="34" charset="-122"/>
                <a:cs typeface="阿里妈妈数黑体" pitchFamily="34" charset="-120"/>
              </a:rPr>
              <a:t>Kết luận và triển vọng</a:t>
            </a:r>
            <a:endParaRPr lang="en-US" sz="1600" dirty="0"/>
          </a:p>
        </p:txBody>
      </p:sp>
      <p:sp>
        <p:nvSpPr>
          <p:cNvPr id="7" name="Shape 4"/>
          <p:cNvSpPr/>
          <p:nvPr/>
        </p:nvSpPr>
        <p:spPr>
          <a:xfrm>
            <a:off x="317500" y="1143000"/>
            <a:ext cx="5699125" cy="5849938"/>
          </a:xfrm>
          <a:custGeom>
            <a:avLst/>
            <a:gdLst/>
            <a:ahLst/>
            <a:cxnLst/>
            <a:rect l="l" t="t" r="r" b="b"/>
            <a:pathLst>
              <a:path w="5699125" h="5849938">
                <a:moveTo>
                  <a:pt x="126977" y="0"/>
                </a:moveTo>
                <a:lnTo>
                  <a:pt x="5572148" y="0"/>
                </a:lnTo>
                <a:cubicBezTo>
                  <a:pt x="5642276" y="0"/>
                  <a:pt x="5699125" y="56849"/>
                  <a:pt x="5699125" y="126977"/>
                </a:cubicBezTo>
                <a:lnTo>
                  <a:pt x="5699125" y="5722961"/>
                </a:lnTo>
                <a:cubicBezTo>
                  <a:pt x="5699125" y="5793088"/>
                  <a:pt x="5642276" y="5849937"/>
                  <a:pt x="5572148" y="5849938"/>
                </a:cubicBezTo>
                <a:lnTo>
                  <a:pt x="126977" y="5849938"/>
                </a:lnTo>
                <a:cubicBezTo>
                  <a:pt x="56849" y="5849938"/>
                  <a:pt x="0" y="5793088"/>
                  <a:pt x="0" y="5722961"/>
                </a:cubicBezTo>
                <a:lnTo>
                  <a:pt x="0" y="126977"/>
                </a:lnTo>
                <a:cubicBezTo>
                  <a:pt x="0" y="56896"/>
                  <a:pt x="56896" y="0"/>
                  <a:pt x="126977" y="0"/>
                </a:cubicBezTo>
                <a:close/>
              </a:path>
            </a:pathLst>
          </a:custGeom>
          <a:solidFill>
            <a:srgbClr val="FFFFFF">
              <a:alpha val="94902"/>
            </a:srgbClr>
          </a:solidFill>
          <a:ln/>
          <a:effectLst>
            <a:outerShdw blurRad="198438" dist="158750" dir="5400000" algn="bl" rotWithShape="0">
              <a:srgbClr val="000000">
                <a:alpha val="10196"/>
              </a:srgbClr>
            </a:outerShdw>
          </a:effectLst>
        </p:spPr>
      </p:sp>
      <p:sp>
        <p:nvSpPr>
          <p:cNvPr id="8" name="Shape 5"/>
          <p:cNvSpPr/>
          <p:nvPr/>
        </p:nvSpPr>
        <p:spPr>
          <a:xfrm>
            <a:off x="476250" y="1301750"/>
            <a:ext cx="381000" cy="381000"/>
          </a:xfrm>
          <a:custGeom>
            <a:avLst/>
            <a:gdLst/>
            <a:ahLst/>
            <a:cxnLst/>
            <a:rect l="l" t="t" r="r" b="b"/>
            <a:pathLst>
              <a:path w="381000" h="381000">
                <a:moveTo>
                  <a:pt x="63501" y="0"/>
                </a:moveTo>
                <a:lnTo>
                  <a:pt x="317499" y="0"/>
                </a:lnTo>
                <a:cubicBezTo>
                  <a:pt x="352546" y="0"/>
                  <a:pt x="381000" y="28454"/>
                  <a:pt x="381000" y="63501"/>
                </a:cubicBezTo>
                <a:lnTo>
                  <a:pt x="381000" y="317499"/>
                </a:lnTo>
                <a:cubicBezTo>
                  <a:pt x="381000" y="352546"/>
                  <a:pt x="352546" y="381000"/>
                  <a:pt x="317499" y="381000"/>
                </a:cubicBezTo>
                <a:lnTo>
                  <a:pt x="63501" y="381000"/>
                </a:lnTo>
                <a:cubicBezTo>
                  <a:pt x="28454" y="381000"/>
                  <a:pt x="0" y="352546"/>
                  <a:pt x="0" y="317499"/>
                </a:cubicBezTo>
                <a:lnTo>
                  <a:pt x="0" y="63501"/>
                </a:lnTo>
                <a:cubicBezTo>
                  <a:pt x="0" y="28454"/>
                  <a:pt x="28454" y="0"/>
                  <a:pt x="63501" y="0"/>
                </a:cubicBezTo>
                <a:close/>
              </a:path>
            </a:pathLst>
          </a:custGeom>
          <a:solidFill>
            <a:srgbClr val="1E88E5"/>
          </a:solidFill>
          <a:ln/>
        </p:spPr>
      </p:sp>
      <p:sp>
        <p:nvSpPr>
          <p:cNvPr id="9" name="Shape 6"/>
          <p:cNvSpPr/>
          <p:nvPr/>
        </p:nvSpPr>
        <p:spPr>
          <a:xfrm>
            <a:off x="577453" y="1412875"/>
            <a:ext cx="178594" cy="158750"/>
          </a:xfrm>
          <a:custGeom>
            <a:avLst/>
            <a:gdLst/>
            <a:ahLst/>
            <a:cxnLst/>
            <a:rect l="l" t="t" r="r" b="b"/>
            <a:pathLst>
              <a:path w="178594" h="158750">
                <a:moveTo>
                  <a:pt x="14883" y="60709"/>
                </a:moveTo>
                <a:lnTo>
                  <a:pt x="79747" y="87406"/>
                </a:lnTo>
                <a:cubicBezTo>
                  <a:pt x="82786" y="88646"/>
                  <a:pt x="86010" y="89297"/>
                  <a:pt x="89297" y="89297"/>
                </a:cubicBezTo>
                <a:cubicBezTo>
                  <a:pt x="92583" y="89297"/>
                  <a:pt x="95808" y="88646"/>
                  <a:pt x="98847" y="87406"/>
                </a:cubicBezTo>
                <a:lnTo>
                  <a:pt x="174005" y="56462"/>
                </a:lnTo>
                <a:cubicBezTo>
                  <a:pt x="176795" y="55314"/>
                  <a:pt x="178594" y="52617"/>
                  <a:pt x="178594" y="49609"/>
                </a:cubicBezTo>
                <a:cubicBezTo>
                  <a:pt x="178594" y="46602"/>
                  <a:pt x="176795" y="43904"/>
                  <a:pt x="174005" y="42757"/>
                </a:cubicBezTo>
                <a:lnTo>
                  <a:pt x="98847" y="11813"/>
                </a:lnTo>
                <a:cubicBezTo>
                  <a:pt x="95808" y="10573"/>
                  <a:pt x="92583" y="9922"/>
                  <a:pt x="89297" y="9922"/>
                </a:cubicBezTo>
                <a:cubicBezTo>
                  <a:pt x="86010" y="9922"/>
                  <a:pt x="82786" y="10573"/>
                  <a:pt x="79747" y="11813"/>
                </a:cubicBezTo>
                <a:lnTo>
                  <a:pt x="4589" y="42757"/>
                </a:lnTo>
                <a:cubicBezTo>
                  <a:pt x="1798" y="43904"/>
                  <a:pt x="0" y="46602"/>
                  <a:pt x="0" y="49609"/>
                </a:cubicBezTo>
                <a:lnTo>
                  <a:pt x="0" y="141387"/>
                </a:lnTo>
                <a:cubicBezTo>
                  <a:pt x="0" y="145510"/>
                  <a:pt x="3318" y="148828"/>
                  <a:pt x="7441" y="148828"/>
                </a:cubicBezTo>
                <a:cubicBezTo>
                  <a:pt x="11565" y="148828"/>
                  <a:pt x="14883" y="145510"/>
                  <a:pt x="14883" y="141387"/>
                </a:cubicBezTo>
                <a:lnTo>
                  <a:pt x="14883" y="60709"/>
                </a:lnTo>
                <a:close/>
                <a:moveTo>
                  <a:pt x="29766" y="82941"/>
                </a:moveTo>
                <a:lnTo>
                  <a:pt x="29766" y="119062"/>
                </a:lnTo>
                <a:cubicBezTo>
                  <a:pt x="29766" y="135496"/>
                  <a:pt x="56431" y="148828"/>
                  <a:pt x="89297" y="148828"/>
                </a:cubicBezTo>
                <a:cubicBezTo>
                  <a:pt x="122163" y="148828"/>
                  <a:pt x="148828" y="135496"/>
                  <a:pt x="148828" y="119062"/>
                </a:cubicBezTo>
                <a:lnTo>
                  <a:pt x="148828" y="82910"/>
                </a:lnTo>
                <a:lnTo>
                  <a:pt x="104521" y="101172"/>
                </a:lnTo>
                <a:cubicBezTo>
                  <a:pt x="99684" y="103156"/>
                  <a:pt x="94537" y="104180"/>
                  <a:pt x="89297" y="104180"/>
                </a:cubicBezTo>
                <a:cubicBezTo>
                  <a:pt x="84057" y="104180"/>
                  <a:pt x="78910" y="103156"/>
                  <a:pt x="74073" y="101172"/>
                </a:cubicBezTo>
                <a:lnTo>
                  <a:pt x="29766" y="82910"/>
                </a:lnTo>
                <a:close/>
              </a:path>
            </a:pathLst>
          </a:custGeom>
          <a:solidFill>
            <a:srgbClr val="FFFFFF"/>
          </a:solidFill>
          <a:ln/>
        </p:spPr>
      </p:sp>
      <p:sp>
        <p:nvSpPr>
          <p:cNvPr id="10" name="Text 7"/>
          <p:cNvSpPr/>
          <p:nvPr/>
        </p:nvSpPr>
        <p:spPr>
          <a:xfrm>
            <a:off x="952500" y="1381125"/>
            <a:ext cx="1341438" cy="222250"/>
          </a:xfrm>
          <a:prstGeom prst="rect">
            <a:avLst/>
          </a:prstGeom>
          <a:noFill/>
          <a:ln/>
        </p:spPr>
        <p:txBody>
          <a:bodyPr wrap="square" lIns="0" tIns="0" rIns="0" bIns="0" rtlCol="0" anchor="ctr"/>
          <a:lstStyle/>
          <a:p>
            <a:pPr>
              <a:lnSpc>
                <a:spcPct val="120000"/>
              </a:lnSpc>
            </a:pPr>
            <a:r>
              <a:rPr lang="en-US" sz="1250" b="1" dirty="0">
                <a:solidFill>
                  <a:srgbClr val="37474F"/>
                </a:solidFill>
                <a:latin typeface="阿里妈妈数黑体" pitchFamily="34" charset="0"/>
                <a:ea typeface="阿里妈妈数黑体" pitchFamily="34" charset="-122"/>
                <a:cs typeface="阿里妈妈数黑体" pitchFamily="34" charset="-120"/>
              </a:rPr>
              <a:t>Kết quả đạt được</a:t>
            </a:r>
            <a:endParaRPr lang="en-US" sz="1600" dirty="0"/>
          </a:p>
        </p:txBody>
      </p:sp>
      <p:sp>
        <p:nvSpPr>
          <p:cNvPr id="11" name="Text 8"/>
          <p:cNvSpPr/>
          <p:nvPr/>
        </p:nvSpPr>
        <p:spPr>
          <a:xfrm>
            <a:off x="476250" y="1809750"/>
            <a:ext cx="5445125" cy="412750"/>
          </a:xfrm>
          <a:prstGeom prst="rect">
            <a:avLst/>
          </a:prstGeom>
          <a:noFill/>
          <a:ln/>
        </p:spPr>
        <p:txBody>
          <a:bodyPr wrap="square" lIns="0" tIns="0" rIns="0" bIns="0" rtlCol="0" anchor="ctr"/>
          <a:lstStyle/>
          <a:p>
            <a:pPr>
              <a:lnSpc>
                <a:spcPct val="140000"/>
              </a:lnSpc>
            </a:pPr>
            <a:r>
              <a:rPr lang="en-US" sz="1000" dirty="0">
                <a:solidFill>
                  <a:srgbClr val="607D8B"/>
                </a:solidFill>
                <a:latin typeface="MiSans" pitchFamily="34" charset="0"/>
                <a:ea typeface="MiSans" pitchFamily="34" charset="-122"/>
                <a:cs typeface="MiSans" pitchFamily="34" charset="-120"/>
              </a:rPr>
              <a:t>Sau thờ gian nghiên cứu, đồ án </a:t>
            </a:r>
            <a:r>
              <a:rPr lang="en-US" sz="1000" b="1" dirty="0">
                <a:solidFill>
                  <a:srgbClr val="607D8B"/>
                </a:solidFill>
                <a:latin typeface="MiSans" pitchFamily="34" charset="0"/>
                <a:ea typeface="MiSans" pitchFamily="34" charset="-122"/>
                <a:cs typeface="MiSans" pitchFamily="34" charset="-120"/>
              </a:rPr>
              <a:t>"Hệ thống quản lý sản phẩm truyền thông cho Đại học Trà Vinh"</a:t>
            </a:r>
            <a:r>
              <a:rPr lang="en-US" sz="1000" dirty="0">
                <a:solidFill>
                  <a:srgbClr val="607D8B"/>
                </a:solidFill>
                <a:latin typeface="MiSans" pitchFamily="34" charset="0"/>
                <a:ea typeface="MiSans" pitchFamily="34" charset="-122"/>
                <a:cs typeface="MiSans" pitchFamily="34" charset="-120"/>
              </a:rPr>
              <a:t> đã đạt được:</a:t>
            </a:r>
            <a:endParaRPr lang="en-US" sz="1600" dirty="0"/>
          </a:p>
        </p:txBody>
      </p:sp>
      <p:sp>
        <p:nvSpPr>
          <p:cNvPr id="12" name="Shape 9"/>
          <p:cNvSpPr/>
          <p:nvPr/>
        </p:nvSpPr>
        <p:spPr>
          <a:xfrm>
            <a:off x="491490" y="2349500"/>
            <a:ext cx="5365115" cy="1143000"/>
          </a:xfrm>
          <a:custGeom>
            <a:avLst/>
            <a:gdLst/>
            <a:ahLst/>
            <a:cxnLst/>
            <a:rect l="l" t="t" r="r" b="b"/>
            <a:pathLst>
              <a:path w="5365115" h="1143000">
                <a:moveTo>
                  <a:pt x="30480" y="0"/>
                </a:moveTo>
                <a:lnTo>
                  <a:pt x="5301610" y="0"/>
                </a:lnTo>
                <a:cubicBezTo>
                  <a:pt x="5336683" y="0"/>
                  <a:pt x="5365115" y="28432"/>
                  <a:pt x="5365115" y="63505"/>
                </a:cubicBezTo>
                <a:lnTo>
                  <a:pt x="5365115" y="1079495"/>
                </a:lnTo>
                <a:cubicBezTo>
                  <a:pt x="5365115" y="1114568"/>
                  <a:pt x="5336683" y="1143000"/>
                  <a:pt x="5301610" y="1143000"/>
                </a:cubicBezTo>
                <a:lnTo>
                  <a:pt x="30480" y="1143000"/>
                </a:lnTo>
                <a:cubicBezTo>
                  <a:pt x="13646" y="1143000"/>
                  <a:pt x="0" y="1129354"/>
                  <a:pt x="0" y="1112520"/>
                </a:cubicBezTo>
                <a:lnTo>
                  <a:pt x="0" y="30480"/>
                </a:lnTo>
                <a:cubicBezTo>
                  <a:pt x="0" y="13658"/>
                  <a:pt x="13658" y="0"/>
                  <a:pt x="30480" y="0"/>
                </a:cubicBezTo>
                <a:close/>
              </a:path>
            </a:pathLst>
          </a:custGeom>
          <a:solidFill>
            <a:srgbClr val="1E88E5">
              <a:alpha val="5098"/>
            </a:srgbClr>
          </a:solidFill>
          <a:ln/>
        </p:spPr>
      </p:sp>
      <p:sp>
        <p:nvSpPr>
          <p:cNvPr id="13" name="Shape 10"/>
          <p:cNvSpPr/>
          <p:nvPr/>
        </p:nvSpPr>
        <p:spPr>
          <a:xfrm>
            <a:off x="491490" y="2349500"/>
            <a:ext cx="30480" cy="1143000"/>
          </a:xfrm>
          <a:custGeom>
            <a:avLst/>
            <a:gdLst/>
            <a:ahLst/>
            <a:cxnLst/>
            <a:rect l="l" t="t" r="r" b="b"/>
            <a:pathLst>
              <a:path w="30480" h="1143000">
                <a:moveTo>
                  <a:pt x="30480" y="0"/>
                </a:moveTo>
                <a:lnTo>
                  <a:pt x="30480" y="0"/>
                </a:lnTo>
                <a:lnTo>
                  <a:pt x="30480" y="1143000"/>
                </a:lnTo>
                <a:lnTo>
                  <a:pt x="30480" y="1143000"/>
                </a:lnTo>
                <a:cubicBezTo>
                  <a:pt x="13646" y="1143000"/>
                  <a:pt x="0" y="1129354"/>
                  <a:pt x="0" y="1112520"/>
                </a:cubicBezTo>
                <a:lnTo>
                  <a:pt x="0" y="30480"/>
                </a:lnTo>
                <a:cubicBezTo>
                  <a:pt x="0" y="13658"/>
                  <a:pt x="13658" y="0"/>
                  <a:pt x="30480" y="0"/>
                </a:cubicBezTo>
                <a:close/>
              </a:path>
            </a:pathLst>
          </a:custGeom>
          <a:solidFill>
            <a:srgbClr val="1E88E5"/>
          </a:solidFill>
          <a:ln/>
        </p:spPr>
      </p:sp>
      <p:sp>
        <p:nvSpPr>
          <p:cNvPr id="14" name="Shape 11"/>
          <p:cNvSpPr/>
          <p:nvPr/>
        </p:nvSpPr>
        <p:spPr>
          <a:xfrm>
            <a:off x="657542" y="2508250"/>
            <a:ext cx="111125" cy="127000"/>
          </a:xfrm>
          <a:custGeom>
            <a:avLst/>
            <a:gdLst/>
            <a:ahLst/>
            <a:cxnLst/>
            <a:rect l="l" t="t" r="r" b="b"/>
            <a:pathLst>
              <a:path w="111125" h="127000">
                <a:moveTo>
                  <a:pt x="95250" y="127000"/>
                </a:moveTo>
                <a:lnTo>
                  <a:pt x="23812" y="127000"/>
                </a:lnTo>
                <a:cubicBezTo>
                  <a:pt x="10666" y="127000"/>
                  <a:pt x="0" y="116334"/>
                  <a:pt x="0" y="103188"/>
                </a:cubicBezTo>
                <a:lnTo>
                  <a:pt x="0" y="23812"/>
                </a:lnTo>
                <a:cubicBezTo>
                  <a:pt x="0" y="10666"/>
                  <a:pt x="10666" y="0"/>
                  <a:pt x="23812" y="0"/>
                </a:cubicBezTo>
                <a:lnTo>
                  <a:pt x="99219" y="0"/>
                </a:lnTo>
                <a:cubicBezTo>
                  <a:pt x="105792" y="0"/>
                  <a:pt x="111125" y="5333"/>
                  <a:pt x="111125" y="11906"/>
                </a:cubicBezTo>
                <a:lnTo>
                  <a:pt x="111125" y="83344"/>
                </a:lnTo>
                <a:cubicBezTo>
                  <a:pt x="111125" y="88528"/>
                  <a:pt x="107801" y="92943"/>
                  <a:pt x="103188" y="94580"/>
                </a:cubicBezTo>
                <a:lnTo>
                  <a:pt x="103188" y="111125"/>
                </a:lnTo>
                <a:cubicBezTo>
                  <a:pt x="107578" y="111125"/>
                  <a:pt x="111125" y="114672"/>
                  <a:pt x="111125" y="119063"/>
                </a:cubicBezTo>
                <a:cubicBezTo>
                  <a:pt x="111125" y="123453"/>
                  <a:pt x="107578" y="127000"/>
                  <a:pt x="103188" y="127000"/>
                </a:cubicBezTo>
                <a:lnTo>
                  <a:pt x="95250" y="127000"/>
                </a:lnTo>
                <a:close/>
                <a:moveTo>
                  <a:pt x="23812" y="95250"/>
                </a:moveTo>
                <a:cubicBezTo>
                  <a:pt x="19422" y="95250"/>
                  <a:pt x="15875" y="98797"/>
                  <a:pt x="15875" y="103188"/>
                </a:cubicBezTo>
                <a:cubicBezTo>
                  <a:pt x="15875" y="107578"/>
                  <a:pt x="19422" y="111125"/>
                  <a:pt x="23812" y="111125"/>
                </a:cubicBezTo>
                <a:lnTo>
                  <a:pt x="87313" y="111125"/>
                </a:lnTo>
                <a:lnTo>
                  <a:pt x="87313" y="95250"/>
                </a:lnTo>
                <a:lnTo>
                  <a:pt x="23812" y="95250"/>
                </a:lnTo>
                <a:close/>
                <a:moveTo>
                  <a:pt x="31750" y="37703"/>
                </a:moveTo>
                <a:cubicBezTo>
                  <a:pt x="31750" y="41002"/>
                  <a:pt x="34404" y="43656"/>
                  <a:pt x="37703" y="43656"/>
                </a:cubicBezTo>
                <a:lnTo>
                  <a:pt x="81359" y="43656"/>
                </a:lnTo>
                <a:cubicBezTo>
                  <a:pt x="84658" y="43656"/>
                  <a:pt x="87313" y="41002"/>
                  <a:pt x="87313" y="37703"/>
                </a:cubicBezTo>
                <a:cubicBezTo>
                  <a:pt x="87313" y="34404"/>
                  <a:pt x="84658" y="31750"/>
                  <a:pt x="81359" y="31750"/>
                </a:cubicBezTo>
                <a:lnTo>
                  <a:pt x="37703" y="31750"/>
                </a:lnTo>
                <a:cubicBezTo>
                  <a:pt x="34404" y="31750"/>
                  <a:pt x="31750" y="34404"/>
                  <a:pt x="31750" y="37703"/>
                </a:cubicBezTo>
                <a:close/>
                <a:moveTo>
                  <a:pt x="37703" y="55563"/>
                </a:moveTo>
                <a:cubicBezTo>
                  <a:pt x="34404" y="55563"/>
                  <a:pt x="31750" y="58217"/>
                  <a:pt x="31750" y="61516"/>
                </a:cubicBezTo>
                <a:cubicBezTo>
                  <a:pt x="31750" y="64815"/>
                  <a:pt x="34404" y="67469"/>
                  <a:pt x="37703" y="67469"/>
                </a:cubicBezTo>
                <a:lnTo>
                  <a:pt x="81359" y="67469"/>
                </a:lnTo>
                <a:cubicBezTo>
                  <a:pt x="84658" y="67469"/>
                  <a:pt x="87313" y="64815"/>
                  <a:pt x="87313" y="61516"/>
                </a:cubicBezTo>
                <a:cubicBezTo>
                  <a:pt x="87313" y="58217"/>
                  <a:pt x="84658" y="55563"/>
                  <a:pt x="81359" y="55563"/>
                </a:cubicBezTo>
                <a:lnTo>
                  <a:pt x="37703" y="55563"/>
                </a:lnTo>
                <a:close/>
              </a:path>
            </a:pathLst>
          </a:custGeom>
          <a:solidFill>
            <a:srgbClr val="1E88E5"/>
          </a:solidFill>
          <a:ln/>
        </p:spPr>
      </p:sp>
      <p:sp>
        <p:nvSpPr>
          <p:cNvPr id="15" name="Text 12"/>
          <p:cNvSpPr/>
          <p:nvPr/>
        </p:nvSpPr>
        <p:spPr>
          <a:xfrm>
            <a:off x="792480" y="2476500"/>
            <a:ext cx="5000625" cy="190500"/>
          </a:xfrm>
          <a:prstGeom prst="rect">
            <a:avLst/>
          </a:prstGeom>
          <a:noFill/>
          <a:ln/>
        </p:spPr>
        <p:txBody>
          <a:bodyPr wrap="square" lIns="0" tIns="0" rIns="0" bIns="0" rtlCol="0" anchor="ctr"/>
          <a:lstStyle/>
          <a:p>
            <a:pPr>
              <a:lnSpc>
                <a:spcPct val="130000"/>
              </a:lnSpc>
            </a:pPr>
            <a:r>
              <a:rPr lang="en-US" sz="1000" b="1" dirty="0">
                <a:solidFill>
                  <a:srgbClr val="37474F"/>
                </a:solidFill>
                <a:latin typeface="MiSans" pitchFamily="34" charset="0"/>
                <a:ea typeface="MiSans" pitchFamily="34" charset="-122"/>
                <a:cs typeface="MiSans" pitchFamily="34" charset="-120"/>
              </a:rPr>
              <a:t>Về mặt lý thuyết</a:t>
            </a:r>
            <a:endParaRPr lang="en-US" sz="1600" dirty="0"/>
          </a:p>
        </p:txBody>
      </p:sp>
      <p:sp>
        <p:nvSpPr>
          <p:cNvPr id="16" name="Shape 13"/>
          <p:cNvSpPr/>
          <p:nvPr/>
        </p:nvSpPr>
        <p:spPr>
          <a:xfrm>
            <a:off x="649605" y="2762250"/>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1E88E5"/>
          </a:solidFill>
          <a:ln/>
        </p:spPr>
      </p:sp>
      <p:sp>
        <p:nvSpPr>
          <p:cNvPr id="17" name="Text 14"/>
          <p:cNvSpPr/>
          <p:nvPr/>
        </p:nvSpPr>
        <p:spPr>
          <a:xfrm>
            <a:off x="855980" y="2730500"/>
            <a:ext cx="285750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Tổng hợp cơ sở lý luận về lập trình Web với PHP</a:t>
            </a:r>
            <a:endParaRPr lang="en-US" sz="1600" dirty="0"/>
          </a:p>
        </p:txBody>
      </p:sp>
      <p:sp>
        <p:nvSpPr>
          <p:cNvPr id="18" name="Shape 15"/>
          <p:cNvSpPr/>
          <p:nvPr/>
        </p:nvSpPr>
        <p:spPr>
          <a:xfrm>
            <a:off x="649605" y="2984500"/>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1E88E5"/>
          </a:solidFill>
          <a:ln/>
        </p:spPr>
      </p:sp>
      <p:sp>
        <p:nvSpPr>
          <p:cNvPr id="19" name="Text 16"/>
          <p:cNvSpPr/>
          <p:nvPr/>
        </p:nvSpPr>
        <p:spPr>
          <a:xfrm>
            <a:off x="855980" y="2952750"/>
            <a:ext cx="187325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Quản trị CSDL quan hệ MySQL</a:t>
            </a:r>
            <a:endParaRPr lang="en-US" sz="1600" dirty="0"/>
          </a:p>
        </p:txBody>
      </p:sp>
      <p:sp>
        <p:nvSpPr>
          <p:cNvPr id="20" name="Shape 17"/>
          <p:cNvSpPr/>
          <p:nvPr/>
        </p:nvSpPr>
        <p:spPr>
          <a:xfrm>
            <a:off x="649605" y="3206750"/>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1E88E5"/>
          </a:solidFill>
          <a:ln/>
        </p:spPr>
      </p:sp>
      <p:sp>
        <p:nvSpPr>
          <p:cNvPr id="21" name="Text 18"/>
          <p:cNvSpPr/>
          <p:nvPr/>
        </p:nvSpPr>
        <p:spPr>
          <a:xfrm>
            <a:off x="855980" y="3175000"/>
            <a:ext cx="190500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Quy trình quản trị tài nguyên số</a:t>
            </a:r>
            <a:endParaRPr lang="en-US" sz="1600" dirty="0"/>
          </a:p>
        </p:txBody>
      </p:sp>
      <p:sp>
        <p:nvSpPr>
          <p:cNvPr id="22" name="Shape 19"/>
          <p:cNvSpPr/>
          <p:nvPr/>
        </p:nvSpPr>
        <p:spPr>
          <a:xfrm>
            <a:off x="491490" y="3587750"/>
            <a:ext cx="5365115" cy="1143000"/>
          </a:xfrm>
          <a:custGeom>
            <a:avLst/>
            <a:gdLst/>
            <a:ahLst/>
            <a:cxnLst/>
            <a:rect l="l" t="t" r="r" b="b"/>
            <a:pathLst>
              <a:path w="5365115" h="1143000">
                <a:moveTo>
                  <a:pt x="30480" y="0"/>
                </a:moveTo>
                <a:lnTo>
                  <a:pt x="5301610" y="0"/>
                </a:lnTo>
                <a:cubicBezTo>
                  <a:pt x="5336683" y="0"/>
                  <a:pt x="5365115" y="28432"/>
                  <a:pt x="5365115" y="63505"/>
                </a:cubicBezTo>
                <a:lnTo>
                  <a:pt x="5365115" y="1079495"/>
                </a:lnTo>
                <a:cubicBezTo>
                  <a:pt x="5365115" y="1114568"/>
                  <a:pt x="5336683" y="1143000"/>
                  <a:pt x="5301610" y="1143000"/>
                </a:cubicBezTo>
                <a:lnTo>
                  <a:pt x="30480" y="1143000"/>
                </a:lnTo>
                <a:cubicBezTo>
                  <a:pt x="13646" y="1143000"/>
                  <a:pt x="0" y="1129354"/>
                  <a:pt x="0" y="1112520"/>
                </a:cubicBezTo>
                <a:lnTo>
                  <a:pt x="0" y="30480"/>
                </a:lnTo>
                <a:cubicBezTo>
                  <a:pt x="0" y="13658"/>
                  <a:pt x="13658" y="0"/>
                  <a:pt x="30480" y="0"/>
                </a:cubicBezTo>
                <a:close/>
              </a:path>
            </a:pathLst>
          </a:custGeom>
          <a:solidFill>
            <a:srgbClr val="78909C">
              <a:alpha val="5098"/>
            </a:srgbClr>
          </a:solidFill>
          <a:ln/>
        </p:spPr>
      </p:sp>
      <p:sp>
        <p:nvSpPr>
          <p:cNvPr id="23" name="Shape 20"/>
          <p:cNvSpPr/>
          <p:nvPr/>
        </p:nvSpPr>
        <p:spPr>
          <a:xfrm>
            <a:off x="491490" y="3587750"/>
            <a:ext cx="30480" cy="1143000"/>
          </a:xfrm>
          <a:custGeom>
            <a:avLst/>
            <a:gdLst/>
            <a:ahLst/>
            <a:cxnLst/>
            <a:rect l="l" t="t" r="r" b="b"/>
            <a:pathLst>
              <a:path w="30480" h="1143000">
                <a:moveTo>
                  <a:pt x="30480" y="0"/>
                </a:moveTo>
                <a:lnTo>
                  <a:pt x="30480" y="0"/>
                </a:lnTo>
                <a:lnTo>
                  <a:pt x="30480" y="1143000"/>
                </a:lnTo>
                <a:lnTo>
                  <a:pt x="30480" y="1143000"/>
                </a:lnTo>
                <a:cubicBezTo>
                  <a:pt x="13646" y="1143000"/>
                  <a:pt x="0" y="1129354"/>
                  <a:pt x="0" y="1112520"/>
                </a:cubicBezTo>
                <a:lnTo>
                  <a:pt x="0" y="30480"/>
                </a:lnTo>
                <a:cubicBezTo>
                  <a:pt x="0" y="13658"/>
                  <a:pt x="13658" y="0"/>
                  <a:pt x="30480" y="0"/>
                </a:cubicBezTo>
                <a:close/>
              </a:path>
            </a:pathLst>
          </a:custGeom>
          <a:solidFill>
            <a:srgbClr val="78909C"/>
          </a:solidFill>
          <a:ln/>
        </p:spPr>
      </p:sp>
      <p:sp>
        <p:nvSpPr>
          <p:cNvPr id="24" name="Shape 21"/>
          <p:cNvSpPr/>
          <p:nvPr/>
        </p:nvSpPr>
        <p:spPr>
          <a:xfrm>
            <a:off x="641667" y="3746500"/>
            <a:ext cx="142875" cy="127000"/>
          </a:xfrm>
          <a:custGeom>
            <a:avLst/>
            <a:gdLst/>
            <a:ahLst/>
            <a:cxnLst/>
            <a:rect l="l" t="t" r="r" b="b"/>
            <a:pathLst>
              <a:path w="142875" h="127000">
                <a:moveTo>
                  <a:pt x="55587" y="24085"/>
                </a:moveTo>
                <a:lnTo>
                  <a:pt x="55587" y="36388"/>
                </a:lnTo>
                <a:lnTo>
                  <a:pt x="55711" y="36513"/>
                </a:lnTo>
                <a:cubicBezTo>
                  <a:pt x="57324" y="16073"/>
                  <a:pt x="74414" y="0"/>
                  <a:pt x="95275" y="0"/>
                </a:cubicBezTo>
                <a:cubicBezTo>
                  <a:pt x="100261" y="0"/>
                  <a:pt x="105048" y="918"/>
                  <a:pt x="109438" y="2604"/>
                </a:cubicBezTo>
                <a:cubicBezTo>
                  <a:pt x="111919" y="3547"/>
                  <a:pt x="112365" y="6697"/>
                  <a:pt x="110505" y="8582"/>
                </a:cubicBezTo>
                <a:lnTo>
                  <a:pt x="88503" y="30584"/>
                </a:lnTo>
                <a:cubicBezTo>
                  <a:pt x="87759" y="31328"/>
                  <a:pt x="87337" y="32345"/>
                  <a:pt x="87337" y="33387"/>
                </a:cubicBezTo>
                <a:lnTo>
                  <a:pt x="87337" y="43656"/>
                </a:lnTo>
                <a:cubicBezTo>
                  <a:pt x="87337" y="45839"/>
                  <a:pt x="89123" y="47625"/>
                  <a:pt x="91306" y="47625"/>
                </a:cubicBezTo>
                <a:lnTo>
                  <a:pt x="101575" y="47625"/>
                </a:lnTo>
                <a:cubicBezTo>
                  <a:pt x="102617" y="47625"/>
                  <a:pt x="103634" y="47203"/>
                  <a:pt x="104378" y="46459"/>
                </a:cubicBezTo>
                <a:lnTo>
                  <a:pt x="126380" y="24457"/>
                </a:lnTo>
                <a:cubicBezTo>
                  <a:pt x="128265" y="22572"/>
                  <a:pt x="131415" y="23044"/>
                  <a:pt x="132358" y="25524"/>
                </a:cubicBezTo>
                <a:cubicBezTo>
                  <a:pt x="134045" y="29914"/>
                  <a:pt x="134962" y="34702"/>
                  <a:pt x="134962" y="39688"/>
                </a:cubicBezTo>
                <a:cubicBezTo>
                  <a:pt x="134962" y="54719"/>
                  <a:pt x="126603" y="67816"/>
                  <a:pt x="114250" y="74538"/>
                </a:cubicBezTo>
                <a:lnTo>
                  <a:pt x="134466" y="94754"/>
                </a:lnTo>
                <a:cubicBezTo>
                  <a:pt x="139105" y="99392"/>
                  <a:pt x="139105" y="106933"/>
                  <a:pt x="134466" y="111596"/>
                </a:cubicBezTo>
                <a:lnTo>
                  <a:pt x="119559" y="126504"/>
                </a:lnTo>
                <a:cubicBezTo>
                  <a:pt x="114920" y="131142"/>
                  <a:pt x="107379" y="131142"/>
                  <a:pt x="102716" y="126504"/>
                </a:cubicBezTo>
                <a:lnTo>
                  <a:pt x="71462" y="95250"/>
                </a:lnTo>
                <a:cubicBezTo>
                  <a:pt x="64666" y="88454"/>
                  <a:pt x="63128" y="78408"/>
                  <a:pt x="66873" y="70123"/>
                </a:cubicBezTo>
                <a:lnTo>
                  <a:pt x="44376" y="47625"/>
                </a:lnTo>
                <a:lnTo>
                  <a:pt x="32072" y="47625"/>
                </a:lnTo>
                <a:cubicBezTo>
                  <a:pt x="29418" y="47625"/>
                  <a:pt x="26938" y="46310"/>
                  <a:pt x="25474" y="44103"/>
                </a:cubicBezTo>
                <a:lnTo>
                  <a:pt x="5804" y="14610"/>
                </a:lnTo>
                <a:cubicBezTo>
                  <a:pt x="4763" y="13047"/>
                  <a:pt x="4961" y="10939"/>
                  <a:pt x="6300" y="9599"/>
                </a:cubicBezTo>
                <a:lnTo>
                  <a:pt x="17562" y="-1662"/>
                </a:lnTo>
                <a:cubicBezTo>
                  <a:pt x="18901" y="-3001"/>
                  <a:pt x="20985" y="-3200"/>
                  <a:pt x="22572" y="-2158"/>
                </a:cubicBezTo>
                <a:lnTo>
                  <a:pt x="52065" y="17487"/>
                </a:lnTo>
                <a:cubicBezTo>
                  <a:pt x="54273" y="18951"/>
                  <a:pt x="55587" y="21431"/>
                  <a:pt x="55587" y="24085"/>
                </a:cubicBezTo>
                <a:close/>
                <a:moveTo>
                  <a:pt x="53479" y="73571"/>
                </a:moveTo>
                <a:cubicBezTo>
                  <a:pt x="51916" y="82748"/>
                  <a:pt x="54074" y="92447"/>
                  <a:pt x="60027" y="100211"/>
                </a:cubicBezTo>
                <a:lnTo>
                  <a:pt x="36463" y="123751"/>
                </a:lnTo>
                <a:cubicBezTo>
                  <a:pt x="29493" y="130721"/>
                  <a:pt x="18182" y="130721"/>
                  <a:pt x="11212" y="123751"/>
                </a:cubicBezTo>
                <a:cubicBezTo>
                  <a:pt x="4242" y="116780"/>
                  <a:pt x="4242" y="105470"/>
                  <a:pt x="11212" y="98499"/>
                </a:cubicBezTo>
                <a:lnTo>
                  <a:pt x="44797" y="64914"/>
                </a:lnTo>
                <a:lnTo>
                  <a:pt x="53479" y="73596"/>
                </a:lnTo>
                <a:close/>
              </a:path>
            </a:pathLst>
          </a:custGeom>
          <a:solidFill>
            <a:srgbClr val="78909C"/>
          </a:solidFill>
          <a:ln/>
        </p:spPr>
      </p:sp>
      <p:sp>
        <p:nvSpPr>
          <p:cNvPr id="25" name="Text 22"/>
          <p:cNvSpPr/>
          <p:nvPr/>
        </p:nvSpPr>
        <p:spPr>
          <a:xfrm>
            <a:off x="792480" y="3714750"/>
            <a:ext cx="5000625" cy="190500"/>
          </a:xfrm>
          <a:prstGeom prst="rect">
            <a:avLst/>
          </a:prstGeom>
          <a:noFill/>
          <a:ln/>
        </p:spPr>
        <p:txBody>
          <a:bodyPr wrap="square" lIns="0" tIns="0" rIns="0" bIns="0" rtlCol="0" anchor="ctr"/>
          <a:lstStyle/>
          <a:p>
            <a:pPr>
              <a:lnSpc>
                <a:spcPct val="130000"/>
              </a:lnSpc>
            </a:pPr>
            <a:r>
              <a:rPr lang="en-US" sz="1000" b="1" dirty="0">
                <a:solidFill>
                  <a:srgbClr val="37474F"/>
                </a:solidFill>
                <a:latin typeface="MiSans" pitchFamily="34" charset="0"/>
                <a:ea typeface="MiSans" pitchFamily="34" charset="-122"/>
                <a:cs typeface="MiSans" pitchFamily="34" charset="-120"/>
              </a:rPr>
              <a:t>Về mặt thực tiễn</a:t>
            </a:r>
            <a:endParaRPr lang="en-US" sz="1600" dirty="0"/>
          </a:p>
        </p:txBody>
      </p:sp>
      <p:sp>
        <p:nvSpPr>
          <p:cNvPr id="26" name="Shape 23"/>
          <p:cNvSpPr/>
          <p:nvPr/>
        </p:nvSpPr>
        <p:spPr>
          <a:xfrm>
            <a:off x="649605" y="4000500"/>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78909C"/>
          </a:solidFill>
          <a:ln/>
        </p:spPr>
      </p:sp>
      <p:sp>
        <p:nvSpPr>
          <p:cNvPr id="27" name="Text 24"/>
          <p:cNvSpPr/>
          <p:nvPr/>
        </p:nvSpPr>
        <p:spPr>
          <a:xfrm>
            <a:off x="855980" y="3968750"/>
            <a:ext cx="314325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Xây dựng thành công ứng dụng web TVU Media Hub</a:t>
            </a:r>
            <a:endParaRPr lang="en-US" sz="1600" dirty="0"/>
          </a:p>
        </p:txBody>
      </p:sp>
      <p:sp>
        <p:nvSpPr>
          <p:cNvPr id="28" name="Shape 25"/>
          <p:cNvSpPr/>
          <p:nvPr/>
        </p:nvSpPr>
        <p:spPr>
          <a:xfrm>
            <a:off x="649605" y="4222750"/>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78909C"/>
          </a:solidFill>
          <a:ln/>
        </p:spPr>
      </p:sp>
      <p:sp>
        <p:nvSpPr>
          <p:cNvPr id="29" name="Text 26"/>
          <p:cNvSpPr/>
          <p:nvPr/>
        </p:nvSpPr>
        <p:spPr>
          <a:xfrm>
            <a:off x="855980" y="4191000"/>
            <a:ext cx="203200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Số hóa quy trình gửi và phê duyệt</a:t>
            </a:r>
            <a:endParaRPr lang="en-US" sz="1600" dirty="0"/>
          </a:p>
        </p:txBody>
      </p:sp>
      <p:sp>
        <p:nvSpPr>
          <p:cNvPr id="30" name="Shape 27"/>
          <p:cNvSpPr/>
          <p:nvPr/>
        </p:nvSpPr>
        <p:spPr>
          <a:xfrm>
            <a:off x="649605" y="4445000"/>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78909C"/>
          </a:solidFill>
          <a:ln/>
        </p:spPr>
      </p:sp>
      <p:sp>
        <p:nvSpPr>
          <p:cNvPr id="31" name="Text 28"/>
          <p:cNvSpPr/>
          <p:nvPr/>
        </p:nvSpPr>
        <p:spPr>
          <a:xfrm>
            <a:off x="855980" y="4413250"/>
            <a:ext cx="2500313"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Hệ thống hóa kho lưu trữ với 27 sản phẩm</a:t>
            </a:r>
            <a:endParaRPr lang="en-US" sz="1600" dirty="0"/>
          </a:p>
        </p:txBody>
      </p:sp>
      <p:sp>
        <p:nvSpPr>
          <p:cNvPr id="32" name="Shape 29"/>
          <p:cNvSpPr/>
          <p:nvPr/>
        </p:nvSpPr>
        <p:spPr>
          <a:xfrm>
            <a:off x="491490" y="5880098"/>
            <a:ext cx="5365115" cy="952500"/>
          </a:xfrm>
          <a:custGeom>
            <a:avLst/>
            <a:gdLst/>
            <a:ahLst/>
            <a:cxnLst/>
            <a:rect l="l" t="t" r="r" b="b"/>
            <a:pathLst>
              <a:path w="5365115" h="952500">
                <a:moveTo>
                  <a:pt x="30480" y="0"/>
                </a:moveTo>
                <a:lnTo>
                  <a:pt x="5301612" y="0"/>
                </a:lnTo>
                <a:cubicBezTo>
                  <a:pt x="5336684" y="0"/>
                  <a:pt x="5365115" y="28431"/>
                  <a:pt x="5365115" y="63503"/>
                </a:cubicBezTo>
                <a:lnTo>
                  <a:pt x="5365115" y="888997"/>
                </a:lnTo>
                <a:cubicBezTo>
                  <a:pt x="5365115" y="924069"/>
                  <a:pt x="5336684" y="952500"/>
                  <a:pt x="5301612" y="952500"/>
                </a:cubicBezTo>
                <a:lnTo>
                  <a:pt x="30480" y="952500"/>
                </a:lnTo>
                <a:cubicBezTo>
                  <a:pt x="13646" y="952500"/>
                  <a:pt x="0" y="938854"/>
                  <a:pt x="0" y="922020"/>
                </a:cubicBezTo>
                <a:lnTo>
                  <a:pt x="0" y="30480"/>
                </a:lnTo>
                <a:cubicBezTo>
                  <a:pt x="0" y="13658"/>
                  <a:pt x="13658" y="0"/>
                  <a:pt x="30480" y="0"/>
                </a:cubicBezTo>
                <a:close/>
              </a:path>
            </a:pathLst>
          </a:custGeom>
          <a:solidFill>
            <a:srgbClr val="FF8A65">
              <a:alpha val="5098"/>
            </a:srgbClr>
          </a:solidFill>
          <a:ln/>
        </p:spPr>
      </p:sp>
      <p:sp>
        <p:nvSpPr>
          <p:cNvPr id="33" name="Shape 30"/>
          <p:cNvSpPr/>
          <p:nvPr/>
        </p:nvSpPr>
        <p:spPr>
          <a:xfrm>
            <a:off x="491490" y="5880098"/>
            <a:ext cx="30480" cy="952500"/>
          </a:xfrm>
          <a:custGeom>
            <a:avLst/>
            <a:gdLst/>
            <a:ahLst/>
            <a:cxnLst/>
            <a:rect l="l" t="t" r="r" b="b"/>
            <a:pathLst>
              <a:path w="30480" h="952500">
                <a:moveTo>
                  <a:pt x="30480" y="0"/>
                </a:moveTo>
                <a:lnTo>
                  <a:pt x="30480" y="0"/>
                </a:lnTo>
                <a:lnTo>
                  <a:pt x="30480" y="952500"/>
                </a:lnTo>
                <a:lnTo>
                  <a:pt x="30480" y="952500"/>
                </a:lnTo>
                <a:cubicBezTo>
                  <a:pt x="13646" y="952500"/>
                  <a:pt x="0" y="938854"/>
                  <a:pt x="0" y="922020"/>
                </a:cubicBezTo>
                <a:lnTo>
                  <a:pt x="0" y="30480"/>
                </a:lnTo>
                <a:cubicBezTo>
                  <a:pt x="0" y="13658"/>
                  <a:pt x="13658" y="0"/>
                  <a:pt x="30480" y="0"/>
                </a:cubicBezTo>
                <a:close/>
              </a:path>
            </a:pathLst>
          </a:custGeom>
          <a:solidFill>
            <a:srgbClr val="FF8A65"/>
          </a:solidFill>
          <a:ln/>
        </p:spPr>
      </p:sp>
      <p:sp>
        <p:nvSpPr>
          <p:cNvPr id="34" name="Shape 31"/>
          <p:cNvSpPr/>
          <p:nvPr/>
        </p:nvSpPr>
        <p:spPr>
          <a:xfrm>
            <a:off x="665480" y="6038848"/>
            <a:ext cx="95250" cy="127000"/>
          </a:xfrm>
          <a:custGeom>
            <a:avLst/>
            <a:gdLst/>
            <a:ahLst/>
            <a:cxnLst/>
            <a:rect l="l" t="t" r="r" b="b"/>
            <a:pathLst>
              <a:path w="95250" h="127000">
                <a:moveTo>
                  <a:pt x="72653" y="95250"/>
                </a:moveTo>
                <a:cubicBezTo>
                  <a:pt x="74464" y="89719"/>
                  <a:pt x="78085" y="84708"/>
                  <a:pt x="82178" y="80392"/>
                </a:cubicBezTo>
                <a:cubicBezTo>
                  <a:pt x="90289" y="71859"/>
                  <a:pt x="95250" y="60325"/>
                  <a:pt x="95250" y="47625"/>
                </a:cubicBezTo>
                <a:cubicBezTo>
                  <a:pt x="95250" y="21332"/>
                  <a:pt x="73918" y="0"/>
                  <a:pt x="47625" y="0"/>
                </a:cubicBezTo>
                <a:cubicBezTo>
                  <a:pt x="21332" y="0"/>
                  <a:pt x="0" y="21332"/>
                  <a:pt x="0" y="47625"/>
                </a:cubicBezTo>
                <a:cubicBezTo>
                  <a:pt x="0" y="60325"/>
                  <a:pt x="4961" y="71859"/>
                  <a:pt x="13072" y="80392"/>
                </a:cubicBezTo>
                <a:cubicBezTo>
                  <a:pt x="17165" y="84708"/>
                  <a:pt x="20811" y="89719"/>
                  <a:pt x="22597" y="95250"/>
                </a:cubicBezTo>
                <a:lnTo>
                  <a:pt x="72628" y="95250"/>
                </a:lnTo>
                <a:close/>
                <a:moveTo>
                  <a:pt x="71438" y="107156"/>
                </a:moveTo>
                <a:lnTo>
                  <a:pt x="23812" y="107156"/>
                </a:lnTo>
                <a:lnTo>
                  <a:pt x="23812" y="111125"/>
                </a:lnTo>
                <a:cubicBezTo>
                  <a:pt x="23812" y="122089"/>
                  <a:pt x="32693" y="130969"/>
                  <a:pt x="43656" y="130969"/>
                </a:cubicBezTo>
                <a:lnTo>
                  <a:pt x="51594" y="130969"/>
                </a:lnTo>
                <a:cubicBezTo>
                  <a:pt x="62557" y="130969"/>
                  <a:pt x="71438" y="122089"/>
                  <a:pt x="71438" y="111125"/>
                </a:cubicBezTo>
                <a:lnTo>
                  <a:pt x="71438" y="107156"/>
                </a:lnTo>
                <a:close/>
                <a:moveTo>
                  <a:pt x="45641" y="27781"/>
                </a:moveTo>
                <a:cubicBezTo>
                  <a:pt x="35768" y="27781"/>
                  <a:pt x="27781" y="35768"/>
                  <a:pt x="27781" y="45641"/>
                </a:cubicBezTo>
                <a:cubicBezTo>
                  <a:pt x="27781" y="48940"/>
                  <a:pt x="25127" y="51594"/>
                  <a:pt x="21828" y="51594"/>
                </a:cubicBezTo>
                <a:cubicBezTo>
                  <a:pt x="18529" y="51594"/>
                  <a:pt x="15875" y="48940"/>
                  <a:pt x="15875" y="45641"/>
                </a:cubicBezTo>
                <a:cubicBezTo>
                  <a:pt x="15875" y="29195"/>
                  <a:pt x="29195" y="15875"/>
                  <a:pt x="45641" y="15875"/>
                </a:cubicBezTo>
                <a:cubicBezTo>
                  <a:pt x="48940" y="15875"/>
                  <a:pt x="51594" y="18529"/>
                  <a:pt x="51594" y="21828"/>
                </a:cubicBezTo>
                <a:cubicBezTo>
                  <a:pt x="51594" y="25127"/>
                  <a:pt x="48940" y="27781"/>
                  <a:pt x="45641" y="27781"/>
                </a:cubicBezTo>
                <a:close/>
              </a:path>
            </a:pathLst>
          </a:custGeom>
          <a:solidFill>
            <a:srgbClr val="FF8A65"/>
          </a:solidFill>
          <a:ln/>
        </p:spPr>
      </p:sp>
      <p:sp>
        <p:nvSpPr>
          <p:cNvPr id="35" name="Text 32"/>
          <p:cNvSpPr/>
          <p:nvPr/>
        </p:nvSpPr>
        <p:spPr>
          <a:xfrm>
            <a:off x="792480" y="6007098"/>
            <a:ext cx="5000625" cy="190500"/>
          </a:xfrm>
          <a:prstGeom prst="rect">
            <a:avLst/>
          </a:prstGeom>
          <a:noFill/>
          <a:ln/>
        </p:spPr>
        <p:txBody>
          <a:bodyPr wrap="square" lIns="0" tIns="0" rIns="0" bIns="0" rtlCol="0" anchor="ctr"/>
          <a:lstStyle/>
          <a:p>
            <a:pPr>
              <a:lnSpc>
                <a:spcPct val="130000"/>
              </a:lnSpc>
            </a:pPr>
            <a:r>
              <a:rPr lang="en-US" sz="1000" b="1" dirty="0">
                <a:solidFill>
                  <a:srgbClr val="37474F"/>
                </a:solidFill>
                <a:latin typeface="MiSans" pitchFamily="34" charset="0"/>
                <a:ea typeface="MiSans" pitchFamily="34" charset="-122"/>
                <a:cs typeface="MiSans" pitchFamily="34" charset="-120"/>
              </a:rPr>
              <a:t>Đóng góp mới</a:t>
            </a:r>
            <a:endParaRPr lang="en-US" sz="1600" dirty="0"/>
          </a:p>
        </p:txBody>
      </p:sp>
      <p:sp>
        <p:nvSpPr>
          <p:cNvPr id="36" name="Shape 33"/>
          <p:cNvSpPr/>
          <p:nvPr/>
        </p:nvSpPr>
        <p:spPr>
          <a:xfrm>
            <a:off x="642660" y="6300786"/>
            <a:ext cx="125016" cy="111125"/>
          </a:xfrm>
          <a:custGeom>
            <a:avLst/>
            <a:gdLst/>
            <a:ahLst/>
            <a:cxnLst/>
            <a:rect l="l" t="t" r="r" b="b"/>
            <a:pathLst>
              <a:path w="125016" h="111125">
                <a:moveTo>
                  <a:pt x="67174" y="-4102"/>
                </a:moveTo>
                <a:cubicBezTo>
                  <a:pt x="66284" y="-5838"/>
                  <a:pt x="64483" y="-6945"/>
                  <a:pt x="62530" y="-6945"/>
                </a:cubicBezTo>
                <a:cubicBezTo>
                  <a:pt x="60576" y="-6945"/>
                  <a:pt x="58775" y="-5838"/>
                  <a:pt x="57885" y="-4102"/>
                </a:cubicBezTo>
                <a:lnTo>
                  <a:pt x="41911" y="27195"/>
                </a:lnTo>
                <a:lnTo>
                  <a:pt x="7206" y="32708"/>
                </a:lnTo>
                <a:cubicBezTo>
                  <a:pt x="5274" y="33012"/>
                  <a:pt x="3668" y="34379"/>
                  <a:pt x="3060" y="36246"/>
                </a:cubicBezTo>
                <a:cubicBezTo>
                  <a:pt x="2453" y="38112"/>
                  <a:pt x="2952" y="40153"/>
                  <a:pt x="4319" y="41542"/>
                </a:cubicBezTo>
                <a:lnTo>
                  <a:pt x="29149" y="66393"/>
                </a:lnTo>
                <a:lnTo>
                  <a:pt x="23679" y="101098"/>
                </a:lnTo>
                <a:cubicBezTo>
                  <a:pt x="23375" y="103029"/>
                  <a:pt x="24178" y="104983"/>
                  <a:pt x="25763" y="106133"/>
                </a:cubicBezTo>
                <a:cubicBezTo>
                  <a:pt x="27347" y="107283"/>
                  <a:pt x="29431" y="107457"/>
                  <a:pt x="31189" y="106567"/>
                </a:cubicBezTo>
                <a:lnTo>
                  <a:pt x="62530" y="90636"/>
                </a:lnTo>
                <a:lnTo>
                  <a:pt x="93849" y="106567"/>
                </a:lnTo>
                <a:cubicBezTo>
                  <a:pt x="95585" y="107457"/>
                  <a:pt x="97690" y="107283"/>
                  <a:pt x="99275" y="106133"/>
                </a:cubicBezTo>
                <a:cubicBezTo>
                  <a:pt x="100859" y="104983"/>
                  <a:pt x="101662" y="103051"/>
                  <a:pt x="101358" y="101098"/>
                </a:cubicBezTo>
                <a:lnTo>
                  <a:pt x="95867" y="66393"/>
                </a:lnTo>
                <a:lnTo>
                  <a:pt x="120697" y="41542"/>
                </a:lnTo>
                <a:cubicBezTo>
                  <a:pt x="122086" y="40153"/>
                  <a:pt x="122563" y="38112"/>
                  <a:pt x="121955" y="36246"/>
                </a:cubicBezTo>
                <a:cubicBezTo>
                  <a:pt x="121348" y="34379"/>
                  <a:pt x="119763" y="33012"/>
                  <a:pt x="117810" y="32708"/>
                </a:cubicBezTo>
                <a:lnTo>
                  <a:pt x="83127" y="27195"/>
                </a:lnTo>
                <a:lnTo>
                  <a:pt x="67174" y="-4102"/>
                </a:lnTo>
                <a:close/>
              </a:path>
            </a:pathLst>
          </a:custGeom>
          <a:solidFill>
            <a:srgbClr val="FF8A65"/>
          </a:solidFill>
          <a:ln/>
        </p:spPr>
      </p:sp>
      <p:sp>
        <p:nvSpPr>
          <p:cNvPr id="37" name="Text 34"/>
          <p:cNvSpPr/>
          <p:nvPr/>
        </p:nvSpPr>
        <p:spPr>
          <a:xfrm>
            <a:off x="836136" y="6261098"/>
            <a:ext cx="1293813"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Tạo nền tảng quản lý</a:t>
            </a:r>
            <a:endParaRPr lang="en-US" sz="1600" dirty="0"/>
          </a:p>
        </p:txBody>
      </p:sp>
      <p:sp>
        <p:nvSpPr>
          <p:cNvPr id="38" name="Shape 35"/>
          <p:cNvSpPr/>
          <p:nvPr/>
        </p:nvSpPr>
        <p:spPr>
          <a:xfrm>
            <a:off x="3222982" y="6300786"/>
            <a:ext cx="125016" cy="111125"/>
          </a:xfrm>
          <a:custGeom>
            <a:avLst/>
            <a:gdLst/>
            <a:ahLst/>
            <a:cxnLst/>
            <a:rect l="l" t="t" r="r" b="b"/>
            <a:pathLst>
              <a:path w="125016" h="111125">
                <a:moveTo>
                  <a:pt x="67174" y="-4102"/>
                </a:moveTo>
                <a:cubicBezTo>
                  <a:pt x="66284" y="-5838"/>
                  <a:pt x="64483" y="-6945"/>
                  <a:pt x="62530" y="-6945"/>
                </a:cubicBezTo>
                <a:cubicBezTo>
                  <a:pt x="60576" y="-6945"/>
                  <a:pt x="58775" y="-5838"/>
                  <a:pt x="57885" y="-4102"/>
                </a:cubicBezTo>
                <a:lnTo>
                  <a:pt x="41911" y="27195"/>
                </a:lnTo>
                <a:lnTo>
                  <a:pt x="7206" y="32708"/>
                </a:lnTo>
                <a:cubicBezTo>
                  <a:pt x="5274" y="33012"/>
                  <a:pt x="3668" y="34379"/>
                  <a:pt x="3060" y="36246"/>
                </a:cubicBezTo>
                <a:cubicBezTo>
                  <a:pt x="2453" y="38112"/>
                  <a:pt x="2952" y="40153"/>
                  <a:pt x="4319" y="41542"/>
                </a:cubicBezTo>
                <a:lnTo>
                  <a:pt x="29149" y="66393"/>
                </a:lnTo>
                <a:lnTo>
                  <a:pt x="23679" y="101098"/>
                </a:lnTo>
                <a:cubicBezTo>
                  <a:pt x="23375" y="103029"/>
                  <a:pt x="24178" y="104983"/>
                  <a:pt x="25763" y="106133"/>
                </a:cubicBezTo>
                <a:cubicBezTo>
                  <a:pt x="27347" y="107283"/>
                  <a:pt x="29431" y="107457"/>
                  <a:pt x="31189" y="106567"/>
                </a:cubicBezTo>
                <a:lnTo>
                  <a:pt x="62530" y="90636"/>
                </a:lnTo>
                <a:lnTo>
                  <a:pt x="93849" y="106567"/>
                </a:lnTo>
                <a:cubicBezTo>
                  <a:pt x="95585" y="107457"/>
                  <a:pt x="97690" y="107283"/>
                  <a:pt x="99275" y="106133"/>
                </a:cubicBezTo>
                <a:cubicBezTo>
                  <a:pt x="100859" y="104983"/>
                  <a:pt x="101662" y="103051"/>
                  <a:pt x="101358" y="101098"/>
                </a:cubicBezTo>
                <a:lnTo>
                  <a:pt x="95867" y="66393"/>
                </a:lnTo>
                <a:lnTo>
                  <a:pt x="120697" y="41542"/>
                </a:lnTo>
                <a:cubicBezTo>
                  <a:pt x="122086" y="40153"/>
                  <a:pt x="122563" y="38112"/>
                  <a:pt x="121955" y="36246"/>
                </a:cubicBezTo>
                <a:cubicBezTo>
                  <a:pt x="121348" y="34379"/>
                  <a:pt x="119763" y="33012"/>
                  <a:pt x="117810" y="32708"/>
                </a:cubicBezTo>
                <a:lnTo>
                  <a:pt x="83127" y="27195"/>
                </a:lnTo>
                <a:lnTo>
                  <a:pt x="67174" y="-4102"/>
                </a:lnTo>
                <a:close/>
              </a:path>
            </a:pathLst>
          </a:custGeom>
          <a:solidFill>
            <a:srgbClr val="FF8A65"/>
          </a:solidFill>
          <a:ln/>
        </p:spPr>
      </p:sp>
      <p:sp>
        <p:nvSpPr>
          <p:cNvPr id="39" name="Text 36"/>
          <p:cNvSpPr/>
          <p:nvPr/>
        </p:nvSpPr>
        <p:spPr>
          <a:xfrm>
            <a:off x="3416459" y="6261098"/>
            <a:ext cx="190500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Thay thế phương thức thủ công</a:t>
            </a:r>
            <a:endParaRPr lang="en-US" sz="1600" dirty="0"/>
          </a:p>
        </p:txBody>
      </p:sp>
      <p:sp>
        <p:nvSpPr>
          <p:cNvPr id="40" name="Shape 37"/>
          <p:cNvSpPr/>
          <p:nvPr/>
        </p:nvSpPr>
        <p:spPr>
          <a:xfrm>
            <a:off x="642660" y="6554786"/>
            <a:ext cx="125016" cy="111125"/>
          </a:xfrm>
          <a:custGeom>
            <a:avLst/>
            <a:gdLst/>
            <a:ahLst/>
            <a:cxnLst/>
            <a:rect l="l" t="t" r="r" b="b"/>
            <a:pathLst>
              <a:path w="125016" h="111125">
                <a:moveTo>
                  <a:pt x="67174" y="-4102"/>
                </a:moveTo>
                <a:cubicBezTo>
                  <a:pt x="66284" y="-5838"/>
                  <a:pt x="64483" y="-6945"/>
                  <a:pt x="62530" y="-6945"/>
                </a:cubicBezTo>
                <a:cubicBezTo>
                  <a:pt x="60576" y="-6945"/>
                  <a:pt x="58775" y="-5838"/>
                  <a:pt x="57885" y="-4102"/>
                </a:cubicBezTo>
                <a:lnTo>
                  <a:pt x="41911" y="27195"/>
                </a:lnTo>
                <a:lnTo>
                  <a:pt x="7206" y="32708"/>
                </a:lnTo>
                <a:cubicBezTo>
                  <a:pt x="5274" y="33012"/>
                  <a:pt x="3668" y="34379"/>
                  <a:pt x="3060" y="36246"/>
                </a:cubicBezTo>
                <a:cubicBezTo>
                  <a:pt x="2453" y="38112"/>
                  <a:pt x="2952" y="40153"/>
                  <a:pt x="4319" y="41542"/>
                </a:cubicBezTo>
                <a:lnTo>
                  <a:pt x="29149" y="66393"/>
                </a:lnTo>
                <a:lnTo>
                  <a:pt x="23679" y="101098"/>
                </a:lnTo>
                <a:cubicBezTo>
                  <a:pt x="23375" y="103029"/>
                  <a:pt x="24178" y="104983"/>
                  <a:pt x="25763" y="106133"/>
                </a:cubicBezTo>
                <a:cubicBezTo>
                  <a:pt x="27347" y="107283"/>
                  <a:pt x="29431" y="107457"/>
                  <a:pt x="31189" y="106567"/>
                </a:cubicBezTo>
                <a:lnTo>
                  <a:pt x="62530" y="90636"/>
                </a:lnTo>
                <a:lnTo>
                  <a:pt x="93849" y="106567"/>
                </a:lnTo>
                <a:cubicBezTo>
                  <a:pt x="95585" y="107457"/>
                  <a:pt x="97690" y="107283"/>
                  <a:pt x="99275" y="106133"/>
                </a:cubicBezTo>
                <a:cubicBezTo>
                  <a:pt x="100859" y="104983"/>
                  <a:pt x="101662" y="103051"/>
                  <a:pt x="101358" y="101098"/>
                </a:cubicBezTo>
                <a:lnTo>
                  <a:pt x="95867" y="66393"/>
                </a:lnTo>
                <a:lnTo>
                  <a:pt x="120697" y="41542"/>
                </a:lnTo>
                <a:cubicBezTo>
                  <a:pt x="122086" y="40153"/>
                  <a:pt x="122563" y="38112"/>
                  <a:pt x="121955" y="36246"/>
                </a:cubicBezTo>
                <a:cubicBezTo>
                  <a:pt x="121348" y="34379"/>
                  <a:pt x="119763" y="33012"/>
                  <a:pt x="117810" y="32708"/>
                </a:cubicBezTo>
                <a:lnTo>
                  <a:pt x="83127" y="27195"/>
                </a:lnTo>
                <a:lnTo>
                  <a:pt x="67174" y="-4102"/>
                </a:lnTo>
                <a:close/>
              </a:path>
            </a:pathLst>
          </a:custGeom>
          <a:solidFill>
            <a:srgbClr val="FF8A65"/>
          </a:solidFill>
          <a:ln/>
        </p:spPr>
      </p:sp>
      <p:sp>
        <p:nvSpPr>
          <p:cNvPr id="41" name="Text 38"/>
          <p:cNvSpPr/>
          <p:nvPr/>
        </p:nvSpPr>
        <p:spPr>
          <a:xfrm>
            <a:off x="836136" y="6515098"/>
            <a:ext cx="1277938"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Tăng cường bảo mật</a:t>
            </a:r>
            <a:endParaRPr lang="en-US" sz="1600" dirty="0"/>
          </a:p>
        </p:txBody>
      </p:sp>
      <p:sp>
        <p:nvSpPr>
          <p:cNvPr id="42" name="Shape 39"/>
          <p:cNvSpPr/>
          <p:nvPr/>
        </p:nvSpPr>
        <p:spPr>
          <a:xfrm>
            <a:off x="3222982" y="6554786"/>
            <a:ext cx="125016" cy="111125"/>
          </a:xfrm>
          <a:custGeom>
            <a:avLst/>
            <a:gdLst/>
            <a:ahLst/>
            <a:cxnLst/>
            <a:rect l="l" t="t" r="r" b="b"/>
            <a:pathLst>
              <a:path w="125016" h="111125">
                <a:moveTo>
                  <a:pt x="67174" y="-4102"/>
                </a:moveTo>
                <a:cubicBezTo>
                  <a:pt x="66284" y="-5838"/>
                  <a:pt x="64483" y="-6945"/>
                  <a:pt x="62530" y="-6945"/>
                </a:cubicBezTo>
                <a:cubicBezTo>
                  <a:pt x="60576" y="-6945"/>
                  <a:pt x="58775" y="-5838"/>
                  <a:pt x="57885" y="-4102"/>
                </a:cubicBezTo>
                <a:lnTo>
                  <a:pt x="41911" y="27195"/>
                </a:lnTo>
                <a:lnTo>
                  <a:pt x="7206" y="32708"/>
                </a:lnTo>
                <a:cubicBezTo>
                  <a:pt x="5274" y="33012"/>
                  <a:pt x="3668" y="34379"/>
                  <a:pt x="3060" y="36246"/>
                </a:cubicBezTo>
                <a:cubicBezTo>
                  <a:pt x="2453" y="38112"/>
                  <a:pt x="2952" y="40153"/>
                  <a:pt x="4319" y="41542"/>
                </a:cubicBezTo>
                <a:lnTo>
                  <a:pt x="29149" y="66393"/>
                </a:lnTo>
                <a:lnTo>
                  <a:pt x="23679" y="101098"/>
                </a:lnTo>
                <a:cubicBezTo>
                  <a:pt x="23375" y="103029"/>
                  <a:pt x="24178" y="104983"/>
                  <a:pt x="25763" y="106133"/>
                </a:cubicBezTo>
                <a:cubicBezTo>
                  <a:pt x="27347" y="107283"/>
                  <a:pt x="29431" y="107457"/>
                  <a:pt x="31189" y="106567"/>
                </a:cubicBezTo>
                <a:lnTo>
                  <a:pt x="62530" y="90636"/>
                </a:lnTo>
                <a:lnTo>
                  <a:pt x="93849" y="106567"/>
                </a:lnTo>
                <a:cubicBezTo>
                  <a:pt x="95585" y="107457"/>
                  <a:pt x="97690" y="107283"/>
                  <a:pt x="99275" y="106133"/>
                </a:cubicBezTo>
                <a:cubicBezTo>
                  <a:pt x="100859" y="104983"/>
                  <a:pt x="101662" y="103051"/>
                  <a:pt x="101358" y="101098"/>
                </a:cubicBezTo>
                <a:lnTo>
                  <a:pt x="95867" y="66393"/>
                </a:lnTo>
                <a:lnTo>
                  <a:pt x="120697" y="41542"/>
                </a:lnTo>
                <a:cubicBezTo>
                  <a:pt x="122086" y="40153"/>
                  <a:pt x="122563" y="38112"/>
                  <a:pt x="121955" y="36246"/>
                </a:cubicBezTo>
                <a:cubicBezTo>
                  <a:pt x="121348" y="34379"/>
                  <a:pt x="119763" y="33012"/>
                  <a:pt x="117810" y="32708"/>
                </a:cubicBezTo>
                <a:lnTo>
                  <a:pt x="83127" y="27195"/>
                </a:lnTo>
                <a:lnTo>
                  <a:pt x="67174" y="-4102"/>
                </a:lnTo>
                <a:close/>
              </a:path>
            </a:pathLst>
          </a:custGeom>
          <a:solidFill>
            <a:srgbClr val="FF8A65"/>
          </a:solidFill>
          <a:ln/>
        </p:spPr>
      </p:sp>
      <p:sp>
        <p:nvSpPr>
          <p:cNvPr id="43" name="Text 40"/>
          <p:cNvSpPr/>
          <p:nvPr/>
        </p:nvSpPr>
        <p:spPr>
          <a:xfrm>
            <a:off x="3416459" y="6515098"/>
            <a:ext cx="111125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Tiết kiệm thờ gian</a:t>
            </a:r>
            <a:endParaRPr lang="en-US" sz="1600" dirty="0"/>
          </a:p>
        </p:txBody>
      </p:sp>
      <p:sp>
        <p:nvSpPr>
          <p:cNvPr id="44" name="Shape 41"/>
          <p:cNvSpPr/>
          <p:nvPr/>
        </p:nvSpPr>
        <p:spPr>
          <a:xfrm>
            <a:off x="6175375" y="1143000"/>
            <a:ext cx="5699125" cy="5849938"/>
          </a:xfrm>
          <a:custGeom>
            <a:avLst/>
            <a:gdLst/>
            <a:ahLst/>
            <a:cxnLst/>
            <a:rect l="l" t="t" r="r" b="b"/>
            <a:pathLst>
              <a:path w="5699125" h="5849938">
                <a:moveTo>
                  <a:pt x="126977" y="0"/>
                </a:moveTo>
                <a:lnTo>
                  <a:pt x="5572148" y="0"/>
                </a:lnTo>
                <a:cubicBezTo>
                  <a:pt x="5642276" y="0"/>
                  <a:pt x="5699125" y="56849"/>
                  <a:pt x="5699125" y="126977"/>
                </a:cubicBezTo>
                <a:lnTo>
                  <a:pt x="5699125" y="5722961"/>
                </a:lnTo>
                <a:cubicBezTo>
                  <a:pt x="5699125" y="5793088"/>
                  <a:pt x="5642276" y="5849937"/>
                  <a:pt x="5572148" y="5849938"/>
                </a:cubicBezTo>
                <a:lnTo>
                  <a:pt x="126977" y="5849938"/>
                </a:lnTo>
                <a:cubicBezTo>
                  <a:pt x="56849" y="5849938"/>
                  <a:pt x="0" y="5793088"/>
                  <a:pt x="0" y="5722961"/>
                </a:cubicBezTo>
                <a:lnTo>
                  <a:pt x="0" y="126977"/>
                </a:lnTo>
                <a:cubicBezTo>
                  <a:pt x="0" y="56896"/>
                  <a:pt x="56896" y="0"/>
                  <a:pt x="126977" y="0"/>
                </a:cubicBezTo>
                <a:close/>
              </a:path>
            </a:pathLst>
          </a:custGeom>
          <a:solidFill>
            <a:srgbClr val="FFFFFF">
              <a:alpha val="94902"/>
            </a:srgbClr>
          </a:solidFill>
          <a:ln/>
          <a:effectLst>
            <a:outerShdw blurRad="198438" dist="158750" dir="5400000" algn="bl" rotWithShape="0">
              <a:srgbClr val="000000">
                <a:alpha val="10196"/>
              </a:srgbClr>
            </a:outerShdw>
          </a:effectLst>
        </p:spPr>
      </p:sp>
      <p:sp>
        <p:nvSpPr>
          <p:cNvPr id="45" name="Shape 42"/>
          <p:cNvSpPr/>
          <p:nvPr/>
        </p:nvSpPr>
        <p:spPr>
          <a:xfrm>
            <a:off x="6334125" y="1301750"/>
            <a:ext cx="381000" cy="381000"/>
          </a:xfrm>
          <a:custGeom>
            <a:avLst/>
            <a:gdLst/>
            <a:ahLst/>
            <a:cxnLst/>
            <a:rect l="l" t="t" r="r" b="b"/>
            <a:pathLst>
              <a:path w="381000" h="381000">
                <a:moveTo>
                  <a:pt x="63501" y="0"/>
                </a:moveTo>
                <a:lnTo>
                  <a:pt x="317499" y="0"/>
                </a:lnTo>
                <a:cubicBezTo>
                  <a:pt x="352546" y="0"/>
                  <a:pt x="381000" y="28454"/>
                  <a:pt x="381000" y="63501"/>
                </a:cubicBezTo>
                <a:lnTo>
                  <a:pt x="381000" y="317499"/>
                </a:lnTo>
                <a:cubicBezTo>
                  <a:pt x="381000" y="352546"/>
                  <a:pt x="352546" y="381000"/>
                  <a:pt x="317499" y="381000"/>
                </a:cubicBezTo>
                <a:lnTo>
                  <a:pt x="63501" y="381000"/>
                </a:lnTo>
                <a:cubicBezTo>
                  <a:pt x="28454" y="381000"/>
                  <a:pt x="0" y="352546"/>
                  <a:pt x="0" y="317499"/>
                </a:cubicBezTo>
                <a:lnTo>
                  <a:pt x="0" y="63501"/>
                </a:lnTo>
                <a:cubicBezTo>
                  <a:pt x="0" y="28454"/>
                  <a:pt x="28454" y="0"/>
                  <a:pt x="63501" y="0"/>
                </a:cubicBezTo>
                <a:close/>
              </a:path>
            </a:pathLst>
          </a:custGeom>
          <a:solidFill>
            <a:srgbClr val="78909C"/>
          </a:solidFill>
          <a:ln/>
        </p:spPr>
      </p:sp>
      <p:sp>
        <p:nvSpPr>
          <p:cNvPr id="46" name="Shape 43"/>
          <p:cNvSpPr/>
          <p:nvPr/>
        </p:nvSpPr>
        <p:spPr>
          <a:xfrm>
            <a:off x="6445250" y="1412875"/>
            <a:ext cx="158750" cy="158750"/>
          </a:xfrm>
          <a:custGeom>
            <a:avLst/>
            <a:gdLst/>
            <a:ahLst/>
            <a:cxnLst/>
            <a:rect l="l" t="t" r="r" b="b"/>
            <a:pathLst>
              <a:path w="158750" h="158750">
                <a:moveTo>
                  <a:pt x="39688" y="99219"/>
                </a:moveTo>
                <a:lnTo>
                  <a:pt x="7596" y="99219"/>
                </a:lnTo>
                <a:cubicBezTo>
                  <a:pt x="-124" y="99219"/>
                  <a:pt x="-4868" y="90816"/>
                  <a:pt x="-899" y="84181"/>
                </a:cubicBezTo>
                <a:lnTo>
                  <a:pt x="15503" y="56834"/>
                </a:lnTo>
                <a:cubicBezTo>
                  <a:pt x="18200" y="52338"/>
                  <a:pt x="23037" y="49609"/>
                  <a:pt x="28277" y="49609"/>
                </a:cubicBezTo>
                <a:lnTo>
                  <a:pt x="57733" y="49609"/>
                </a:lnTo>
                <a:cubicBezTo>
                  <a:pt x="81328" y="9643"/>
                  <a:pt x="116520" y="7627"/>
                  <a:pt x="140053" y="11069"/>
                </a:cubicBezTo>
                <a:cubicBezTo>
                  <a:pt x="144022" y="11658"/>
                  <a:pt x="147123" y="14759"/>
                  <a:pt x="147681" y="18697"/>
                </a:cubicBezTo>
                <a:cubicBezTo>
                  <a:pt x="151123" y="42230"/>
                  <a:pt x="149107" y="77422"/>
                  <a:pt x="109141" y="101017"/>
                </a:cubicBezTo>
                <a:lnTo>
                  <a:pt x="109141" y="130473"/>
                </a:lnTo>
                <a:cubicBezTo>
                  <a:pt x="109141" y="135713"/>
                  <a:pt x="106412" y="140550"/>
                  <a:pt x="101916" y="143247"/>
                </a:cubicBezTo>
                <a:lnTo>
                  <a:pt x="74569" y="159649"/>
                </a:lnTo>
                <a:cubicBezTo>
                  <a:pt x="67965" y="163618"/>
                  <a:pt x="59531" y="158843"/>
                  <a:pt x="59531" y="151154"/>
                </a:cubicBezTo>
                <a:lnTo>
                  <a:pt x="59531" y="119062"/>
                </a:lnTo>
                <a:cubicBezTo>
                  <a:pt x="59531" y="108117"/>
                  <a:pt x="50633" y="99219"/>
                  <a:pt x="39688" y="99219"/>
                </a:cubicBezTo>
                <a:lnTo>
                  <a:pt x="39656" y="99219"/>
                </a:lnTo>
                <a:close/>
                <a:moveTo>
                  <a:pt x="124023" y="49609"/>
                </a:moveTo>
                <a:cubicBezTo>
                  <a:pt x="124023" y="41395"/>
                  <a:pt x="117355" y="34727"/>
                  <a:pt x="109141" y="34727"/>
                </a:cubicBezTo>
                <a:cubicBezTo>
                  <a:pt x="100927" y="34727"/>
                  <a:pt x="94258" y="41395"/>
                  <a:pt x="94258" y="49609"/>
                </a:cubicBezTo>
                <a:cubicBezTo>
                  <a:pt x="94258" y="57823"/>
                  <a:pt x="100927" y="64492"/>
                  <a:pt x="109141" y="64492"/>
                </a:cubicBezTo>
                <a:cubicBezTo>
                  <a:pt x="117355" y="64492"/>
                  <a:pt x="124023" y="57823"/>
                  <a:pt x="124023" y="49609"/>
                </a:cubicBezTo>
                <a:close/>
              </a:path>
            </a:pathLst>
          </a:custGeom>
          <a:solidFill>
            <a:srgbClr val="FFFFFF"/>
          </a:solidFill>
          <a:ln/>
        </p:spPr>
      </p:sp>
      <p:sp>
        <p:nvSpPr>
          <p:cNvPr id="47" name="Text 44"/>
          <p:cNvSpPr/>
          <p:nvPr/>
        </p:nvSpPr>
        <p:spPr>
          <a:xfrm>
            <a:off x="6810375" y="1381125"/>
            <a:ext cx="1571625" cy="222250"/>
          </a:xfrm>
          <a:prstGeom prst="rect">
            <a:avLst/>
          </a:prstGeom>
          <a:noFill/>
          <a:ln/>
        </p:spPr>
        <p:txBody>
          <a:bodyPr wrap="square" lIns="0" tIns="0" rIns="0" bIns="0" rtlCol="0" anchor="ctr"/>
          <a:lstStyle/>
          <a:p>
            <a:pPr>
              <a:lnSpc>
                <a:spcPct val="120000"/>
              </a:lnSpc>
            </a:pPr>
            <a:r>
              <a:rPr lang="en-US" sz="1250" b="1" dirty="0">
                <a:solidFill>
                  <a:srgbClr val="37474F"/>
                </a:solidFill>
                <a:latin typeface="阿里妈妈数黑体" pitchFamily="34" charset="0"/>
                <a:ea typeface="阿里妈妈数黑体" pitchFamily="34" charset="-122"/>
                <a:cs typeface="阿里妈妈数黑体" pitchFamily="34" charset="-120"/>
              </a:rPr>
              <a:t>Đề xuất và tầm nhìn</a:t>
            </a:r>
            <a:endParaRPr lang="en-US" sz="1600" dirty="0"/>
          </a:p>
        </p:txBody>
      </p:sp>
      <p:sp>
        <p:nvSpPr>
          <p:cNvPr id="48" name="Shape 45"/>
          <p:cNvSpPr/>
          <p:nvPr/>
        </p:nvSpPr>
        <p:spPr>
          <a:xfrm>
            <a:off x="6349365" y="1809750"/>
            <a:ext cx="5365115" cy="952500"/>
          </a:xfrm>
          <a:custGeom>
            <a:avLst/>
            <a:gdLst/>
            <a:ahLst/>
            <a:cxnLst/>
            <a:rect l="l" t="t" r="r" b="b"/>
            <a:pathLst>
              <a:path w="5365115" h="952500">
                <a:moveTo>
                  <a:pt x="30480" y="0"/>
                </a:moveTo>
                <a:lnTo>
                  <a:pt x="5301612" y="0"/>
                </a:lnTo>
                <a:cubicBezTo>
                  <a:pt x="5336684" y="0"/>
                  <a:pt x="5365115" y="28431"/>
                  <a:pt x="5365115" y="63503"/>
                </a:cubicBezTo>
                <a:lnTo>
                  <a:pt x="5365115" y="888997"/>
                </a:lnTo>
                <a:cubicBezTo>
                  <a:pt x="5365115" y="924069"/>
                  <a:pt x="5336684" y="952500"/>
                  <a:pt x="5301612" y="952500"/>
                </a:cubicBezTo>
                <a:lnTo>
                  <a:pt x="30480" y="952500"/>
                </a:lnTo>
                <a:cubicBezTo>
                  <a:pt x="13646" y="952500"/>
                  <a:pt x="0" y="938854"/>
                  <a:pt x="0" y="922020"/>
                </a:cubicBezTo>
                <a:lnTo>
                  <a:pt x="0" y="30480"/>
                </a:lnTo>
                <a:cubicBezTo>
                  <a:pt x="0" y="13658"/>
                  <a:pt x="13658" y="0"/>
                  <a:pt x="30480" y="0"/>
                </a:cubicBezTo>
                <a:close/>
              </a:path>
            </a:pathLst>
          </a:custGeom>
          <a:solidFill>
            <a:srgbClr val="1E88E5">
              <a:alpha val="5098"/>
            </a:srgbClr>
          </a:solidFill>
          <a:ln/>
        </p:spPr>
      </p:sp>
      <p:sp>
        <p:nvSpPr>
          <p:cNvPr id="49" name="Shape 46"/>
          <p:cNvSpPr/>
          <p:nvPr/>
        </p:nvSpPr>
        <p:spPr>
          <a:xfrm>
            <a:off x="6349365" y="1809750"/>
            <a:ext cx="30480" cy="952500"/>
          </a:xfrm>
          <a:custGeom>
            <a:avLst/>
            <a:gdLst/>
            <a:ahLst/>
            <a:cxnLst/>
            <a:rect l="l" t="t" r="r" b="b"/>
            <a:pathLst>
              <a:path w="30480" h="952500">
                <a:moveTo>
                  <a:pt x="30480" y="0"/>
                </a:moveTo>
                <a:lnTo>
                  <a:pt x="30480" y="0"/>
                </a:lnTo>
                <a:lnTo>
                  <a:pt x="30480" y="952500"/>
                </a:lnTo>
                <a:lnTo>
                  <a:pt x="30480" y="952500"/>
                </a:lnTo>
                <a:cubicBezTo>
                  <a:pt x="13646" y="952500"/>
                  <a:pt x="0" y="938854"/>
                  <a:pt x="0" y="922020"/>
                </a:cubicBezTo>
                <a:lnTo>
                  <a:pt x="0" y="30480"/>
                </a:lnTo>
                <a:cubicBezTo>
                  <a:pt x="0" y="13658"/>
                  <a:pt x="13658" y="0"/>
                  <a:pt x="30480" y="0"/>
                </a:cubicBezTo>
                <a:close/>
              </a:path>
            </a:pathLst>
          </a:custGeom>
          <a:solidFill>
            <a:srgbClr val="1E88E5"/>
          </a:solidFill>
          <a:ln/>
        </p:spPr>
      </p:sp>
      <p:sp>
        <p:nvSpPr>
          <p:cNvPr id="50" name="Shape 47"/>
          <p:cNvSpPr/>
          <p:nvPr/>
        </p:nvSpPr>
        <p:spPr>
          <a:xfrm>
            <a:off x="6507480" y="1968500"/>
            <a:ext cx="127000" cy="127000"/>
          </a:xfrm>
          <a:custGeom>
            <a:avLst/>
            <a:gdLst/>
            <a:ahLst/>
            <a:cxnLst/>
            <a:rect l="l" t="t" r="r" b="b"/>
            <a:pathLst>
              <a:path w="127000" h="127000">
                <a:moveTo>
                  <a:pt x="15875" y="15875"/>
                </a:moveTo>
                <a:cubicBezTo>
                  <a:pt x="15875" y="11485"/>
                  <a:pt x="12328" y="7938"/>
                  <a:pt x="7938" y="7938"/>
                </a:cubicBezTo>
                <a:cubicBezTo>
                  <a:pt x="3547" y="7938"/>
                  <a:pt x="0" y="11485"/>
                  <a:pt x="0" y="15875"/>
                </a:cubicBezTo>
                <a:lnTo>
                  <a:pt x="0" y="99219"/>
                </a:lnTo>
                <a:cubicBezTo>
                  <a:pt x="0" y="110182"/>
                  <a:pt x="8880" y="119063"/>
                  <a:pt x="19844" y="119063"/>
                </a:cubicBezTo>
                <a:lnTo>
                  <a:pt x="119063" y="119063"/>
                </a:lnTo>
                <a:cubicBezTo>
                  <a:pt x="123453" y="119063"/>
                  <a:pt x="127000" y="115515"/>
                  <a:pt x="127000" y="111125"/>
                </a:cubicBezTo>
                <a:cubicBezTo>
                  <a:pt x="127000" y="106735"/>
                  <a:pt x="123453" y="103188"/>
                  <a:pt x="119063" y="103188"/>
                </a:cubicBezTo>
                <a:lnTo>
                  <a:pt x="19844" y="103188"/>
                </a:lnTo>
                <a:cubicBezTo>
                  <a:pt x="17661" y="103188"/>
                  <a:pt x="15875" y="101402"/>
                  <a:pt x="15875" y="99219"/>
                </a:cubicBezTo>
                <a:lnTo>
                  <a:pt x="15875" y="15875"/>
                </a:lnTo>
                <a:close/>
                <a:moveTo>
                  <a:pt x="116731" y="37356"/>
                </a:moveTo>
                <a:cubicBezTo>
                  <a:pt x="119831" y="34255"/>
                  <a:pt x="119831" y="29220"/>
                  <a:pt x="116731" y="26119"/>
                </a:cubicBezTo>
                <a:cubicBezTo>
                  <a:pt x="113630" y="23019"/>
                  <a:pt x="108595" y="23019"/>
                  <a:pt x="105494" y="26119"/>
                </a:cubicBezTo>
                <a:lnTo>
                  <a:pt x="79375" y="52263"/>
                </a:lnTo>
                <a:lnTo>
                  <a:pt x="65137" y="38050"/>
                </a:lnTo>
                <a:cubicBezTo>
                  <a:pt x="62037" y="34950"/>
                  <a:pt x="57001" y="34950"/>
                  <a:pt x="53901" y="38050"/>
                </a:cubicBezTo>
                <a:lnTo>
                  <a:pt x="30088" y="61863"/>
                </a:lnTo>
                <a:cubicBezTo>
                  <a:pt x="26988" y="64963"/>
                  <a:pt x="26988" y="69999"/>
                  <a:pt x="30088" y="73099"/>
                </a:cubicBezTo>
                <a:cubicBezTo>
                  <a:pt x="33189" y="76200"/>
                  <a:pt x="38224" y="76200"/>
                  <a:pt x="41325" y="73099"/>
                </a:cubicBezTo>
                <a:lnTo>
                  <a:pt x="59531" y="54893"/>
                </a:lnTo>
                <a:lnTo>
                  <a:pt x="73769" y="69131"/>
                </a:lnTo>
                <a:cubicBezTo>
                  <a:pt x="76870" y="72231"/>
                  <a:pt x="81905" y="72231"/>
                  <a:pt x="85006" y="69131"/>
                </a:cubicBezTo>
                <a:lnTo>
                  <a:pt x="116756" y="37381"/>
                </a:lnTo>
                <a:close/>
              </a:path>
            </a:pathLst>
          </a:custGeom>
          <a:solidFill>
            <a:srgbClr val="1E88E5"/>
          </a:solidFill>
          <a:ln/>
        </p:spPr>
      </p:sp>
      <p:sp>
        <p:nvSpPr>
          <p:cNvPr id="51" name="Text 48"/>
          <p:cNvSpPr/>
          <p:nvPr/>
        </p:nvSpPr>
        <p:spPr>
          <a:xfrm>
            <a:off x="6650355" y="1936750"/>
            <a:ext cx="5000625" cy="190500"/>
          </a:xfrm>
          <a:prstGeom prst="rect">
            <a:avLst/>
          </a:prstGeom>
          <a:noFill/>
          <a:ln/>
        </p:spPr>
        <p:txBody>
          <a:bodyPr wrap="square" lIns="0" tIns="0" rIns="0" bIns="0" rtlCol="0" anchor="ctr"/>
          <a:lstStyle/>
          <a:p>
            <a:pPr>
              <a:lnSpc>
                <a:spcPct val="130000"/>
              </a:lnSpc>
            </a:pPr>
            <a:r>
              <a:rPr lang="en-US" sz="1000" b="1" dirty="0">
                <a:solidFill>
                  <a:srgbClr val="37474F"/>
                </a:solidFill>
                <a:latin typeface="MiSans" pitchFamily="34" charset="0"/>
                <a:ea typeface="MiSans" pitchFamily="34" charset="-122"/>
                <a:cs typeface="MiSans" pitchFamily="34" charset="-120"/>
              </a:rPr>
              <a:t>Giá trị thực tiễn</a:t>
            </a:r>
            <a:endParaRPr lang="en-US" sz="1600" dirty="0"/>
          </a:p>
        </p:txBody>
      </p:sp>
      <p:sp>
        <p:nvSpPr>
          <p:cNvPr id="52" name="Shape 49"/>
          <p:cNvSpPr/>
          <p:nvPr/>
        </p:nvSpPr>
        <p:spPr>
          <a:xfrm>
            <a:off x="6514425" y="22304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1E88E5"/>
          </a:solidFill>
          <a:ln/>
        </p:spPr>
      </p:sp>
      <p:sp>
        <p:nvSpPr>
          <p:cNvPr id="53" name="Text 50"/>
          <p:cNvSpPr/>
          <p:nvPr/>
        </p:nvSpPr>
        <p:spPr>
          <a:xfrm>
            <a:off x="6694011" y="2190750"/>
            <a:ext cx="1008063"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Dễ dàng tra cứu</a:t>
            </a:r>
            <a:endParaRPr lang="en-US" sz="1600" dirty="0"/>
          </a:p>
        </p:txBody>
      </p:sp>
      <p:sp>
        <p:nvSpPr>
          <p:cNvPr id="54" name="Shape 51"/>
          <p:cNvSpPr/>
          <p:nvPr/>
        </p:nvSpPr>
        <p:spPr>
          <a:xfrm>
            <a:off x="9094747" y="22304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1E88E5"/>
          </a:solidFill>
          <a:ln/>
        </p:spPr>
      </p:sp>
      <p:sp>
        <p:nvSpPr>
          <p:cNvPr id="55" name="Text 52"/>
          <p:cNvSpPr/>
          <p:nvPr/>
        </p:nvSpPr>
        <p:spPr>
          <a:xfrm>
            <a:off x="9274333" y="2190750"/>
            <a:ext cx="1397000"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Tái sử dụng tài nguyên</a:t>
            </a:r>
            <a:endParaRPr lang="en-US" sz="1600" dirty="0"/>
          </a:p>
        </p:txBody>
      </p:sp>
      <p:sp>
        <p:nvSpPr>
          <p:cNvPr id="56" name="Shape 53"/>
          <p:cNvSpPr/>
          <p:nvPr/>
        </p:nvSpPr>
        <p:spPr>
          <a:xfrm>
            <a:off x="6514425" y="24844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1E88E5"/>
          </a:solidFill>
          <a:ln/>
        </p:spPr>
      </p:sp>
      <p:sp>
        <p:nvSpPr>
          <p:cNvPr id="57" name="Text 54"/>
          <p:cNvSpPr/>
          <p:nvPr/>
        </p:nvSpPr>
        <p:spPr>
          <a:xfrm>
            <a:off x="6694011" y="2444750"/>
            <a:ext cx="1484313"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Minh bạch trong quản lý</a:t>
            </a:r>
            <a:endParaRPr lang="en-US" sz="1600" dirty="0"/>
          </a:p>
        </p:txBody>
      </p:sp>
      <p:sp>
        <p:nvSpPr>
          <p:cNvPr id="58" name="Shape 55"/>
          <p:cNvSpPr/>
          <p:nvPr/>
        </p:nvSpPr>
        <p:spPr>
          <a:xfrm>
            <a:off x="9094747" y="2484438"/>
            <a:ext cx="97234" cy="111125"/>
          </a:xfrm>
          <a:custGeom>
            <a:avLst/>
            <a:gdLst/>
            <a:ahLst/>
            <a:cxnLst/>
            <a:rect l="l" t="t" r="r" b="b"/>
            <a:pathLst>
              <a:path w="97234" h="111125">
                <a:moveTo>
                  <a:pt x="94369" y="15215"/>
                </a:moveTo>
                <a:cubicBezTo>
                  <a:pt x="97473" y="17472"/>
                  <a:pt x="98168" y="21813"/>
                  <a:pt x="95910" y="24916"/>
                </a:cubicBezTo>
                <a:lnTo>
                  <a:pt x="40348" y="101315"/>
                </a:lnTo>
                <a:cubicBezTo>
                  <a:pt x="39154" y="102964"/>
                  <a:pt x="37309" y="103984"/>
                  <a:pt x="35269" y="104158"/>
                </a:cubicBezTo>
                <a:cubicBezTo>
                  <a:pt x="33229" y="104332"/>
                  <a:pt x="31254" y="103572"/>
                  <a:pt x="29821" y="102140"/>
                </a:cubicBezTo>
                <a:lnTo>
                  <a:pt x="2040" y="74358"/>
                </a:lnTo>
                <a:cubicBezTo>
                  <a:pt x="-673" y="71645"/>
                  <a:pt x="-673" y="67239"/>
                  <a:pt x="2040" y="64526"/>
                </a:cubicBezTo>
                <a:cubicBezTo>
                  <a:pt x="4753" y="61813"/>
                  <a:pt x="9159" y="61813"/>
                  <a:pt x="11872" y="64526"/>
                </a:cubicBezTo>
                <a:lnTo>
                  <a:pt x="33902" y="86556"/>
                </a:lnTo>
                <a:lnTo>
                  <a:pt x="84689" y="16734"/>
                </a:lnTo>
                <a:cubicBezTo>
                  <a:pt x="86947" y="13630"/>
                  <a:pt x="91287" y="12936"/>
                  <a:pt x="94391" y="15193"/>
                </a:cubicBezTo>
                <a:close/>
              </a:path>
            </a:pathLst>
          </a:custGeom>
          <a:solidFill>
            <a:srgbClr val="1E88E5"/>
          </a:solidFill>
          <a:ln/>
        </p:spPr>
      </p:sp>
      <p:sp>
        <p:nvSpPr>
          <p:cNvPr id="59" name="Text 56"/>
          <p:cNvSpPr/>
          <p:nvPr/>
        </p:nvSpPr>
        <p:spPr>
          <a:xfrm>
            <a:off x="9274333" y="2444750"/>
            <a:ext cx="1182688" cy="190500"/>
          </a:xfrm>
          <a:prstGeom prst="rect">
            <a:avLst/>
          </a:prstGeom>
          <a:noFill/>
          <a:ln/>
        </p:spPr>
        <p:txBody>
          <a:bodyPr wrap="square" lIns="0" tIns="0" rIns="0" bIns="0" rtlCol="0" anchor="ctr"/>
          <a:lstStyle/>
          <a:p>
            <a:pPr>
              <a:lnSpc>
                <a:spcPct val="130000"/>
              </a:lnSpc>
            </a:pPr>
            <a:r>
              <a:rPr lang="en-US" sz="1000" dirty="0">
                <a:solidFill>
                  <a:srgbClr val="607D8B"/>
                </a:solidFill>
                <a:latin typeface="MiSans" pitchFamily="34" charset="0"/>
                <a:ea typeface="MiSans" pitchFamily="34" charset="-122"/>
                <a:cs typeface="MiSans" pitchFamily="34" charset="-120"/>
              </a:rPr>
              <a:t>Nâng cao hiệu suất</a:t>
            </a:r>
            <a:endParaRPr lang="en-US" sz="1600" dirty="0"/>
          </a:p>
        </p:txBody>
      </p:sp>
      <p:sp>
        <p:nvSpPr>
          <p:cNvPr id="60" name="Shape 57"/>
          <p:cNvSpPr/>
          <p:nvPr/>
        </p:nvSpPr>
        <p:spPr>
          <a:xfrm>
            <a:off x="6349365" y="2857500"/>
            <a:ext cx="5365115" cy="920750"/>
          </a:xfrm>
          <a:custGeom>
            <a:avLst/>
            <a:gdLst/>
            <a:ahLst/>
            <a:cxnLst/>
            <a:rect l="l" t="t" r="r" b="b"/>
            <a:pathLst>
              <a:path w="5365115" h="920750">
                <a:moveTo>
                  <a:pt x="30480" y="0"/>
                </a:moveTo>
                <a:lnTo>
                  <a:pt x="5301611" y="0"/>
                </a:lnTo>
                <a:cubicBezTo>
                  <a:pt x="5336683" y="0"/>
                  <a:pt x="5365115" y="28432"/>
                  <a:pt x="5365115" y="63504"/>
                </a:cubicBezTo>
                <a:lnTo>
                  <a:pt x="5365115" y="857246"/>
                </a:lnTo>
                <a:cubicBezTo>
                  <a:pt x="5365115" y="892318"/>
                  <a:pt x="5336683" y="920750"/>
                  <a:pt x="5301611" y="920750"/>
                </a:cubicBezTo>
                <a:lnTo>
                  <a:pt x="30480" y="920750"/>
                </a:lnTo>
                <a:cubicBezTo>
                  <a:pt x="13646" y="920750"/>
                  <a:pt x="0" y="907104"/>
                  <a:pt x="0" y="890270"/>
                </a:cubicBezTo>
                <a:lnTo>
                  <a:pt x="0" y="30480"/>
                </a:lnTo>
                <a:cubicBezTo>
                  <a:pt x="0" y="13658"/>
                  <a:pt x="13658" y="0"/>
                  <a:pt x="30480" y="0"/>
                </a:cubicBezTo>
                <a:close/>
              </a:path>
            </a:pathLst>
          </a:custGeom>
          <a:solidFill>
            <a:srgbClr val="78909C">
              <a:alpha val="5098"/>
            </a:srgbClr>
          </a:solidFill>
          <a:ln/>
        </p:spPr>
      </p:sp>
      <p:sp>
        <p:nvSpPr>
          <p:cNvPr id="61" name="Shape 58"/>
          <p:cNvSpPr/>
          <p:nvPr/>
        </p:nvSpPr>
        <p:spPr>
          <a:xfrm>
            <a:off x="6349365" y="2857500"/>
            <a:ext cx="30480" cy="920750"/>
          </a:xfrm>
          <a:custGeom>
            <a:avLst/>
            <a:gdLst/>
            <a:ahLst/>
            <a:cxnLst/>
            <a:rect l="l" t="t" r="r" b="b"/>
            <a:pathLst>
              <a:path w="30480" h="920750">
                <a:moveTo>
                  <a:pt x="30480" y="0"/>
                </a:moveTo>
                <a:lnTo>
                  <a:pt x="30480" y="0"/>
                </a:lnTo>
                <a:lnTo>
                  <a:pt x="30480" y="920750"/>
                </a:lnTo>
                <a:lnTo>
                  <a:pt x="30480" y="920750"/>
                </a:lnTo>
                <a:cubicBezTo>
                  <a:pt x="13646" y="920750"/>
                  <a:pt x="0" y="907104"/>
                  <a:pt x="0" y="890270"/>
                </a:cubicBezTo>
                <a:lnTo>
                  <a:pt x="0" y="30480"/>
                </a:lnTo>
                <a:cubicBezTo>
                  <a:pt x="0" y="13658"/>
                  <a:pt x="13658" y="0"/>
                  <a:pt x="30480" y="0"/>
                </a:cubicBezTo>
                <a:close/>
              </a:path>
            </a:pathLst>
          </a:custGeom>
          <a:solidFill>
            <a:srgbClr val="78909C"/>
          </a:solidFill>
          <a:ln/>
        </p:spPr>
      </p:sp>
      <p:sp>
        <p:nvSpPr>
          <p:cNvPr id="62" name="Shape 59"/>
          <p:cNvSpPr/>
          <p:nvPr/>
        </p:nvSpPr>
        <p:spPr>
          <a:xfrm>
            <a:off x="6507480" y="3016250"/>
            <a:ext cx="127000" cy="127000"/>
          </a:xfrm>
          <a:custGeom>
            <a:avLst/>
            <a:gdLst/>
            <a:ahLst/>
            <a:cxnLst/>
            <a:rect l="l" t="t" r="r" b="b"/>
            <a:pathLst>
              <a:path w="127000" h="127000">
                <a:moveTo>
                  <a:pt x="111125" y="63500"/>
                </a:moveTo>
                <a:cubicBezTo>
                  <a:pt x="111125" y="37215"/>
                  <a:pt x="89785" y="15875"/>
                  <a:pt x="63500" y="15875"/>
                </a:cubicBezTo>
                <a:cubicBezTo>
                  <a:pt x="37215" y="15875"/>
                  <a:pt x="15875" y="37215"/>
                  <a:pt x="15875" y="63500"/>
                </a:cubicBezTo>
                <a:cubicBezTo>
                  <a:pt x="15875" y="89785"/>
                  <a:pt x="37215" y="111125"/>
                  <a:pt x="63500" y="111125"/>
                </a:cubicBezTo>
                <a:cubicBezTo>
                  <a:pt x="89785" y="111125"/>
                  <a:pt x="111125" y="89785"/>
                  <a:pt x="111125" y="63500"/>
                </a:cubicBezTo>
                <a:close/>
                <a:moveTo>
                  <a:pt x="0" y="63500"/>
                </a:moveTo>
                <a:cubicBezTo>
                  <a:pt x="0" y="28453"/>
                  <a:pt x="28453" y="0"/>
                  <a:pt x="63500" y="0"/>
                </a:cubicBezTo>
                <a:cubicBezTo>
                  <a:pt x="98547" y="0"/>
                  <a:pt x="127000" y="28453"/>
                  <a:pt x="127000" y="63500"/>
                </a:cubicBezTo>
                <a:cubicBezTo>
                  <a:pt x="127000" y="98547"/>
                  <a:pt x="98547" y="127000"/>
                  <a:pt x="63500" y="127000"/>
                </a:cubicBezTo>
                <a:cubicBezTo>
                  <a:pt x="28453" y="127000"/>
                  <a:pt x="0" y="98547"/>
                  <a:pt x="0" y="63500"/>
                </a:cubicBezTo>
                <a:close/>
                <a:moveTo>
                  <a:pt x="63500" y="83344"/>
                </a:moveTo>
                <a:cubicBezTo>
                  <a:pt x="74452" y="83344"/>
                  <a:pt x="83344" y="74452"/>
                  <a:pt x="83344" y="63500"/>
                </a:cubicBezTo>
                <a:cubicBezTo>
                  <a:pt x="83344" y="52548"/>
                  <a:pt x="74452" y="43656"/>
                  <a:pt x="63500" y="43656"/>
                </a:cubicBezTo>
                <a:cubicBezTo>
                  <a:pt x="52548" y="43656"/>
                  <a:pt x="43656" y="52548"/>
                  <a:pt x="43656" y="63500"/>
                </a:cubicBezTo>
                <a:cubicBezTo>
                  <a:pt x="43656" y="74452"/>
                  <a:pt x="52548" y="83344"/>
                  <a:pt x="63500" y="83344"/>
                </a:cubicBezTo>
                <a:close/>
                <a:moveTo>
                  <a:pt x="63500" y="27781"/>
                </a:moveTo>
                <a:cubicBezTo>
                  <a:pt x="83214" y="27781"/>
                  <a:pt x="99219" y="43786"/>
                  <a:pt x="99219" y="63500"/>
                </a:cubicBezTo>
                <a:cubicBezTo>
                  <a:pt x="99219" y="83214"/>
                  <a:pt x="83214" y="99219"/>
                  <a:pt x="63500" y="99219"/>
                </a:cubicBezTo>
                <a:cubicBezTo>
                  <a:pt x="43786" y="99219"/>
                  <a:pt x="27781" y="83214"/>
                  <a:pt x="27781" y="63500"/>
                </a:cubicBezTo>
                <a:cubicBezTo>
                  <a:pt x="27781" y="43786"/>
                  <a:pt x="43786" y="27781"/>
                  <a:pt x="63500" y="27781"/>
                </a:cubicBezTo>
                <a:close/>
                <a:moveTo>
                  <a:pt x="55563" y="63500"/>
                </a:moveTo>
                <a:cubicBezTo>
                  <a:pt x="55563" y="59119"/>
                  <a:pt x="59119" y="55563"/>
                  <a:pt x="63500" y="55563"/>
                </a:cubicBezTo>
                <a:cubicBezTo>
                  <a:pt x="67881" y="55563"/>
                  <a:pt x="71438" y="59119"/>
                  <a:pt x="71438" y="63500"/>
                </a:cubicBezTo>
                <a:cubicBezTo>
                  <a:pt x="71438" y="67881"/>
                  <a:pt x="67881" y="71438"/>
                  <a:pt x="63500" y="71438"/>
                </a:cubicBezTo>
                <a:cubicBezTo>
                  <a:pt x="59119" y="71438"/>
                  <a:pt x="55563" y="67881"/>
                  <a:pt x="55563" y="63500"/>
                </a:cubicBezTo>
                <a:close/>
              </a:path>
            </a:pathLst>
          </a:custGeom>
          <a:solidFill>
            <a:srgbClr val="78909C"/>
          </a:solidFill>
          <a:ln/>
        </p:spPr>
      </p:sp>
      <p:sp>
        <p:nvSpPr>
          <p:cNvPr id="63" name="Text 60"/>
          <p:cNvSpPr/>
          <p:nvPr/>
        </p:nvSpPr>
        <p:spPr>
          <a:xfrm>
            <a:off x="6650355" y="2984500"/>
            <a:ext cx="5000625" cy="190500"/>
          </a:xfrm>
          <a:prstGeom prst="rect">
            <a:avLst/>
          </a:prstGeom>
          <a:noFill/>
          <a:ln/>
        </p:spPr>
        <p:txBody>
          <a:bodyPr wrap="square" lIns="0" tIns="0" rIns="0" bIns="0" rtlCol="0" anchor="ctr"/>
          <a:lstStyle/>
          <a:p>
            <a:pPr>
              <a:lnSpc>
                <a:spcPct val="130000"/>
              </a:lnSpc>
            </a:pPr>
            <a:r>
              <a:rPr lang="en-US" sz="1000" b="1" dirty="0">
                <a:solidFill>
                  <a:srgbClr val="37474F"/>
                </a:solidFill>
                <a:latin typeface="MiSans" pitchFamily="34" charset="0"/>
                <a:ea typeface="MiSans" pitchFamily="34" charset="-122"/>
                <a:cs typeface="MiSans" pitchFamily="34" charset="-120"/>
              </a:rPr>
              <a:t>Đề xuất triển khai</a:t>
            </a:r>
            <a:endParaRPr lang="en-US" sz="1600" dirty="0"/>
          </a:p>
        </p:txBody>
      </p:sp>
      <p:sp>
        <p:nvSpPr>
          <p:cNvPr id="64" name="Text 61"/>
          <p:cNvSpPr/>
          <p:nvPr/>
        </p:nvSpPr>
        <p:spPr>
          <a:xfrm>
            <a:off x="6491605" y="3238500"/>
            <a:ext cx="5159375" cy="412750"/>
          </a:xfrm>
          <a:prstGeom prst="rect">
            <a:avLst/>
          </a:prstGeom>
          <a:noFill/>
          <a:ln/>
        </p:spPr>
        <p:txBody>
          <a:bodyPr wrap="square" lIns="0" tIns="0" rIns="0" bIns="0" rtlCol="0" anchor="ctr"/>
          <a:lstStyle/>
          <a:p>
            <a:pPr>
              <a:lnSpc>
                <a:spcPct val="140000"/>
              </a:lnSpc>
            </a:pPr>
            <a:r>
              <a:rPr lang="en-US" sz="1000" dirty="0">
                <a:solidFill>
                  <a:srgbClr val="607D8B"/>
                </a:solidFill>
                <a:latin typeface="MiSans" pitchFamily="34" charset="0"/>
                <a:ea typeface="MiSans" pitchFamily="34" charset="-122"/>
                <a:cs typeface="MiSans" pitchFamily="34" charset="-120"/>
              </a:rPr>
              <a:t>Triển khai thử nghiệm tại </a:t>
            </a:r>
            <a:r>
              <a:rPr lang="en-US" sz="1000" dirty="0">
                <a:solidFill>
                  <a:srgbClr val="78909C"/>
                </a:solidFill>
                <a:highlight>
                  <a:srgbClr val="78909C">
                    <a:alpha val="15000"/>
                  </a:srgbClr>
                </a:highlight>
                <a:latin typeface="MiSans" pitchFamily="34" charset="0"/>
                <a:ea typeface="MiSans" pitchFamily="34" charset="-122"/>
                <a:cs typeface="MiSans" pitchFamily="34" charset="-120"/>
              </a:rPr>
              <a:t>Phòng Truyền thông </a:t>
            </a:r>
            <a:r>
              <a:rPr lang="en-US" sz="1000" dirty="0">
                <a:solidFill>
                  <a:srgbClr val="607D8B"/>
                </a:solidFill>
                <a:latin typeface="MiSans" pitchFamily="34" charset="0"/>
                <a:ea typeface="MiSans" pitchFamily="34" charset="-122"/>
                <a:cs typeface="MiSans" pitchFamily="34" charset="-120"/>
              </a:rPr>
              <a:t>và các </a:t>
            </a:r>
            <a:r>
              <a:rPr lang="en-US" sz="1000" b="1" dirty="0">
                <a:solidFill>
                  <a:srgbClr val="607D8B"/>
                </a:solidFill>
                <a:latin typeface="MiSans" pitchFamily="34" charset="0"/>
                <a:ea typeface="MiSans" pitchFamily="34" charset="-122"/>
                <a:cs typeface="MiSans" pitchFamily="34" charset="-120"/>
              </a:rPr>
              <a:t>Khoa trọng điểm</a:t>
            </a:r>
            <a:r>
              <a:rPr lang="en-US" sz="1000" dirty="0">
                <a:solidFill>
                  <a:srgbClr val="607D8B"/>
                </a:solidFill>
                <a:latin typeface="MiSans" pitchFamily="34" charset="0"/>
                <a:ea typeface="MiSans" pitchFamily="34" charset="-122"/>
                <a:cs typeface="MiSans" pitchFamily="34" charset="-120"/>
              </a:rPr>
              <a:t> để đánh giá trên hạ tầng mạng thực tế.</a:t>
            </a:r>
            <a:endParaRPr lang="en-US" sz="1600" dirty="0"/>
          </a:p>
        </p:txBody>
      </p:sp>
      <p:sp>
        <p:nvSpPr>
          <p:cNvPr id="65" name="Shape 62"/>
          <p:cNvSpPr/>
          <p:nvPr/>
        </p:nvSpPr>
        <p:spPr>
          <a:xfrm>
            <a:off x="6349365" y="3873500"/>
            <a:ext cx="5365115" cy="920750"/>
          </a:xfrm>
          <a:custGeom>
            <a:avLst/>
            <a:gdLst/>
            <a:ahLst/>
            <a:cxnLst/>
            <a:rect l="l" t="t" r="r" b="b"/>
            <a:pathLst>
              <a:path w="5365115" h="920750">
                <a:moveTo>
                  <a:pt x="30480" y="0"/>
                </a:moveTo>
                <a:lnTo>
                  <a:pt x="5301611" y="0"/>
                </a:lnTo>
                <a:cubicBezTo>
                  <a:pt x="5336683" y="0"/>
                  <a:pt x="5365115" y="28432"/>
                  <a:pt x="5365115" y="63504"/>
                </a:cubicBezTo>
                <a:lnTo>
                  <a:pt x="5365115" y="857246"/>
                </a:lnTo>
                <a:cubicBezTo>
                  <a:pt x="5365115" y="892318"/>
                  <a:pt x="5336683" y="920750"/>
                  <a:pt x="5301611" y="920750"/>
                </a:cubicBezTo>
                <a:lnTo>
                  <a:pt x="30480" y="920750"/>
                </a:lnTo>
                <a:cubicBezTo>
                  <a:pt x="13646" y="920750"/>
                  <a:pt x="0" y="907104"/>
                  <a:pt x="0" y="890270"/>
                </a:cubicBezTo>
                <a:lnTo>
                  <a:pt x="0" y="30480"/>
                </a:lnTo>
                <a:cubicBezTo>
                  <a:pt x="0" y="13658"/>
                  <a:pt x="13658" y="0"/>
                  <a:pt x="30480" y="0"/>
                </a:cubicBezTo>
                <a:close/>
              </a:path>
            </a:pathLst>
          </a:custGeom>
          <a:solidFill>
            <a:srgbClr val="FF8A65">
              <a:alpha val="5098"/>
            </a:srgbClr>
          </a:solidFill>
          <a:ln/>
        </p:spPr>
      </p:sp>
      <p:sp>
        <p:nvSpPr>
          <p:cNvPr id="66" name="Shape 63"/>
          <p:cNvSpPr/>
          <p:nvPr/>
        </p:nvSpPr>
        <p:spPr>
          <a:xfrm>
            <a:off x="6349365" y="3873500"/>
            <a:ext cx="30480" cy="920750"/>
          </a:xfrm>
          <a:custGeom>
            <a:avLst/>
            <a:gdLst/>
            <a:ahLst/>
            <a:cxnLst/>
            <a:rect l="l" t="t" r="r" b="b"/>
            <a:pathLst>
              <a:path w="30480" h="920750">
                <a:moveTo>
                  <a:pt x="30480" y="0"/>
                </a:moveTo>
                <a:lnTo>
                  <a:pt x="30480" y="0"/>
                </a:lnTo>
                <a:lnTo>
                  <a:pt x="30480" y="920750"/>
                </a:lnTo>
                <a:lnTo>
                  <a:pt x="30480" y="920750"/>
                </a:lnTo>
                <a:cubicBezTo>
                  <a:pt x="13646" y="920750"/>
                  <a:pt x="0" y="907104"/>
                  <a:pt x="0" y="890270"/>
                </a:cubicBezTo>
                <a:lnTo>
                  <a:pt x="0" y="30480"/>
                </a:lnTo>
                <a:cubicBezTo>
                  <a:pt x="0" y="13658"/>
                  <a:pt x="13658" y="0"/>
                  <a:pt x="30480" y="0"/>
                </a:cubicBezTo>
                <a:close/>
              </a:path>
            </a:pathLst>
          </a:custGeom>
          <a:solidFill>
            <a:srgbClr val="FF8A65"/>
          </a:solidFill>
          <a:ln/>
        </p:spPr>
      </p:sp>
      <p:sp>
        <p:nvSpPr>
          <p:cNvPr id="67" name="Shape 64"/>
          <p:cNvSpPr/>
          <p:nvPr/>
        </p:nvSpPr>
        <p:spPr>
          <a:xfrm>
            <a:off x="6507480" y="4032250"/>
            <a:ext cx="127000" cy="127000"/>
          </a:xfrm>
          <a:custGeom>
            <a:avLst/>
            <a:gdLst/>
            <a:ahLst/>
            <a:cxnLst/>
            <a:rect l="l" t="t" r="r" b="b"/>
            <a:pathLst>
              <a:path w="127000" h="127000">
                <a:moveTo>
                  <a:pt x="35793" y="0"/>
                </a:moveTo>
                <a:lnTo>
                  <a:pt x="91356" y="0"/>
                </a:lnTo>
                <a:cubicBezTo>
                  <a:pt x="97929" y="0"/>
                  <a:pt x="103287" y="5407"/>
                  <a:pt x="103039" y="11956"/>
                </a:cubicBezTo>
                <a:cubicBezTo>
                  <a:pt x="102989" y="13271"/>
                  <a:pt x="102939" y="14585"/>
                  <a:pt x="102865" y="15875"/>
                </a:cubicBezTo>
                <a:lnTo>
                  <a:pt x="115168" y="15875"/>
                </a:lnTo>
                <a:cubicBezTo>
                  <a:pt x="121642" y="15875"/>
                  <a:pt x="127347" y="21233"/>
                  <a:pt x="126851" y="28228"/>
                </a:cubicBezTo>
                <a:cubicBezTo>
                  <a:pt x="124991" y="53950"/>
                  <a:pt x="111844" y="68089"/>
                  <a:pt x="97582" y="75481"/>
                </a:cubicBezTo>
                <a:cubicBezTo>
                  <a:pt x="93663" y="77515"/>
                  <a:pt x="89669" y="79028"/>
                  <a:pt x="85874" y="80144"/>
                </a:cubicBezTo>
                <a:cubicBezTo>
                  <a:pt x="80863" y="87238"/>
                  <a:pt x="75654" y="90984"/>
                  <a:pt x="71512" y="92993"/>
                </a:cubicBezTo>
                <a:lnTo>
                  <a:pt x="71512" y="111125"/>
                </a:lnTo>
                <a:lnTo>
                  <a:pt x="87387" y="111125"/>
                </a:lnTo>
                <a:cubicBezTo>
                  <a:pt x="91777" y="111125"/>
                  <a:pt x="95324" y="114672"/>
                  <a:pt x="95324" y="119063"/>
                </a:cubicBezTo>
                <a:cubicBezTo>
                  <a:pt x="95324" y="123453"/>
                  <a:pt x="91777" y="127000"/>
                  <a:pt x="87387" y="127000"/>
                </a:cubicBezTo>
                <a:lnTo>
                  <a:pt x="39762" y="127000"/>
                </a:lnTo>
                <a:cubicBezTo>
                  <a:pt x="35371" y="127000"/>
                  <a:pt x="31824" y="123453"/>
                  <a:pt x="31824" y="119063"/>
                </a:cubicBezTo>
                <a:cubicBezTo>
                  <a:pt x="31824" y="114672"/>
                  <a:pt x="35371" y="111125"/>
                  <a:pt x="39762" y="111125"/>
                </a:cubicBezTo>
                <a:lnTo>
                  <a:pt x="55637" y="111125"/>
                </a:lnTo>
                <a:lnTo>
                  <a:pt x="55637" y="92993"/>
                </a:lnTo>
                <a:cubicBezTo>
                  <a:pt x="51668" y="91083"/>
                  <a:pt x="46732" y="87536"/>
                  <a:pt x="41920" y="81012"/>
                </a:cubicBezTo>
                <a:cubicBezTo>
                  <a:pt x="37356" y="79821"/>
                  <a:pt x="32395" y="78011"/>
                  <a:pt x="27558" y="75282"/>
                </a:cubicBezTo>
                <a:cubicBezTo>
                  <a:pt x="14139" y="67766"/>
                  <a:pt x="2034" y="53603"/>
                  <a:pt x="298" y="28178"/>
                </a:cubicBezTo>
                <a:cubicBezTo>
                  <a:pt x="-174" y="21208"/>
                  <a:pt x="5507" y="15850"/>
                  <a:pt x="11981" y="15850"/>
                </a:cubicBezTo>
                <a:lnTo>
                  <a:pt x="24284" y="15850"/>
                </a:lnTo>
                <a:cubicBezTo>
                  <a:pt x="24209" y="14560"/>
                  <a:pt x="24160" y="13271"/>
                  <a:pt x="24110" y="11931"/>
                </a:cubicBezTo>
                <a:cubicBezTo>
                  <a:pt x="23862" y="5358"/>
                  <a:pt x="29220" y="-25"/>
                  <a:pt x="35793" y="-25"/>
                </a:cubicBezTo>
                <a:close/>
                <a:moveTo>
                  <a:pt x="25177" y="27781"/>
                </a:moveTo>
                <a:lnTo>
                  <a:pt x="12179" y="27781"/>
                </a:lnTo>
                <a:cubicBezTo>
                  <a:pt x="13717" y="48791"/>
                  <a:pt x="23366" y="59308"/>
                  <a:pt x="33313" y="64889"/>
                </a:cubicBezTo>
                <a:cubicBezTo>
                  <a:pt x="29741" y="55637"/>
                  <a:pt x="26789" y="43557"/>
                  <a:pt x="25177" y="27781"/>
                </a:cubicBezTo>
                <a:close/>
                <a:moveTo>
                  <a:pt x="94258" y="63698"/>
                </a:moveTo>
                <a:cubicBezTo>
                  <a:pt x="104304" y="57795"/>
                  <a:pt x="113382" y="47303"/>
                  <a:pt x="114920" y="27781"/>
                </a:cubicBezTo>
                <a:lnTo>
                  <a:pt x="101947" y="27781"/>
                </a:lnTo>
                <a:cubicBezTo>
                  <a:pt x="100409" y="42887"/>
                  <a:pt x="97631" y="54620"/>
                  <a:pt x="94258" y="63698"/>
                </a:cubicBezTo>
                <a:close/>
              </a:path>
            </a:pathLst>
          </a:custGeom>
          <a:solidFill>
            <a:srgbClr val="FF8A65"/>
          </a:solidFill>
          <a:ln/>
        </p:spPr>
      </p:sp>
      <p:sp>
        <p:nvSpPr>
          <p:cNvPr id="68" name="Text 65"/>
          <p:cNvSpPr/>
          <p:nvPr/>
        </p:nvSpPr>
        <p:spPr>
          <a:xfrm>
            <a:off x="6650355" y="4000500"/>
            <a:ext cx="5000625" cy="190500"/>
          </a:xfrm>
          <a:prstGeom prst="rect">
            <a:avLst/>
          </a:prstGeom>
          <a:noFill/>
          <a:ln/>
        </p:spPr>
        <p:txBody>
          <a:bodyPr wrap="square" lIns="0" tIns="0" rIns="0" bIns="0" rtlCol="0" anchor="ctr"/>
          <a:lstStyle/>
          <a:p>
            <a:pPr>
              <a:lnSpc>
                <a:spcPct val="130000"/>
              </a:lnSpc>
            </a:pPr>
            <a:r>
              <a:rPr lang="en-US" sz="1000" b="1" dirty="0">
                <a:solidFill>
                  <a:srgbClr val="37474F"/>
                </a:solidFill>
                <a:latin typeface="MiSans" pitchFamily="34" charset="0"/>
                <a:ea typeface="MiSans" pitchFamily="34" charset="-122"/>
                <a:cs typeface="MiSans" pitchFamily="34" charset="-120"/>
              </a:rPr>
              <a:t>Thành công của đồ án</a:t>
            </a:r>
            <a:endParaRPr lang="en-US" sz="1600" dirty="0"/>
          </a:p>
        </p:txBody>
      </p:sp>
      <p:sp>
        <p:nvSpPr>
          <p:cNvPr id="69" name="Text 66"/>
          <p:cNvSpPr/>
          <p:nvPr/>
        </p:nvSpPr>
        <p:spPr>
          <a:xfrm>
            <a:off x="6491605" y="4254500"/>
            <a:ext cx="5159375" cy="412750"/>
          </a:xfrm>
          <a:prstGeom prst="rect">
            <a:avLst/>
          </a:prstGeom>
          <a:noFill/>
          <a:ln/>
        </p:spPr>
        <p:txBody>
          <a:bodyPr wrap="square" lIns="0" tIns="0" rIns="0" bIns="0" rtlCol="0" anchor="ctr"/>
          <a:lstStyle/>
          <a:p>
            <a:pPr>
              <a:lnSpc>
                <a:spcPct val="140000"/>
              </a:lnSpc>
            </a:pPr>
            <a:r>
              <a:rPr lang="en-US" sz="1000" dirty="0">
                <a:solidFill>
                  <a:srgbClr val="607D8B"/>
                </a:solidFill>
                <a:latin typeface="MiSans" pitchFamily="34" charset="0"/>
                <a:ea typeface="MiSans" pitchFamily="34" charset="-122"/>
                <a:cs typeface="MiSans" pitchFamily="34" charset="-120"/>
              </a:rPr>
              <a:t>Là </a:t>
            </a:r>
            <a:r>
              <a:rPr lang="en-US" sz="1000" dirty="0">
                <a:solidFill>
                  <a:srgbClr val="FF8A65"/>
                </a:solidFill>
                <a:highlight>
                  <a:srgbClr val="FF8A65">
                    <a:alpha val="15000"/>
                  </a:srgbClr>
                </a:highlight>
                <a:latin typeface="MiSans" pitchFamily="34" charset="0"/>
                <a:ea typeface="MiSans" pitchFamily="34" charset="-122"/>
                <a:cs typeface="MiSans" pitchFamily="34" charset="-120"/>
              </a:rPr>
              <a:t>minh chứng cho khả năng ứng dụng CNTT </a:t>
            </a:r>
            <a:r>
              <a:rPr lang="en-US" sz="1000" dirty="0">
                <a:solidFill>
                  <a:srgbClr val="607D8B"/>
                </a:solidFill>
                <a:latin typeface="MiSans" pitchFamily="34" charset="0"/>
                <a:ea typeface="MiSans" pitchFamily="34" charset="-122"/>
                <a:cs typeface="MiSans" pitchFamily="34" charset="-120"/>
              </a:rPr>
              <a:t>vào giải quyết bài toán thực tế tại các tổ chức giáo dục.</a:t>
            </a:r>
            <a:endParaRPr lang="en-US" sz="1600" dirty="0"/>
          </a:p>
        </p:txBody>
      </p:sp>
      <p:sp>
        <p:nvSpPr>
          <p:cNvPr id="71" name="Shape 68"/>
          <p:cNvSpPr/>
          <p:nvPr/>
        </p:nvSpPr>
        <p:spPr>
          <a:xfrm>
            <a:off x="6477000" y="6292848"/>
            <a:ext cx="190500" cy="190500"/>
          </a:xfrm>
          <a:custGeom>
            <a:avLst/>
            <a:gdLst/>
            <a:ahLst/>
            <a:cxnLst/>
            <a:rect l="l" t="t" r="r" b="b"/>
            <a:pathLst>
              <a:path w="190500" h="190500">
                <a:moveTo>
                  <a:pt x="89669" y="32407"/>
                </a:moveTo>
                <a:lnTo>
                  <a:pt x="95250" y="40109"/>
                </a:lnTo>
                <a:lnTo>
                  <a:pt x="100831" y="32407"/>
                </a:lnTo>
                <a:cubicBezTo>
                  <a:pt x="110133" y="19534"/>
                  <a:pt x="125090" y="11906"/>
                  <a:pt x="140977" y="11906"/>
                </a:cubicBezTo>
                <a:cubicBezTo>
                  <a:pt x="168325" y="11906"/>
                  <a:pt x="190500" y="34082"/>
                  <a:pt x="190500" y="61429"/>
                </a:cubicBezTo>
                <a:lnTo>
                  <a:pt x="190500" y="62396"/>
                </a:lnTo>
                <a:cubicBezTo>
                  <a:pt x="190500" y="104142"/>
                  <a:pt x="138447" y="152623"/>
                  <a:pt x="111286" y="173348"/>
                </a:cubicBezTo>
                <a:cubicBezTo>
                  <a:pt x="106673" y="176845"/>
                  <a:pt x="101017" y="178594"/>
                  <a:pt x="95250" y="178594"/>
                </a:cubicBezTo>
                <a:cubicBezTo>
                  <a:pt x="89483" y="178594"/>
                  <a:pt x="83790" y="176882"/>
                  <a:pt x="79214" y="173348"/>
                </a:cubicBezTo>
                <a:cubicBezTo>
                  <a:pt x="52053" y="152623"/>
                  <a:pt x="0" y="104142"/>
                  <a:pt x="0" y="62396"/>
                </a:cubicBezTo>
                <a:lnTo>
                  <a:pt x="0" y="61429"/>
                </a:lnTo>
                <a:cubicBezTo>
                  <a:pt x="0" y="34082"/>
                  <a:pt x="22175" y="11906"/>
                  <a:pt x="49523" y="11906"/>
                </a:cubicBezTo>
                <a:cubicBezTo>
                  <a:pt x="65410" y="11906"/>
                  <a:pt x="80367" y="19534"/>
                  <a:pt x="89669" y="32407"/>
                </a:cubicBezTo>
                <a:close/>
              </a:path>
            </a:pathLst>
          </a:custGeom>
          <a:solidFill>
            <a:srgbClr val="FFFFFF"/>
          </a:solidFill>
          <a:ln/>
        </p:spPr>
      </p:sp>
      <p:sp>
        <p:nvSpPr>
          <p:cNvPr id="72" name="Text 69"/>
          <p:cNvSpPr/>
          <p:nvPr/>
        </p:nvSpPr>
        <p:spPr>
          <a:xfrm>
            <a:off x="6781165" y="6070598"/>
            <a:ext cx="4881563" cy="222250"/>
          </a:xfrm>
          <a:prstGeom prst="rect">
            <a:avLst/>
          </a:prstGeom>
          <a:noFill/>
          <a:ln/>
        </p:spPr>
        <p:txBody>
          <a:bodyPr wrap="square" lIns="0" tIns="0" rIns="0" bIns="0" rtlCol="0" anchor="ctr"/>
          <a:lstStyle/>
          <a:p>
            <a:pPr>
              <a:lnSpc>
                <a:spcPct val="130000"/>
              </a:lnSpc>
            </a:pPr>
            <a:r>
              <a:rPr lang="en-US" sz="1125" b="1" dirty="0">
                <a:solidFill>
                  <a:srgbClr val="FFFFFF"/>
                </a:solidFill>
                <a:latin typeface="MiSans" pitchFamily="34" charset="0"/>
                <a:ea typeface="MiSans" pitchFamily="34" charset="-122"/>
                <a:cs typeface="MiSans" pitchFamily="34" charset="-120"/>
              </a:rPr>
              <a:t>Lờ cảm ơn</a:t>
            </a:r>
            <a:endParaRPr lang="en-US" sz="1600" dirty="0"/>
          </a:p>
        </p:txBody>
      </p:sp>
      <p:sp>
        <p:nvSpPr>
          <p:cNvPr id="73" name="Text 70"/>
          <p:cNvSpPr/>
          <p:nvPr/>
        </p:nvSpPr>
        <p:spPr>
          <a:xfrm>
            <a:off x="6781165" y="6324598"/>
            <a:ext cx="4873625" cy="381000"/>
          </a:xfrm>
          <a:prstGeom prst="rect">
            <a:avLst/>
          </a:prstGeom>
          <a:noFill/>
          <a:ln/>
        </p:spPr>
        <p:txBody>
          <a:bodyPr wrap="square" lIns="0" tIns="0" rIns="0" bIns="0" rtlCol="0" anchor="ctr"/>
          <a:lstStyle/>
          <a:p>
            <a:pPr>
              <a:lnSpc>
                <a:spcPct val="130000"/>
              </a:lnSpc>
            </a:pPr>
            <a:r>
              <a:rPr lang="en-US" sz="1000" dirty="0">
                <a:solidFill>
                  <a:srgbClr val="FFFFFF"/>
                </a:solidFill>
                <a:latin typeface="MiSans" pitchFamily="34" charset="0"/>
                <a:ea typeface="MiSans" pitchFamily="34" charset="-122"/>
                <a:cs typeface="MiSans" pitchFamily="34" charset="-120"/>
              </a:rPr>
              <a:t>Cô Phạm Thị Trúc Mai và Hội đồng chấm đồ án đã dành thờ gian lắng nghe và đánh giá</a:t>
            </a:r>
            <a:endParaRPr lang="en-US" sz="1600" dirty="0"/>
          </a:p>
        </p:txBody>
      </p:sp>
      <p:sp>
        <p:nvSpPr>
          <p:cNvPr id="74" name="Text 71"/>
          <p:cNvSpPr/>
          <p:nvPr/>
        </p:nvSpPr>
        <p:spPr>
          <a:xfrm>
            <a:off x="198438" y="7150098"/>
            <a:ext cx="11795125" cy="476250"/>
          </a:xfrm>
          <a:prstGeom prst="rect">
            <a:avLst/>
          </a:prstGeom>
          <a:noFill/>
          <a:ln/>
        </p:spPr>
        <p:txBody>
          <a:bodyPr wrap="square" lIns="0" tIns="0" rIns="0" bIns="0" rtlCol="0" anchor="ctr"/>
          <a:lstStyle/>
          <a:p>
            <a:pPr algn="ctr">
              <a:lnSpc>
                <a:spcPct val="80000"/>
              </a:lnSpc>
            </a:pPr>
            <a:r>
              <a:rPr lang="en-US" sz="3750" b="1" dirty="0">
                <a:solidFill>
                  <a:srgbClr val="FFFFFF"/>
                </a:solidFill>
                <a:latin typeface="阿里妈妈数黑体" pitchFamily="34" charset="0"/>
                <a:ea typeface="阿里妈妈数黑体" pitchFamily="34" charset="-122"/>
                <a:cs typeface="阿里妈妈数黑体" pitchFamily="34" charset="-120"/>
              </a:rPr>
              <a:t>Cảm ơn</a:t>
            </a:r>
            <a:endParaRPr lang="en-US" sz="1600" dirty="0"/>
          </a:p>
        </p:txBody>
      </p:sp>
      <p:sp>
        <p:nvSpPr>
          <p:cNvPr id="75" name="Text 72"/>
          <p:cNvSpPr/>
          <p:nvPr/>
        </p:nvSpPr>
        <p:spPr>
          <a:xfrm>
            <a:off x="277813" y="7689848"/>
            <a:ext cx="11636375" cy="222250"/>
          </a:xfrm>
          <a:prstGeom prst="rect">
            <a:avLst/>
          </a:prstGeom>
          <a:noFill/>
          <a:ln/>
        </p:spPr>
        <p:txBody>
          <a:bodyPr wrap="square" lIns="0" tIns="0" rIns="0" bIns="0" rtlCol="0" anchor="ctr"/>
          <a:lstStyle/>
          <a:p>
            <a:pPr algn="ctr">
              <a:lnSpc>
                <a:spcPct val="120000"/>
              </a:lnSpc>
            </a:pPr>
            <a:r>
              <a:rPr lang="en-US" sz="1250" dirty="0">
                <a:solidFill>
                  <a:srgbClr val="FFFFFF">
                    <a:alpha val="95000"/>
                  </a:srgbClr>
                </a:solidFill>
                <a:latin typeface="MiSans" pitchFamily="34" charset="0"/>
                <a:ea typeface="MiSans" pitchFamily="34" charset="-122"/>
                <a:cs typeface="MiSans" pitchFamily="34" charset="-120"/>
              </a:rPr>
              <a:t>Trân trọng cảm ơn!</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web-img.moonshot.cn/img/images.stockcake.com/48191ed751030e16c5db9b11c4ce742851f5eaf4.jpg">
            <a:extLst>
              <a:ext uri="{FF2B5EF4-FFF2-40B4-BE49-F238E27FC236}">
                <a16:creationId xmlns:a16="http://schemas.microsoft.com/office/drawing/2014/main" id="{6188B13A-043B-0A8E-ACBD-608B6487D09C}"/>
              </a:ext>
            </a:extLst>
          </p:cNvPr>
          <p:cNvPicPr>
            <a:picLocks noChangeAspect="1"/>
          </p:cNvPicPr>
          <p:nvPr/>
        </p:nvPicPr>
        <p:blipFill>
          <a:blip r:embed="rId2">
            <a:alphaModFix amt="30000"/>
          </a:blip>
          <a:srcRect l="2796" r="2796"/>
          <a:stretch/>
        </p:blipFill>
        <p:spPr>
          <a:xfrm>
            <a:off x="0" y="0"/>
            <a:ext cx="12192000" cy="7237590"/>
          </a:xfrm>
          <a:prstGeom prst="roundRect">
            <a:avLst>
              <a:gd name="adj" fmla="val 0"/>
            </a:avLst>
          </a:prstGeom>
        </p:spPr>
      </p:pic>
      <p:sp>
        <p:nvSpPr>
          <p:cNvPr id="3" name="Shape 0">
            <a:extLst>
              <a:ext uri="{FF2B5EF4-FFF2-40B4-BE49-F238E27FC236}">
                <a16:creationId xmlns:a16="http://schemas.microsoft.com/office/drawing/2014/main" id="{93485049-9086-4802-B745-9E9FBE2B7F15}"/>
              </a:ext>
            </a:extLst>
          </p:cNvPr>
          <p:cNvSpPr/>
          <p:nvPr/>
        </p:nvSpPr>
        <p:spPr>
          <a:xfrm>
            <a:off x="0" y="0"/>
            <a:ext cx="12192000" cy="7237590"/>
          </a:xfrm>
          <a:custGeom>
            <a:avLst/>
            <a:gdLst/>
            <a:ahLst/>
            <a:cxnLst/>
            <a:rect l="l" t="t" r="r" b="b"/>
            <a:pathLst>
              <a:path w="12192000" h="8231188">
                <a:moveTo>
                  <a:pt x="0" y="0"/>
                </a:moveTo>
                <a:lnTo>
                  <a:pt x="12192000" y="0"/>
                </a:lnTo>
                <a:lnTo>
                  <a:pt x="12192000" y="8231188"/>
                </a:lnTo>
                <a:lnTo>
                  <a:pt x="0" y="8231188"/>
                </a:lnTo>
                <a:lnTo>
                  <a:pt x="0" y="0"/>
                </a:lnTo>
                <a:close/>
              </a:path>
            </a:pathLst>
          </a:custGeom>
          <a:gradFill flip="none" rotWithShape="1">
            <a:gsLst>
              <a:gs pos="0">
                <a:srgbClr val="1E88E5">
                  <a:alpha val="85000"/>
                </a:srgbClr>
              </a:gs>
              <a:gs pos="50000">
                <a:srgbClr val="1E88E5">
                  <a:alpha val="70000"/>
                </a:srgbClr>
              </a:gs>
              <a:gs pos="100000">
                <a:srgbClr val="78909C">
                  <a:alpha val="60000"/>
                </a:srgbClr>
              </a:gs>
            </a:gsLst>
            <a:lin ang="2700000" scaled="1"/>
          </a:gradFill>
          <a:ln/>
        </p:spPr>
      </p:sp>
      <p:sp>
        <p:nvSpPr>
          <p:cNvPr id="4" name="Shape 67">
            <a:extLst>
              <a:ext uri="{FF2B5EF4-FFF2-40B4-BE49-F238E27FC236}">
                <a16:creationId xmlns:a16="http://schemas.microsoft.com/office/drawing/2014/main" id="{C515D616-474B-0E6F-8406-59D90F7BD9AB}"/>
              </a:ext>
            </a:extLst>
          </p:cNvPr>
          <p:cNvSpPr/>
          <p:nvPr/>
        </p:nvSpPr>
        <p:spPr>
          <a:xfrm>
            <a:off x="3405187" y="1097278"/>
            <a:ext cx="5282883" cy="1076962"/>
          </a:xfrm>
          <a:custGeom>
            <a:avLst/>
            <a:gdLst/>
            <a:ahLst/>
            <a:cxnLst/>
            <a:rect l="l" t="t" r="r" b="b"/>
            <a:pathLst>
              <a:path w="5381625" h="889000">
                <a:moveTo>
                  <a:pt x="95247" y="0"/>
                </a:moveTo>
                <a:lnTo>
                  <a:pt x="5286378" y="0"/>
                </a:lnTo>
                <a:cubicBezTo>
                  <a:pt x="5338981" y="0"/>
                  <a:pt x="5381625" y="42644"/>
                  <a:pt x="5381625" y="95247"/>
                </a:cubicBezTo>
                <a:lnTo>
                  <a:pt x="5381625" y="793753"/>
                </a:lnTo>
                <a:cubicBezTo>
                  <a:pt x="5381625" y="846356"/>
                  <a:pt x="5338981" y="889000"/>
                  <a:pt x="5286378" y="889000"/>
                </a:cubicBezTo>
                <a:lnTo>
                  <a:pt x="95247" y="889000"/>
                </a:lnTo>
                <a:cubicBezTo>
                  <a:pt x="42644" y="889000"/>
                  <a:pt x="0" y="846356"/>
                  <a:pt x="0" y="793753"/>
                </a:cubicBezTo>
                <a:lnTo>
                  <a:pt x="0" y="95247"/>
                </a:lnTo>
                <a:cubicBezTo>
                  <a:pt x="0" y="42679"/>
                  <a:pt x="42679" y="0"/>
                  <a:pt x="95247" y="0"/>
                </a:cubicBezTo>
                <a:close/>
              </a:path>
            </a:pathLst>
          </a:custGeom>
          <a:gradFill flip="none" rotWithShape="1">
            <a:gsLst>
              <a:gs pos="0">
                <a:srgbClr val="1E88E5"/>
              </a:gs>
              <a:gs pos="100000">
                <a:srgbClr val="78909C"/>
              </a:gs>
            </a:gsLst>
            <a:lin ang="0" scaled="1"/>
          </a:gradFill>
          <a:ln/>
        </p:spPr>
      </p:sp>
      <p:pic>
        <p:nvPicPr>
          <p:cNvPr id="5" name="Picture 4">
            <a:extLst>
              <a:ext uri="{FF2B5EF4-FFF2-40B4-BE49-F238E27FC236}">
                <a16:creationId xmlns:a16="http://schemas.microsoft.com/office/drawing/2014/main" id="{D4FC124C-F87E-D433-FAC6-902A7102057F}"/>
              </a:ext>
            </a:extLst>
          </p:cNvPr>
          <p:cNvPicPr>
            <a:picLocks noChangeAspect="1"/>
          </p:cNvPicPr>
          <p:nvPr/>
        </p:nvPicPr>
        <p:blipFill>
          <a:blip r:embed="rId3"/>
          <a:stretch>
            <a:fillRect/>
          </a:stretch>
        </p:blipFill>
        <p:spPr>
          <a:xfrm>
            <a:off x="151285" y="2174240"/>
            <a:ext cx="11790686" cy="1264920"/>
          </a:xfrm>
          <a:prstGeom prst="rect">
            <a:avLst/>
          </a:prstGeom>
        </p:spPr>
      </p:pic>
      <p:pic>
        <p:nvPicPr>
          <p:cNvPr id="6" name="Picture 5">
            <a:extLst>
              <a:ext uri="{FF2B5EF4-FFF2-40B4-BE49-F238E27FC236}">
                <a16:creationId xmlns:a16="http://schemas.microsoft.com/office/drawing/2014/main" id="{ABC9DC4F-B9D4-F228-B223-2603861FDD7A}"/>
              </a:ext>
            </a:extLst>
          </p:cNvPr>
          <p:cNvPicPr>
            <a:picLocks noChangeAspect="1"/>
          </p:cNvPicPr>
          <p:nvPr/>
        </p:nvPicPr>
        <p:blipFill>
          <a:blip r:embed="rId4"/>
          <a:stretch>
            <a:fillRect/>
          </a:stretch>
        </p:blipFill>
        <p:spPr>
          <a:xfrm>
            <a:off x="-1969612" y="3120949"/>
            <a:ext cx="16032480" cy="1478284"/>
          </a:xfrm>
          <a:prstGeom prst="rect">
            <a:avLst/>
          </a:prstGeom>
        </p:spPr>
      </p:pic>
      <p:sp>
        <p:nvSpPr>
          <p:cNvPr id="7" name="Text 70">
            <a:extLst>
              <a:ext uri="{FF2B5EF4-FFF2-40B4-BE49-F238E27FC236}">
                <a16:creationId xmlns:a16="http://schemas.microsoft.com/office/drawing/2014/main" id="{C49EC67F-D41E-7706-DCF1-ABCEEBA686F0}"/>
              </a:ext>
            </a:extLst>
          </p:cNvPr>
          <p:cNvSpPr/>
          <p:nvPr/>
        </p:nvSpPr>
        <p:spPr>
          <a:xfrm>
            <a:off x="3814445" y="1351278"/>
            <a:ext cx="4873625" cy="381000"/>
          </a:xfrm>
          <a:prstGeom prst="rect">
            <a:avLst/>
          </a:prstGeom>
          <a:noFill/>
          <a:ln/>
        </p:spPr>
        <p:txBody>
          <a:bodyPr wrap="square" lIns="0" tIns="0" rIns="0" bIns="0" rtlCol="0" anchor="ctr"/>
          <a:lstStyle/>
          <a:p>
            <a:pPr>
              <a:lnSpc>
                <a:spcPct val="130000"/>
              </a:lnSpc>
            </a:pPr>
            <a:r>
              <a:rPr lang="en-US" dirty="0">
                <a:solidFill>
                  <a:srgbClr val="FFFFFF"/>
                </a:solidFill>
                <a:latin typeface="Lobster" panose="00000500000000000000" pitchFamily="2" charset="-93"/>
                <a:ea typeface="MiSans" pitchFamily="34" charset="-122"/>
                <a:cs typeface="MiSans" pitchFamily="34" charset="-120"/>
              </a:rPr>
              <a:t>Cô Phạm Thị Trúc Mai và Hội đồng chấm đồ án đã dành thờ gian lắng nghe và đánh giá</a:t>
            </a:r>
            <a:endParaRPr lang="en-US" dirty="0">
              <a:latin typeface="Lobster" panose="00000500000000000000" pitchFamily="2" charset="-93"/>
            </a:endParaRPr>
          </a:p>
        </p:txBody>
      </p:sp>
    </p:spTree>
    <p:extLst>
      <p:ext uri="{BB962C8B-B14F-4D97-AF65-F5344CB8AC3E}">
        <p14:creationId xmlns:p14="http://schemas.microsoft.com/office/powerpoint/2010/main" val="2442994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81000" y="476250"/>
            <a:ext cx="457200" cy="38100"/>
          </a:xfrm>
          <a:custGeom>
            <a:avLst/>
            <a:gdLst/>
            <a:ahLst/>
            <a:cxnLst/>
            <a:rect l="l" t="t" r="r" b="b"/>
            <a:pathLst>
              <a:path w="457200" h="38100">
                <a:moveTo>
                  <a:pt x="0" y="0"/>
                </a:moveTo>
                <a:lnTo>
                  <a:pt x="457200" y="0"/>
                </a:lnTo>
                <a:lnTo>
                  <a:pt x="457200" y="38100"/>
                </a:lnTo>
                <a:lnTo>
                  <a:pt x="0" y="38100"/>
                </a:lnTo>
                <a:lnTo>
                  <a:pt x="0" y="0"/>
                </a:lnTo>
                <a:close/>
              </a:path>
            </a:pathLst>
          </a:custGeom>
          <a:solidFill>
            <a:srgbClr val="1E88E5"/>
          </a:solidFill>
          <a:ln/>
        </p:spPr>
      </p:sp>
      <p:sp>
        <p:nvSpPr>
          <p:cNvPr id="3" name="Text 1"/>
          <p:cNvSpPr/>
          <p:nvPr/>
        </p:nvSpPr>
        <p:spPr>
          <a:xfrm>
            <a:off x="990600" y="381000"/>
            <a:ext cx="1304925" cy="228600"/>
          </a:xfrm>
          <a:prstGeom prst="rect">
            <a:avLst/>
          </a:prstGeom>
          <a:noFill/>
          <a:ln/>
        </p:spPr>
        <p:txBody>
          <a:bodyPr wrap="square" lIns="0" tIns="0" rIns="0" bIns="0" rtlCol="0" anchor="ctr"/>
          <a:lstStyle/>
          <a:p>
            <a:pPr>
              <a:lnSpc>
                <a:spcPct val="130000"/>
              </a:lnSpc>
            </a:pPr>
            <a:r>
              <a:rPr lang="en-US" sz="1200" b="1" kern="0" spc="60" dirty="0">
                <a:solidFill>
                  <a:srgbClr val="1E88E5"/>
                </a:solidFill>
                <a:latin typeface="MiSans" pitchFamily="34" charset="0"/>
                <a:ea typeface="MiSans" pitchFamily="34" charset="-122"/>
                <a:cs typeface="MiSans" pitchFamily="34" charset="-120"/>
              </a:rPr>
              <a:t>Introduction</a:t>
            </a:r>
            <a:endParaRPr lang="en-US" sz="1600" dirty="0"/>
          </a:p>
        </p:txBody>
      </p:sp>
      <p:sp>
        <p:nvSpPr>
          <p:cNvPr id="4" name="Text 2"/>
          <p:cNvSpPr/>
          <p:nvPr/>
        </p:nvSpPr>
        <p:spPr>
          <a:xfrm>
            <a:off x="381000" y="723900"/>
            <a:ext cx="11658600" cy="457200"/>
          </a:xfrm>
          <a:prstGeom prst="rect">
            <a:avLst/>
          </a:prstGeom>
          <a:noFill/>
          <a:ln/>
        </p:spPr>
        <p:txBody>
          <a:bodyPr wrap="square" lIns="0" tIns="0" rIns="0" bIns="0" rtlCol="0" anchor="ctr"/>
          <a:lstStyle/>
          <a:p>
            <a:pPr>
              <a:lnSpc>
                <a:spcPct val="80000"/>
              </a:lnSpc>
            </a:pPr>
            <a:r>
              <a:rPr lang="en-US" sz="3600" b="1" dirty="0">
                <a:solidFill>
                  <a:srgbClr val="37474F"/>
                </a:solidFill>
                <a:latin typeface="阿里妈妈数黑体" pitchFamily="34" charset="0"/>
                <a:ea typeface="阿里妈妈数黑体" pitchFamily="34" charset="-122"/>
                <a:cs typeface="阿里妈妈数黑体" pitchFamily="34" charset="-120"/>
              </a:rPr>
              <a:t>Giới thiệu tổng quan</a:t>
            </a:r>
            <a:endParaRPr lang="en-US" sz="1600" dirty="0"/>
          </a:p>
        </p:txBody>
      </p:sp>
      <p:sp>
        <p:nvSpPr>
          <p:cNvPr id="5" name="Shape 3"/>
          <p:cNvSpPr/>
          <p:nvPr/>
        </p:nvSpPr>
        <p:spPr>
          <a:xfrm>
            <a:off x="399288" y="1409700"/>
            <a:ext cx="5599938" cy="1962150"/>
          </a:xfrm>
          <a:custGeom>
            <a:avLst/>
            <a:gdLst/>
            <a:ahLst/>
            <a:cxnLst/>
            <a:rect l="l" t="t" r="r" b="b"/>
            <a:pathLst>
              <a:path w="5599938" h="1962150">
                <a:moveTo>
                  <a:pt x="36576" y="0"/>
                </a:moveTo>
                <a:lnTo>
                  <a:pt x="5447538" y="0"/>
                </a:lnTo>
                <a:cubicBezTo>
                  <a:pt x="5531706" y="0"/>
                  <a:pt x="5599938" y="68232"/>
                  <a:pt x="5599938" y="152400"/>
                </a:cubicBezTo>
                <a:lnTo>
                  <a:pt x="5599938" y="1809750"/>
                </a:lnTo>
                <a:cubicBezTo>
                  <a:pt x="5599938" y="1893918"/>
                  <a:pt x="5531706" y="1962150"/>
                  <a:pt x="5447538" y="1962150"/>
                </a:cubicBezTo>
                <a:lnTo>
                  <a:pt x="36576" y="1962150"/>
                </a:lnTo>
                <a:cubicBezTo>
                  <a:pt x="16376" y="1962150"/>
                  <a:pt x="0" y="1945774"/>
                  <a:pt x="0" y="1925574"/>
                </a:cubicBezTo>
                <a:lnTo>
                  <a:pt x="0" y="36576"/>
                </a:lnTo>
                <a:cubicBezTo>
                  <a:pt x="0" y="16389"/>
                  <a:pt x="16389" y="0"/>
                  <a:pt x="36576" y="0"/>
                </a:cubicBezTo>
                <a:close/>
              </a:path>
            </a:pathLst>
          </a:custGeom>
          <a:solidFill>
            <a:srgbClr val="FFFFFF"/>
          </a:solidFill>
          <a:ln/>
          <a:effectLst>
            <a:outerShdw blurRad="142875" dist="95250" dir="5400000" algn="bl" rotWithShape="0">
              <a:srgbClr val="000000">
                <a:alpha val="10196"/>
              </a:srgbClr>
            </a:outerShdw>
          </a:effectLst>
        </p:spPr>
      </p:sp>
      <p:sp>
        <p:nvSpPr>
          <p:cNvPr id="6" name="Shape 4"/>
          <p:cNvSpPr/>
          <p:nvPr/>
        </p:nvSpPr>
        <p:spPr>
          <a:xfrm>
            <a:off x="399288" y="1409700"/>
            <a:ext cx="36576" cy="1962150"/>
          </a:xfrm>
          <a:custGeom>
            <a:avLst/>
            <a:gdLst/>
            <a:ahLst/>
            <a:cxnLst/>
            <a:rect l="l" t="t" r="r" b="b"/>
            <a:pathLst>
              <a:path w="36576" h="1962150">
                <a:moveTo>
                  <a:pt x="36576" y="0"/>
                </a:moveTo>
                <a:lnTo>
                  <a:pt x="36576" y="0"/>
                </a:lnTo>
                <a:lnTo>
                  <a:pt x="36576" y="1962150"/>
                </a:lnTo>
                <a:lnTo>
                  <a:pt x="36576" y="1962150"/>
                </a:lnTo>
                <a:cubicBezTo>
                  <a:pt x="16376" y="1962150"/>
                  <a:pt x="0" y="1945774"/>
                  <a:pt x="0" y="1925574"/>
                </a:cubicBezTo>
                <a:lnTo>
                  <a:pt x="0" y="36576"/>
                </a:lnTo>
                <a:cubicBezTo>
                  <a:pt x="0" y="16389"/>
                  <a:pt x="16389" y="0"/>
                  <a:pt x="36576" y="0"/>
                </a:cubicBezTo>
                <a:close/>
              </a:path>
            </a:pathLst>
          </a:custGeom>
          <a:solidFill>
            <a:srgbClr val="1E88E5"/>
          </a:solidFill>
          <a:ln/>
        </p:spPr>
      </p:sp>
      <p:sp>
        <p:nvSpPr>
          <p:cNvPr id="7" name="Shape 5"/>
          <p:cNvSpPr/>
          <p:nvPr/>
        </p:nvSpPr>
        <p:spPr>
          <a:xfrm>
            <a:off x="646176" y="163830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solidFill>
            <a:srgbClr val="1E88E5"/>
          </a:solidFill>
          <a:ln/>
        </p:spPr>
      </p:sp>
      <p:sp>
        <p:nvSpPr>
          <p:cNvPr id="8" name="Shape 6"/>
          <p:cNvSpPr/>
          <p:nvPr/>
        </p:nvSpPr>
        <p:spPr>
          <a:xfrm>
            <a:off x="798576" y="1790700"/>
            <a:ext cx="228600" cy="228600"/>
          </a:xfrm>
          <a:custGeom>
            <a:avLst/>
            <a:gdLst/>
            <a:ahLst/>
            <a:cxnLst/>
            <a:rect l="l" t="t" r="r" b="b"/>
            <a:pathLst>
              <a:path w="228600" h="228600">
                <a:moveTo>
                  <a:pt x="114300" y="0"/>
                </a:moveTo>
                <a:cubicBezTo>
                  <a:pt x="120863" y="0"/>
                  <a:pt x="126891" y="3617"/>
                  <a:pt x="130016" y="9376"/>
                </a:cubicBezTo>
                <a:lnTo>
                  <a:pt x="226457" y="187970"/>
                </a:lnTo>
                <a:cubicBezTo>
                  <a:pt x="229448" y="193506"/>
                  <a:pt x="229314" y="200204"/>
                  <a:pt x="226100" y="205606"/>
                </a:cubicBezTo>
                <a:cubicBezTo>
                  <a:pt x="222885" y="211009"/>
                  <a:pt x="217036" y="214313"/>
                  <a:pt x="210741" y="214313"/>
                </a:cubicBezTo>
                <a:lnTo>
                  <a:pt x="17859" y="214313"/>
                </a:lnTo>
                <a:cubicBezTo>
                  <a:pt x="11564" y="214313"/>
                  <a:pt x="5760" y="211009"/>
                  <a:pt x="2500" y="205606"/>
                </a:cubicBezTo>
                <a:cubicBezTo>
                  <a:pt x="-759" y="200204"/>
                  <a:pt x="-848" y="193506"/>
                  <a:pt x="2143" y="187970"/>
                </a:cubicBezTo>
                <a:lnTo>
                  <a:pt x="98584" y="9376"/>
                </a:lnTo>
                <a:cubicBezTo>
                  <a:pt x="101709" y="3617"/>
                  <a:pt x="107737" y="0"/>
                  <a:pt x="114300" y="0"/>
                </a:cubicBezTo>
                <a:close/>
                <a:moveTo>
                  <a:pt x="114300" y="75009"/>
                </a:moveTo>
                <a:cubicBezTo>
                  <a:pt x="108362" y="75009"/>
                  <a:pt x="103584" y="79787"/>
                  <a:pt x="103584" y="85725"/>
                </a:cubicBezTo>
                <a:lnTo>
                  <a:pt x="103584" y="135731"/>
                </a:lnTo>
                <a:cubicBezTo>
                  <a:pt x="103584" y="141669"/>
                  <a:pt x="108362" y="146447"/>
                  <a:pt x="114300" y="146447"/>
                </a:cubicBezTo>
                <a:cubicBezTo>
                  <a:pt x="120238" y="146447"/>
                  <a:pt x="125016" y="141669"/>
                  <a:pt x="125016" y="135731"/>
                </a:cubicBezTo>
                <a:lnTo>
                  <a:pt x="125016" y="85725"/>
                </a:lnTo>
                <a:cubicBezTo>
                  <a:pt x="125016" y="79787"/>
                  <a:pt x="120238" y="75009"/>
                  <a:pt x="114300" y="75009"/>
                </a:cubicBezTo>
                <a:close/>
                <a:moveTo>
                  <a:pt x="126221" y="171450"/>
                </a:moveTo>
                <a:cubicBezTo>
                  <a:pt x="126492" y="167025"/>
                  <a:pt x="124286" y="162815"/>
                  <a:pt x="120492" y="160521"/>
                </a:cubicBezTo>
                <a:cubicBezTo>
                  <a:pt x="116699" y="158226"/>
                  <a:pt x="111946" y="158226"/>
                  <a:pt x="108152" y="160521"/>
                </a:cubicBezTo>
                <a:cubicBezTo>
                  <a:pt x="104359" y="162815"/>
                  <a:pt x="102152" y="167025"/>
                  <a:pt x="102424" y="171450"/>
                </a:cubicBezTo>
                <a:cubicBezTo>
                  <a:pt x="102152" y="175875"/>
                  <a:pt x="104359" y="180085"/>
                  <a:pt x="108152" y="182379"/>
                </a:cubicBezTo>
                <a:cubicBezTo>
                  <a:pt x="111946" y="184674"/>
                  <a:pt x="116699" y="184674"/>
                  <a:pt x="120492" y="182379"/>
                </a:cubicBezTo>
                <a:cubicBezTo>
                  <a:pt x="124286" y="180085"/>
                  <a:pt x="126492" y="175875"/>
                  <a:pt x="126221" y="171450"/>
                </a:cubicBezTo>
                <a:close/>
              </a:path>
            </a:pathLst>
          </a:custGeom>
          <a:solidFill>
            <a:srgbClr val="FFFFFF"/>
          </a:solidFill>
          <a:ln/>
        </p:spPr>
      </p:sp>
      <p:sp>
        <p:nvSpPr>
          <p:cNvPr id="9" name="Text 7"/>
          <p:cNvSpPr/>
          <p:nvPr/>
        </p:nvSpPr>
        <p:spPr>
          <a:xfrm>
            <a:off x="1331976" y="1638300"/>
            <a:ext cx="4552950" cy="304800"/>
          </a:xfrm>
          <a:prstGeom prst="rect">
            <a:avLst/>
          </a:prstGeom>
          <a:noFill/>
          <a:ln/>
        </p:spPr>
        <p:txBody>
          <a:bodyPr wrap="square" lIns="0" tIns="0" rIns="0" bIns="0" rtlCol="0" anchor="ctr"/>
          <a:lstStyle/>
          <a:p>
            <a:pPr>
              <a:lnSpc>
                <a:spcPct val="110000"/>
              </a:lnSpc>
            </a:pPr>
            <a:r>
              <a:rPr lang="en-US" sz="1800" b="1" dirty="0">
                <a:solidFill>
                  <a:srgbClr val="37474F"/>
                </a:solidFill>
                <a:latin typeface="阿里妈妈数黑体" pitchFamily="34" charset="0"/>
                <a:ea typeface="阿里妈妈数黑体" pitchFamily="34" charset="-122"/>
                <a:cs typeface="阿里妈妈数黑体" pitchFamily="34" charset="-120"/>
              </a:rPr>
              <a:t>01. Vấn đề và giải pháp</a:t>
            </a:r>
            <a:endParaRPr lang="en-US" sz="1600" dirty="0"/>
          </a:p>
        </p:txBody>
      </p:sp>
      <p:sp>
        <p:nvSpPr>
          <p:cNvPr id="10" name="Text 8"/>
          <p:cNvSpPr/>
          <p:nvPr/>
        </p:nvSpPr>
        <p:spPr>
          <a:xfrm>
            <a:off x="1331976" y="2019300"/>
            <a:ext cx="4514850" cy="742950"/>
          </a:xfrm>
          <a:prstGeom prst="rect">
            <a:avLst/>
          </a:prstGeom>
          <a:noFill/>
          <a:ln/>
        </p:spPr>
        <p:txBody>
          <a:bodyPr wrap="square" lIns="0" tIns="0" rIns="0" bIns="0" rtlCol="0" anchor="ctr"/>
          <a:lstStyle/>
          <a:p>
            <a:pPr>
              <a:lnSpc>
                <a:spcPct val="140000"/>
              </a:lnSpc>
            </a:pPr>
            <a:r>
              <a:rPr lang="en-US" sz="1200" dirty="0">
                <a:solidFill>
                  <a:srgbClr val="607D8B"/>
                </a:solidFill>
                <a:latin typeface="MiSans" pitchFamily="34" charset="0"/>
                <a:ea typeface="MiSans" pitchFamily="34" charset="-122"/>
                <a:cs typeface="MiSans" pitchFamily="34" charset="-120"/>
              </a:rPr>
              <a:t>Phân tích thực trạng quản lý thủ công và đề xuất hệ thống hóa tập trung, giải quyết điểm nghẽn trong quy trình làm việc nhóm và lưu trữ tài nguyên số.</a:t>
            </a:r>
            <a:endParaRPr lang="en-US" sz="1600" dirty="0"/>
          </a:p>
        </p:txBody>
      </p:sp>
      <p:sp>
        <p:nvSpPr>
          <p:cNvPr id="11" name="Shape 9"/>
          <p:cNvSpPr/>
          <p:nvPr/>
        </p:nvSpPr>
        <p:spPr>
          <a:xfrm>
            <a:off x="684276" y="2952750"/>
            <a:ext cx="114300" cy="152400"/>
          </a:xfrm>
          <a:custGeom>
            <a:avLst/>
            <a:gdLst/>
            <a:ahLst/>
            <a:cxnLst/>
            <a:rect l="l" t="t" r="r" b="b"/>
            <a:pathLst>
              <a:path w="114300" h="152400">
                <a:moveTo>
                  <a:pt x="87184" y="114300"/>
                </a:moveTo>
                <a:cubicBezTo>
                  <a:pt x="89356" y="107662"/>
                  <a:pt x="93702" y="101650"/>
                  <a:pt x="98614" y="96470"/>
                </a:cubicBezTo>
                <a:cubicBezTo>
                  <a:pt x="108347" y="86231"/>
                  <a:pt x="114300" y="72390"/>
                  <a:pt x="114300" y="57150"/>
                </a:cubicBezTo>
                <a:cubicBezTo>
                  <a:pt x="114300" y="25598"/>
                  <a:pt x="88702" y="0"/>
                  <a:pt x="57150" y="0"/>
                </a:cubicBezTo>
                <a:cubicBezTo>
                  <a:pt x="25598" y="0"/>
                  <a:pt x="0" y="25598"/>
                  <a:pt x="0" y="57150"/>
                </a:cubicBezTo>
                <a:cubicBezTo>
                  <a:pt x="0" y="72390"/>
                  <a:pt x="5953" y="86231"/>
                  <a:pt x="15686" y="96470"/>
                </a:cubicBezTo>
                <a:cubicBezTo>
                  <a:pt x="20598" y="101650"/>
                  <a:pt x="24973" y="107662"/>
                  <a:pt x="27116" y="114300"/>
                </a:cubicBezTo>
                <a:lnTo>
                  <a:pt x="87154" y="114300"/>
                </a:lnTo>
                <a:close/>
                <a:moveTo>
                  <a:pt x="85725" y="128588"/>
                </a:moveTo>
                <a:lnTo>
                  <a:pt x="28575" y="128588"/>
                </a:lnTo>
                <a:lnTo>
                  <a:pt x="28575" y="133350"/>
                </a:lnTo>
                <a:cubicBezTo>
                  <a:pt x="28575" y="146506"/>
                  <a:pt x="39231" y="157163"/>
                  <a:pt x="52388" y="157163"/>
                </a:cubicBezTo>
                <a:lnTo>
                  <a:pt x="61912" y="157163"/>
                </a:lnTo>
                <a:cubicBezTo>
                  <a:pt x="75069" y="157163"/>
                  <a:pt x="85725" y="146506"/>
                  <a:pt x="85725" y="133350"/>
                </a:cubicBezTo>
                <a:lnTo>
                  <a:pt x="85725" y="128588"/>
                </a:lnTo>
                <a:close/>
                <a:moveTo>
                  <a:pt x="54769" y="33338"/>
                </a:moveTo>
                <a:cubicBezTo>
                  <a:pt x="42922" y="33338"/>
                  <a:pt x="33338" y="42922"/>
                  <a:pt x="33338" y="54769"/>
                </a:cubicBezTo>
                <a:cubicBezTo>
                  <a:pt x="33338" y="58728"/>
                  <a:pt x="30153" y="61912"/>
                  <a:pt x="26194" y="61912"/>
                </a:cubicBezTo>
                <a:cubicBezTo>
                  <a:pt x="22235" y="61912"/>
                  <a:pt x="19050" y="58728"/>
                  <a:pt x="19050" y="54769"/>
                </a:cubicBezTo>
                <a:cubicBezTo>
                  <a:pt x="19050" y="35034"/>
                  <a:pt x="35034" y="19050"/>
                  <a:pt x="54769" y="19050"/>
                </a:cubicBezTo>
                <a:cubicBezTo>
                  <a:pt x="58728" y="19050"/>
                  <a:pt x="61912" y="22235"/>
                  <a:pt x="61912" y="26194"/>
                </a:cubicBezTo>
                <a:cubicBezTo>
                  <a:pt x="61912" y="30153"/>
                  <a:pt x="58728" y="33338"/>
                  <a:pt x="54769" y="33338"/>
                </a:cubicBezTo>
                <a:close/>
              </a:path>
            </a:pathLst>
          </a:custGeom>
          <a:solidFill>
            <a:srgbClr val="FF8A65"/>
          </a:solidFill>
          <a:ln/>
        </p:spPr>
      </p:sp>
      <p:sp>
        <p:nvSpPr>
          <p:cNvPr id="12" name="Text 10"/>
          <p:cNvSpPr/>
          <p:nvPr/>
        </p:nvSpPr>
        <p:spPr>
          <a:xfrm>
            <a:off x="912876" y="2914650"/>
            <a:ext cx="2171700" cy="228600"/>
          </a:xfrm>
          <a:prstGeom prst="rect">
            <a:avLst/>
          </a:prstGeom>
          <a:noFill/>
          <a:ln/>
        </p:spPr>
        <p:txBody>
          <a:bodyPr wrap="square" lIns="0" tIns="0" rIns="0" bIns="0" rtlCol="0" anchor="ctr"/>
          <a:lstStyle/>
          <a:p>
            <a:pPr>
              <a:lnSpc>
                <a:spcPct val="130000"/>
              </a:lnSpc>
            </a:pPr>
            <a:r>
              <a:rPr lang="en-US" sz="1200" b="1" dirty="0">
                <a:solidFill>
                  <a:srgbClr val="607D8B"/>
                </a:solidFill>
                <a:latin typeface="MiSans" pitchFamily="34" charset="0"/>
                <a:ea typeface="MiSans" pitchFamily="34" charset="-122"/>
                <a:cs typeface="MiSans" pitchFamily="34" charset="-120"/>
              </a:rPr>
              <a:t>Xây dựng quy trình chuẩn hóa</a:t>
            </a:r>
            <a:endParaRPr lang="en-US" sz="1600" dirty="0"/>
          </a:p>
        </p:txBody>
      </p:sp>
      <p:sp>
        <p:nvSpPr>
          <p:cNvPr id="13" name="Shape 11"/>
          <p:cNvSpPr/>
          <p:nvPr/>
        </p:nvSpPr>
        <p:spPr>
          <a:xfrm>
            <a:off x="6209538" y="1409700"/>
            <a:ext cx="5599938" cy="1962150"/>
          </a:xfrm>
          <a:custGeom>
            <a:avLst/>
            <a:gdLst/>
            <a:ahLst/>
            <a:cxnLst/>
            <a:rect l="l" t="t" r="r" b="b"/>
            <a:pathLst>
              <a:path w="5599938" h="1962150">
                <a:moveTo>
                  <a:pt x="36576" y="0"/>
                </a:moveTo>
                <a:lnTo>
                  <a:pt x="5447538" y="0"/>
                </a:lnTo>
                <a:cubicBezTo>
                  <a:pt x="5531706" y="0"/>
                  <a:pt x="5599938" y="68232"/>
                  <a:pt x="5599938" y="152400"/>
                </a:cubicBezTo>
                <a:lnTo>
                  <a:pt x="5599938" y="1809750"/>
                </a:lnTo>
                <a:cubicBezTo>
                  <a:pt x="5599938" y="1893918"/>
                  <a:pt x="5531706" y="1962150"/>
                  <a:pt x="5447538" y="1962150"/>
                </a:cubicBezTo>
                <a:lnTo>
                  <a:pt x="36576" y="1962150"/>
                </a:lnTo>
                <a:cubicBezTo>
                  <a:pt x="16376" y="1962150"/>
                  <a:pt x="0" y="1945774"/>
                  <a:pt x="0" y="1925574"/>
                </a:cubicBezTo>
                <a:lnTo>
                  <a:pt x="0" y="36576"/>
                </a:lnTo>
                <a:cubicBezTo>
                  <a:pt x="0" y="16389"/>
                  <a:pt x="16389" y="0"/>
                  <a:pt x="36576" y="0"/>
                </a:cubicBezTo>
                <a:close/>
              </a:path>
            </a:pathLst>
          </a:custGeom>
          <a:solidFill>
            <a:srgbClr val="FFFFFF"/>
          </a:solidFill>
          <a:ln/>
          <a:effectLst>
            <a:outerShdw blurRad="142875" dist="95250" dir="5400000" algn="bl" rotWithShape="0">
              <a:srgbClr val="000000">
                <a:alpha val="10196"/>
              </a:srgbClr>
            </a:outerShdw>
          </a:effectLst>
        </p:spPr>
      </p:sp>
      <p:sp>
        <p:nvSpPr>
          <p:cNvPr id="14" name="Shape 12"/>
          <p:cNvSpPr/>
          <p:nvPr/>
        </p:nvSpPr>
        <p:spPr>
          <a:xfrm>
            <a:off x="6209538" y="1409700"/>
            <a:ext cx="36576" cy="1962150"/>
          </a:xfrm>
          <a:custGeom>
            <a:avLst/>
            <a:gdLst/>
            <a:ahLst/>
            <a:cxnLst/>
            <a:rect l="l" t="t" r="r" b="b"/>
            <a:pathLst>
              <a:path w="36576" h="1962150">
                <a:moveTo>
                  <a:pt x="36576" y="0"/>
                </a:moveTo>
                <a:lnTo>
                  <a:pt x="36576" y="0"/>
                </a:lnTo>
                <a:lnTo>
                  <a:pt x="36576" y="1962150"/>
                </a:lnTo>
                <a:lnTo>
                  <a:pt x="36576" y="1962150"/>
                </a:lnTo>
                <a:cubicBezTo>
                  <a:pt x="16376" y="1962150"/>
                  <a:pt x="0" y="1945774"/>
                  <a:pt x="0" y="1925574"/>
                </a:cubicBezTo>
                <a:lnTo>
                  <a:pt x="0" y="36576"/>
                </a:lnTo>
                <a:cubicBezTo>
                  <a:pt x="0" y="16389"/>
                  <a:pt x="16389" y="0"/>
                  <a:pt x="36576" y="0"/>
                </a:cubicBezTo>
                <a:close/>
              </a:path>
            </a:pathLst>
          </a:custGeom>
          <a:solidFill>
            <a:srgbClr val="78909C"/>
          </a:solidFill>
          <a:ln/>
        </p:spPr>
      </p:sp>
      <p:sp>
        <p:nvSpPr>
          <p:cNvPr id="15" name="Shape 13"/>
          <p:cNvSpPr/>
          <p:nvPr/>
        </p:nvSpPr>
        <p:spPr>
          <a:xfrm>
            <a:off x="6456426" y="163830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solidFill>
            <a:srgbClr val="78909C"/>
          </a:solidFill>
          <a:ln/>
        </p:spPr>
      </p:sp>
      <p:sp>
        <p:nvSpPr>
          <p:cNvPr id="16" name="Shape 14"/>
          <p:cNvSpPr/>
          <p:nvPr/>
        </p:nvSpPr>
        <p:spPr>
          <a:xfrm>
            <a:off x="6637401" y="1790700"/>
            <a:ext cx="171450" cy="228600"/>
          </a:xfrm>
          <a:custGeom>
            <a:avLst/>
            <a:gdLst/>
            <a:ahLst/>
            <a:cxnLst/>
            <a:rect l="l" t="t" r="r" b="b"/>
            <a:pathLst>
              <a:path w="171450" h="228600">
                <a:moveTo>
                  <a:pt x="130775" y="171450"/>
                </a:moveTo>
                <a:cubicBezTo>
                  <a:pt x="134035" y="161493"/>
                  <a:pt x="140553" y="152474"/>
                  <a:pt x="147920" y="144706"/>
                </a:cubicBezTo>
                <a:cubicBezTo>
                  <a:pt x="162520" y="129347"/>
                  <a:pt x="171450" y="108585"/>
                  <a:pt x="171450" y="85725"/>
                </a:cubicBezTo>
                <a:cubicBezTo>
                  <a:pt x="171450" y="38398"/>
                  <a:pt x="133052" y="0"/>
                  <a:pt x="85725" y="0"/>
                </a:cubicBezTo>
                <a:cubicBezTo>
                  <a:pt x="38398" y="0"/>
                  <a:pt x="0" y="38398"/>
                  <a:pt x="0" y="85725"/>
                </a:cubicBezTo>
                <a:cubicBezTo>
                  <a:pt x="0" y="108585"/>
                  <a:pt x="8930" y="129347"/>
                  <a:pt x="23530" y="144706"/>
                </a:cubicBezTo>
                <a:cubicBezTo>
                  <a:pt x="30897" y="152474"/>
                  <a:pt x="37460" y="161493"/>
                  <a:pt x="40675" y="171450"/>
                </a:cubicBezTo>
                <a:lnTo>
                  <a:pt x="130731" y="171450"/>
                </a:lnTo>
                <a:close/>
                <a:moveTo>
                  <a:pt x="128588" y="192881"/>
                </a:moveTo>
                <a:lnTo>
                  <a:pt x="42863" y="192881"/>
                </a:lnTo>
                <a:lnTo>
                  <a:pt x="42863" y="200025"/>
                </a:lnTo>
                <a:cubicBezTo>
                  <a:pt x="42863" y="219760"/>
                  <a:pt x="58847" y="235744"/>
                  <a:pt x="78581" y="235744"/>
                </a:cubicBezTo>
                <a:lnTo>
                  <a:pt x="92869" y="235744"/>
                </a:lnTo>
                <a:cubicBezTo>
                  <a:pt x="112603" y="235744"/>
                  <a:pt x="128588" y="219760"/>
                  <a:pt x="128588" y="200025"/>
                </a:cubicBezTo>
                <a:lnTo>
                  <a:pt x="128588" y="192881"/>
                </a:lnTo>
                <a:close/>
                <a:moveTo>
                  <a:pt x="82153" y="50006"/>
                </a:moveTo>
                <a:cubicBezTo>
                  <a:pt x="64383" y="50006"/>
                  <a:pt x="50006" y="64383"/>
                  <a:pt x="50006" y="82153"/>
                </a:cubicBezTo>
                <a:cubicBezTo>
                  <a:pt x="50006" y="88091"/>
                  <a:pt x="45229" y="92869"/>
                  <a:pt x="39291" y="92869"/>
                </a:cubicBezTo>
                <a:cubicBezTo>
                  <a:pt x="33352" y="92869"/>
                  <a:pt x="28575" y="88091"/>
                  <a:pt x="28575" y="82153"/>
                </a:cubicBezTo>
                <a:cubicBezTo>
                  <a:pt x="28575" y="52551"/>
                  <a:pt x="52551" y="28575"/>
                  <a:pt x="82153" y="28575"/>
                </a:cubicBezTo>
                <a:cubicBezTo>
                  <a:pt x="88091" y="28575"/>
                  <a:pt x="92869" y="33352"/>
                  <a:pt x="92869" y="39291"/>
                </a:cubicBezTo>
                <a:cubicBezTo>
                  <a:pt x="92869" y="45229"/>
                  <a:pt x="88091" y="50006"/>
                  <a:pt x="82153" y="50006"/>
                </a:cubicBezTo>
                <a:close/>
              </a:path>
            </a:pathLst>
          </a:custGeom>
          <a:solidFill>
            <a:srgbClr val="FFFFFF"/>
          </a:solidFill>
          <a:ln/>
        </p:spPr>
      </p:sp>
      <p:sp>
        <p:nvSpPr>
          <p:cNvPr id="17" name="Text 15"/>
          <p:cNvSpPr/>
          <p:nvPr/>
        </p:nvSpPr>
        <p:spPr>
          <a:xfrm>
            <a:off x="7142226" y="1638300"/>
            <a:ext cx="4552950" cy="304800"/>
          </a:xfrm>
          <a:prstGeom prst="rect">
            <a:avLst/>
          </a:prstGeom>
          <a:noFill/>
          <a:ln/>
        </p:spPr>
        <p:txBody>
          <a:bodyPr wrap="square" lIns="0" tIns="0" rIns="0" bIns="0" rtlCol="0" anchor="ctr"/>
          <a:lstStyle/>
          <a:p>
            <a:pPr>
              <a:lnSpc>
                <a:spcPct val="110000"/>
              </a:lnSpc>
            </a:pPr>
            <a:r>
              <a:rPr lang="en-US" sz="1800" b="1" dirty="0">
                <a:solidFill>
                  <a:srgbClr val="37474F"/>
                </a:solidFill>
                <a:latin typeface="阿里妈妈数黑体" pitchFamily="34" charset="0"/>
                <a:ea typeface="阿里妈妈数黑体" pitchFamily="34" charset="-122"/>
                <a:cs typeface="阿里妈妈数黑体" pitchFamily="34" charset="-120"/>
              </a:rPr>
              <a:t>02. Lý do chọn đề tài</a:t>
            </a:r>
            <a:endParaRPr lang="en-US" sz="1600" dirty="0"/>
          </a:p>
        </p:txBody>
      </p:sp>
      <p:sp>
        <p:nvSpPr>
          <p:cNvPr id="18" name="Text 16"/>
          <p:cNvSpPr/>
          <p:nvPr/>
        </p:nvSpPr>
        <p:spPr>
          <a:xfrm>
            <a:off x="7142226" y="2019300"/>
            <a:ext cx="4514850" cy="742950"/>
          </a:xfrm>
          <a:prstGeom prst="rect">
            <a:avLst/>
          </a:prstGeom>
          <a:noFill/>
          <a:ln/>
        </p:spPr>
        <p:txBody>
          <a:bodyPr wrap="square" lIns="0" tIns="0" rIns="0" bIns="0" rtlCol="0" anchor="ctr"/>
          <a:lstStyle/>
          <a:p>
            <a:pPr>
              <a:lnSpc>
                <a:spcPct val="140000"/>
              </a:lnSpc>
            </a:pPr>
            <a:r>
              <a:rPr lang="en-US" sz="1200" dirty="0">
                <a:solidFill>
                  <a:srgbClr val="607D8B"/>
                </a:solidFill>
                <a:latin typeface="MiSans" pitchFamily="34" charset="0"/>
                <a:ea typeface="MiSans" pitchFamily="34" charset="-122"/>
                <a:cs typeface="MiSans" pitchFamily="34" charset="-120"/>
              </a:rPr>
              <a:t>Chuyển đổi số là xu hướng tất yếu, Đại học Trà Vinh cần một nền tảng quản lý hiện đại để nâng cao hiệu quả công việc và bảo vệ tài nguyên số quý giá.</a:t>
            </a:r>
            <a:endParaRPr lang="en-US" sz="1600" dirty="0"/>
          </a:p>
        </p:txBody>
      </p:sp>
      <p:sp>
        <p:nvSpPr>
          <p:cNvPr id="19" name="Shape 17"/>
          <p:cNvSpPr/>
          <p:nvPr/>
        </p:nvSpPr>
        <p:spPr>
          <a:xfrm>
            <a:off x="6475476" y="2952750"/>
            <a:ext cx="152400" cy="152400"/>
          </a:xfrm>
          <a:custGeom>
            <a:avLst/>
            <a:gdLst/>
            <a:ahLst/>
            <a:cxnLst/>
            <a:rect l="l" t="t" r="r" b="b"/>
            <a:pathLst>
              <a:path w="152400" h="152400">
                <a:moveTo>
                  <a:pt x="19050" y="19050"/>
                </a:moveTo>
                <a:cubicBezTo>
                  <a:pt x="19050" y="13781"/>
                  <a:pt x="14794" y="9525"/>
                  <a:pt x="9525" y="9525"/>
                </a:cubicBezTo>
                <a:cubicBezTo>
                  <a:pt x="4256" y="9525"/>
                  <a:pt x="0" y="13781"/>
                  <a:pt x="0" y="19050"/>
                </a:cubicBezTo>
                <a:lnTo>
                  <a:pt x="0" y="119062"/>
                </a:lnTo>
                <a:cubicBezTo>
                  <a:pt x="0" y="132219"/>
                  <a:pt x="10656" y="142875"/>
                  <a:pt x="23813" y="142875"/>
                </a:cubicBezTo>
                <a:lnTo>
                  <a:pt x="142875" y="142875"/>
                </a:lnTo>
                <a:cubicBezTo>
                  <a:pt x="148144" y="142875"/>
                  <a:pt x="152400" y="138619"/>
                  <a:pt x="152400" y="133350"/>
                </a:cubicBezTo>
                <a:cubicBezTo>
                  <a:pt x="152400" y="128081"/>
                  <a:pt x="148144" y="123825"/>
                  <a:pt x="142875" y="123825"/>
                </a:cubicBezTo>
                <a:lnTo>
                  <a:pt x="23813" y="123825"/>
                </a:lnTo>
                <a:cubicBezTo>
                  <a:pt x="21193" y="123825"/>
                  <a:pt x="19050" y="121682"/>
                  <a:pt x="19050" y="119062"/>
                </a:cubicBezTo>
                <a:lnTo>
                  <a:pt x="19050" y="19050"/>
                </a:lnTo>
                <a:close/>
                <a:moveTo>
                  <a:pt x="140077" y="44827"/>
                </a:moveTo>
                <a:cubicBezTo>
                  <a:pt x="143798" y="41106"/>
                  <a:pt x="143798" y="35064"/>
                  <a:pt x="140077" y="31343"/>
                </a:cubicBezTo>
                <a:cubicBezTo>
                  <a:pt x="136356" y="27622"/>
                  <a:pt x="130314" y="27622"/>
                  <a:pt x="126593" y="31343"/>
                </a:cubicBezTo>
                <a:lnTo>
                  <a:pt x="95250" y="62716"/>
                </a:lnTo>
                <a:lnTo>
                  <a:pt x="78165" y="45660"/>
                </a:lnTo>
                <a:cubicBezTo>
                  <a:pt x="74444" y="41940"/>
                  <a:pt x="68401" y="41940"/>
                  <a:pt x="64681" y="45660"/>
                </a:cubicBezTo>
                <a:lnTo>
                  <a:pt x="36106" y="74235"/>
                </a:lnTo>
                <a:cubicBezTo>
                  <a:pt x="32385" y="77956"/>
                  <a:pt x="32385" y="83999"/>
                  <a:pt x="36106" y="87719"/>
                </a:cubicBezTo>
                <a:cubicBezTo>
                  <a:pt x="39826" y="91440"/>
                  <a:pt x="45869" y="91440"/>
                  <a:pt x="49590" y="87719"/>
                </a:cubicBezTo>
                <a:lnTo>
                  <a:pt x="71438" y="65871"/>
                </a:lnTo>
                <a:lnTo>
                  <a:pt x="88523" y="82957"/>
                </a:lnTo>
                <a:cubicBezTo>
                  <a:pt x="92244" y="86678"/>
                  <a:pt x="98286" y="86678"/>
                  <a:pt x="102007" y="82957"/>
                </a:cubicBezTo>
                <a:lnTo>
                  <a:pt x="140107" y="44857"/>
                </a:lnTo>
                <a:close/>
              </a:path>
            </a:pathLst>
          </a:custGeom>
          <a:solidFill>
            <a:srgbClr val="FF8A65"/>
          </a:solidFill>
          <a:ln/>
        </p:spPr>
      </p:sp>
      <p:sp>
        <p:nvSpPr>
          <p:cNvPr id="20" name="Text 18"/>
          <p:cNvSpPr/>
          <p:nvPr/>
        </p:nvSpPr>
        <p:spPr>
          <a:xfrm>
            <a:off x="6723126" y="2914650"/>
            <a:ext cx="2038350" cy="228600"/>
          </a:xfrm>
          <a:prstGeom prst="rect">
            <a:avLst/>
          </a:prstGeom>
          <a:noFill/>
          <a:ln/>
        </p:spPr>
        <p:txBody>
          <a:bodyPr wrap="square" lIns="0" tIns="0" rIns="0" bIns="0" rtlCol="0" anchor="ctr"/>
          <a:lstStyle/>
          <a:p>
            <a:pPr>
              <a:lnSpc>
                <a:spcPct val="130000"/>
              </a:lnSpc>
            </a:pPr>
            <a:r>
              <a:rPr lang="en-US" sz="1200" b="1" dirty="0">
                <a:solidFill>
                  <a:srgbClr val="607D8B"/>
                </a:solidFill>
                <a:latin typeface="MiSans" pitchFamily="34" charset="0"/>
                <a:ea typeface="MiSans" pitchFamily="34" charset="-122"/>
                <a:cs typeface="MiSans" pitchFamily="34" charset="-120"/>
              </a:rPr>
              <a:t>Nâng cao hiệu suất làm việc</a:t>
            </a:r>
            <a:endParaRPr lang="en-US" sz="1600" dirty="0"/>
          </a:p>
        </p:txBody>
      </p:sp>
      <p:sp>
        <p:nvSpPr>
          <p:cNvPr id="21" name="Shape 19"/>
          <p:cNvSpPr/>
          <p:nvPr/>
        </p:nvSpPr>
        <p:spPr>
          <a:xfrm>
            <a:off x="399288" y="3562350"/>
            <a:ext cx="5599938" cy="1962150"/>
          </a:xfrm>
          <a:custGeom>
            <a:avLst/>
            <a:gdLst/>
            <a:ahLst/>
            <a:cxnLst/>
            <a:rect l="l" t="t" r="r" b="b"/>
            <a:pathLst>
              <a:path w="5599938" h="1962150">
                <a:moveTo>
                  <a:pt x="36576" y="0"/>
                </a:moveTo>
                <a:lnTo>
                  <a:pt x="5447538" y="0"/>
                </a:lnTo>
                <a:cubicBezTo>
                  <a:pt x="5531706" y="0"/>
                  <a:pt x="5599938" y="68232"/>
                  <a:pt x="5599938" y="152400"/>
                </a:cubicBezTo>
                <a:lnTo>
                  <a:pt x="5599938" y="1809750"/>
                </a:lnTo>
                <a:cubicBezTo>
                  <a:pt x="5599938" y="1893918"/>
                  <a:pt x="5531706" y="1962150"/>
                  <a:pt x="5447538" y="1962150"/>
                </a:cubicBezTo>
                <a:lnTo>
                  <a:pt x="36576" y="1962150"/>
                </a:lnTo>
                <a:cubicBezTo>
                  <a:pt x="16376" y="1962150"/>
                  <a:pt x="0" y="1945774"/>
                  <a:pt x="0" y="1925574"/>
                </a:cubicBezTo>
                <a:lnTo>
                  <a:pt x="0" y="36576"/>
                </a:lnTo>
                <a:cubicBezTo>
                  <a:pt x="0" y="16389"/>
                  <a:pt x="16389" y="0"/>
                  <a:pt x="36576" y="0"/>
                </a:cubicBezTo>
                <a:close/>
              </a:path>
            </a:pathLst>
          </a:custGeom>
          <a:solidFill>
            <a:srgbClr val="FFFFFF"/>
          </a:solidFill>
          <a:ln/>
          <a:effectLst>
            <a:outerShdw blurRad="142875" dist="95250" dir="5400000" algn="bl" rotWithShape="0">
              <a:srgbClr val="000000">
                <a:alpha val="10196"/>
              </a:srgbClr>
            </a:outerShdw>
          </a:effectLst>
        </p:spPr>
      </p:sp>
      <p:sp>
        <p:nvSpPr>
          <p:cNvPr id="22" name="Shape 20"/>
          <p:cNvSpPr/>
          <p:nvPr/>
        </p:nvSpPr>
        <p:spPr>
          <a:xfrm>
            <a:off x="399288" y="3562350"/>
            <a:ext cx="36576" cy="1962150"/>
          </a:xfrm>
          <a:custGeom>
            <a:avLst/>
            <a:gdLst/>
            <a:ahLst/>
            <a:cxnLst/>
            <a:rect l="l" t="t" r="r" b="b"/>
            <a:pathLst>
              <a:path w="36576" h="1962150">
                <a:moveTo>
                  <a:pt x="36576" y="0"/>
                </a:moveTo>
                <a:lnTo>
                  <a:pt x="36576" y="0"/>
                </a:lnTo>
                <a:lnTo>
                  <a:pt x="36576" y="1962150"/>
                </a:lnTo>
                <a:lnTo>
                  <a:pt x="36576" y="1962150"/>
                </a:lnTo>
                <a:cubicBezTo>
                  <a:pt x="16376" y="1962150"/>
                  <a:pt x="0" y="1945774"/>
                  <a:pt x="0" y="1925574"/>
                </a:cubicBezTo>
                <a:lnTo>
                  <a:pt x="0" y="36576"/>
                </a:lnTo>
                <a:cubicBezTo>
                  <a:pt x="0" y="16389"/>
                  <a:pt x="16389" y="0"/>
                  <a:pt x="36576" y="0"/>
                </a:cubicBezTo>
                <a:close/>
              </a:path>
            </a:pathLst>
          </a:custGeom>
          <a:solidFill>
            <a:srgbClr val="1E88E5"/>
          </a:solidFill>
          <a:ln/>
        </p:spPr>
      </p:sp>
      <p:sp>
        <p:nvSpPr>
          <p:cNvPr id="23" name="Shape 21"/>
          <p:cNvSpPr/>
          <p:nvPr/>
        </p:nvSpPr>
        <p:spPr>
          <a:xfrm>
            <a:off x="646176" y="379095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solidFill>
            <a:srgbClr val="1E88E5"/>
          </a:solidFill>
          <a:ln/>
        </p:spPr>
      </p:sp>
      <p:sp>
        <p:nvSpPr>
          <p:cNvPr id="24" name="Shape 22"/>
          <p:cNvSpPr/>
          <p:nvPr/>
        </p:nvSpPr>
        <p:spPr>
          <a:xfrm>
            <a:off x="770001" y="3943350"/>
            <a:ext cx="285750" cy="228600"/>
          </a:xfrm>
          <a:custGeom>
            <a:avLst/>
            <a:gdLst/>
            <a:ahLst/>
            <a:cxnLst/>
            <a:rect l="l" t="t" r="r" b="b"/>
            <a:pathLst>
              <a:path w="285750" h="228600">
                <a:moveTo>
                  <a:pt x="142875" y="7144"/>
                </a:moveTo>
                <a:cubicBezTo>
                  <a:pt x="168503" y="7144"/>
                  <a:pt x="189309" y="27950"/>
                  <a:pt x="189309" y="53578"/>
                </a:cubicBezTo>
                <a:cubicBezTo>
                  <a:pt x="189309" y="79206"/>
                  <a:pt x="168503" y="100013"/>
                  <a:pt x="142875" y="100013"/>
                </a:cubicBezTo>
                <a:cubicBezTo>
                  <a:pt x="117247" y="100013"/>
                  <a:pt x="96441" y="79206"/>
                  <a:pt x="96441" y="53578"/>
                </a:cubicBezTo>
                <a:cubicBezTo>
                  <a:pt x="96441" y="27950"/>
                  <a:pt x="117247" y="7144"/>
                  <a:pt x="142875" y="7144"/>
                </a:cubicBezTo>
                <a:close/>
                <a:moveTo>
                  <a:pt x="42863" y="39291"/>
                </a:moveTo>
                <a:cubicBezTo>
                  <a:pt x="60605" y="39291"/>
                  <a:pt x="75009" y="53695"/>
                  <a:pt x="75009" y="71438"/>
                </a:cubicBezTo>
                <a:cubicBezTo>
                  <a:pt x="75009" y="89180"/>
                  <a:pt x="60605" y="103584"/>
                  <a:pt x="42863" y="103584"/>
                </a:cubicBezTo>
                <a:cubicBezTo>
                  <a:pt x="25120" y="103584"/>
                  <a:pt x="10716" y="89180"/>
                  <a:pt x="10716" y="71438"/>
                </a:cubicBezTo>
                <a:cubicBezTo>
                  <a:pt x="10716" y="53695"/>
                  <a:pt x="25120" y="39291"/>
                  <a:pt x="42862" y="39291"/>
                </a:cubicBezTo>
                <a:close/>
                <a:moveTo>
                  <a:pt x="0" y="185738"/>
                </a:moveTo>
                <a:cubicBezTo>
                  <a:pt x="0" y="154171"/>
                  <a:pt x="25584" y="128588"/>
                  <a:pt x="57150" y="128588"/>
                </a:cubicBezTo>
                <a:cubicBezTo>
                  <a:pt x="62865" y="128588"/>
                  <a:pt x="68401" y="129436"/>
                  <a:pt x="73625" y="130999"/>
                </a:cubicBezTo>
                <a:cubicBezTo>
                  <a:pt x="58936" y="147429"/>
                  <a:pt x="50006" y="169128"/>
                  <a:pt x="50006" y="192881"/>
                </a:cubicBezTo>
                <a:lnTo>
                  <a:pt x="50006" y="200025"/>
                </a:lnTo>
                <a:cubicBezTo>
                  <a:pt x="50006" y="205115"/>
                  <a:pt x="51078" y="209937"/>
                  <a:pt x="52998" y="214313"/>
                </a:cubicBezTo>
                <a:lnTo>
                  <a:pt x="14288" y="214313"/>
                </a:lnTo>
                <a:cubicBezTo>
                  <a:pt x="6385" y="214313"/>
                  <a:pt x="0" y="207928"/>
                  <a:pt x="0" y="200025"/>
                </a:cubicBezTo>
                <a:lnTo>
                  <a:pt x="0" y="185738"/>
                </a:lnTo>
                <a:close/>
                <a:moveTo>
                  <a:pt x="232752" y="214313"/>
                </a:moveTo>
                <a:cubicBezTo>
                  <a:pt x="234672" y="209937"/>
                  <a:pt x="235744" y="205115"/>
                  <a:pt x="235744" y="200025"/>
                </a:cubicBezTo>
                <a:lnTo>
                  <a:pt x="235744" y="192881"/>
                </a:lnTo>
                <a:cubicBezTo>
                  <a:pt x="235744" y="169128"/>
                  <a:pt x="226814" y="147429"/>
                  <a:pt x="212125" y="130999"/>
                </a:cubicBezTo>
                <a:cubicBezTo>
                  <a:pt x="217349" y="129436"/>
                  <a:pt x="222885" y="128588"/>
                  <a:pt x="228600" y="128588"/>
                </a:cubicBezTo>
                <a:cubicBezTo>
                  <a:pt x="260166" y="128588"/>
                  <a:pt x="285750" y="154171"/>
                  <a:pt x="285750" y="185738"/>
                </a:cubicBezTo>
                <a:lnTo>
                  <a:pt x="285750" y="200025"/>
                </a:lnTo>
                <a:cubicBezTo>
                  <a:pt x="285750" y="207928"/>
                  <a:pt x="279365" y="214313"/>
                  <a:pt x="271463" y="214313"/>
                </a:cubicBezTo>
                <a:lnTo>
                  <a:pt x="232752" y="214313"/>
                </a:lnTo>
                <a:close/>
                <a:moveTo>
                  <a:pt x="210741" y="71438"/>
                </a:moveTo>
                <a:cubicBezTo>
                  <a:pt x="210741" y="53695"/>
                  <a:pt x="225145" y="39291"/>
                  <a:pt x="242888" y="39291"/>
                </a:cubicBezTo>
                <a:cubicBezTo>
                  <a:pt x="260630" y="39291"/>
                  <a:pt x="275034" y="53695"/>
                  <a:pt x="275034" y="71437"/>
                </a:cubicBezTo>
                <a:cubicBezTo>
                  <a:pt x="275034" y="89180"/>
                  <a:pt x="260630" y="103584"/>
                  <a:pt x="242888" y="103584"/>
                </a:cubicBezTo>
                <a:cubicBezTo>
                  <a:pt x="225145" y="103584"/>
                  <a:pt x="210741" y="89180"/>
                  <a:pt x="210741" y="71438"/>
                </a:cubicBezTo>
                <a:close/>
                <a:moveTo>
                  <a:pt x="71438" y="192881"/>
                </a:moveTo>
                <a:cubicBezTo>
                  <a:pt x="71438" y="153412"/>
                  <a:pt x="103406" y="121444"/>
                  <a:pt x="142875" y="121444"/>
                </a:cubicBezTo>
                <a:cubicBezTo>
                  <a:pt x="182344" y="121444"/>
                  <a:pt x="214313" y="153412"/>
                  <a:pt x="214313" y="192881"/>
                </a:cubicBezTo>
                <a:lnTo>
                  <a:pt x="214313" y="200025"/>
                </a:lnTo>
                <a:cubicBezTo>
                  <a:pt x="214313" y="207928"/>
                  <a:pt x="207928" y="214313"/>
                  <a:pt x="200025" y="214313"/>
                </a:cubicBezTo>
                <a:lnTo>
                  <a:pt x="85725" y="214313"/>
                </a:lnTo>
                <a:cubicBezTo>
                  <a:pt x="77822" y="214313"/>
                  <a:pt x="71438" y="207928"/>
                  <a:pt x="71438" y="200025"/>
                </a:cubicBezTo>
                <a:lnTo>
                  <a:pt x="71438" y="192881"/>
                </a:lnTo>
                <a:close/>
              </a:path>
            </a:pathLst>
          </a:custGeom>
          <a:solidFill>
            <a:srgbClr val="FFFFFF"/>
          </a:solidFill>
          <a:ln/>
        </p:spPr>
      </p:sp>
      <p:sp>
        <p:nvSpPr>
          <p:cNvPr id="25" name="Text 23"/>
          <p:cNvSpPr/>
          <p:nvPr/>
        </p:nvSpPr>
        <p:spPr>
          <a:xfrm>
            <a:off x="1331976" y="3790950"/>
            <a:ext cx="4552950" cy="304800"/>
          </a:xfrm>
          <a:prstGeom prst="rect">
            <a:avLst/>
          </a:prstGeom>
          <a:noFill/>
          <a:ln/>
        </p:spPr>
        <p:txBody>
          <a:bodyPr wrap="square" lIns="0" tIns="0" rIns="0" bIns="0" rtlCol="0" anchor="ctr"/>
          <a:lstStyle/>
          <a:p>
            <a:pPr>
              <a:lnSpc>
                <a:spcPct val="110000"/>
              </a:lnSpc>
            </a:pPr>
            <a:r>
              <a:rPr lang="en-US" sz="1800" b="1" dirty="0">
                <a:solidFill>
                  <a:srgbClr val="37474F"/>
                </a:solidFill>
                <a:latin typeface="阿里妈妈数黑体" pitchFamily="34" charset="0"/>
                <a:ea typeface="阿里妈妈数黑体" pitchFamily="34" charset="-122"/>
                <a:cs typeface="阿里妈妈数黑体" pitchFamily="34" charset="-120"/>
              </a:rPr>
              <a:t>03. Đối tượng và phạm vi</a:t>
            </a:r>
            <a:endParaRPr lang="en-US" sz="1600" dirty="0"/>
          </a:p>
        </p:txBody>
      </p:sp>
      <p:sp>
        <p:nvSpPr>
          <p:cNvPr id="26" name="Text 24"/>
          <p:cNvSpPr/>
          <p:nvPr/>
        </p:nvSpPr>
        <p:spPr>
          <a:xfrm>
            <a:off x="1331976" y="4171950"/>
            <a:ext cx="4514850" cy="742950"/>
          </a:xfrm>
          <a:prstGeom prst="rect">
            <a:avLst/>
          </a:prstGeom>
          <a:noFill/>
          <a:ln/>
        </p:spPr>
        <p:txBody>
          <a:bodyPr wrap="square" lIns="0" tIns="0" rIns="0" bIns="0" rtlCol="0" anchor="ctr"/>
          <a:lstStyle/>
          <a:p>
            <a:pPr>
              <a:lnSpc>
                <a:spcPct val="140000"/>
              </a:lnSpc>
            </a:pPr>
            <a:r>
              <a:rPr lang="en-US" sz="1200" dirty="0">
                <a:solidFill>
                  <a:srgbClr val="607D8B"/>
                </a:solidFill>
                <a:latin typeface="MiSans" pitchFamily="34" charset="0"/>
                <a:ea typeface="MiSans" pitchFamily="34" charset="-122"/>
                <a:cs typeface="MiSans" pitchFamily="34" charset="-120"/>
              </a:rPr>
              <a:t>Hệ thống phục vụ cán bộ, giảng viên và sinh viên trong việc quản lý và chia sẻ sản phẩm truyền thông phục vụ công tác giảng dạy và học tập.</a:t>
            </a:r>
            <a:endParaRPr lang="en-US" sz="1600" dirty="0"/>
          </a:p>
        </p:txBody>
      </p:sp>
      <p:sp>
        <p:nvSpPr>
          <p:cNvPr id="27" name="Shape 25"/>
          <p:cNvSpPr/>
          <p:nvPr/>
        </p:nvSpPr>
        <p:spPr>
          <a:xfrm>
            <a:off x="665226" y="5105400"/>
            <a:ext cx="152400" cy="152400"/>
          </a:xfrm>
          <a:custGeom>
            <a:avLst/>
            <a:gdLst/>
            <a:ahLst/>
            <a:cxnLst/>
            <a:rect l="l" t="t" r="r" b="b"/>
            <a:pathLst>
              <a:path w="152400" h="152400">
                <a:moveTo>
                  <a:pt x="69205" y="1548"/>
                </a:moveTo>
                <a:cubicBezTo>
                  <a:pt x="73640" y="-506"/>
                  <a:pt x="78760" y="-506"/>
                  <a:pt x="83195" y="1548"/>
                </a:cubicBezTo>
                <a:lnTo>
                  <a:pt x="148263" y="31611"/>
                </a:lnTo>
                <a:cubicBezTo>
                  <a:pt x="150793" y="32772"/>
                  <a:pt x="152400" y="35302"/>
                  <a:pt x="152400" y="38100"/>
                </a:cubicBezTo>
                <a:cubicBezTo>
                  <a:pt x="152400" y="40898"/>
                  <a:pt x="150793" y="43428"/>
                  <a:pt x="148263" y="44589"/>
                </a:cubicBezTo>
                <a:lnTo>
                  <a:pt x="83195" y="74652"/>
                </a:lnTo>
                <a:cubicBezTo>
                  <a:pt x="78760" y="76706"/>
                  <a:pt x="73640" y="76706"/>
                  <a:pt x="69205" y="74652"/>
                </a:cubicBezTo>
                <a:lnTo>
                  <a:pt x="4137" y="44589"/>
                </a:lnTo>
                <a:cubicBezTo>
                  <a:pt x="1607" y="43398"/>
                  <a:pt x="0" y="40868"/>
                  <a:pt x="0" y="38100"/>
                </a:cubicBezTo>
                <a:cubicBezTo>
                  <a:pt x="0" y="35332"/>
                  <a:pt x="1607" y="32772"/>
                  <a:pt x="4137" y="31611"/>
                </a:cubicBezTo>
                <a:lnTo>
                  <a:pt x="69205" y="1548"/>
                </a:lnTo>
                <a:close/>
                <a:moveTo>
                  <a:pt x="14317" y="65008"/>
                </a:moveTo>
                <a:lnTo>
                  <a:pt x="63222" y="87600"/>
                </a:lnTo>
                <a:cubicBezTo>
                  <a:pt x="71467" y="91410"/>
                  <a:pt x="80962" y="91410"/>
                  <a:pt x="89208" y="87600"/>
                </a:cubicBezTo>
                <a:lnTo>
                  <a:pt x="138113" y="65008"/>
                </a:lnTo>
                <a:lnTo>
                  <a:pt x="148263" y="69711"/>
                </a:lnTo>
                <a:cubicBezTo>
                  <a:pt x="150793" y="70872"/>
                  <a:pt x="152400" y="73402"/>
                  <a:pt x="152400" y="76200"/>
                </a:cubicBezTo>
                <a:cubicBezTo>
                  <a:pt x="152400" y="78998"/>
                  <a:pt x="150793" y="81528"/>
                  <a:pt x="148263" y="82689"/>
                </a:cubicBezTo>
                <a:lnTo>
                  <a:pt x="83195" y="112752"/>
                </a:lnTo>
                <a:cubicBezTo>
                  <a:pt x="78760" y="114806"/>
                  <a:pt x="73640" y="114806"/>
                  <a:pt x="69205" y="112752"/>
                </a:cubicBezTo>
                <a:lnTo>
                  <a:pt x="4137" y="82689"/>
                </a:lnTo>
                <a:cubicBezTo>
                  <a:pt x="1607" y="81498"/>
                  <a:pt x="0" y="78968"/>
                  <a:pt x="0" y="76200"/>
                </a:cubicBezTo>
                <a:cubicBezTo>
                  <a:pt x="0" y="73432"/>
                  <a:pt x="1607" y="70872"/>
                  <a:pt x="4137" y="69711"/>
                </a:cubicBezTo>
                <a:lnTo>
                  <a:pt x="14288" y="65008"/>
                </a:lnTo>
                <a:close/>
                <a:moveTo>
                  <a:pt x="4137" y="107811"/>
                </a:moveTo>
                <a:lnTo>
                  <a:pt x="14288" y="103108"/>
                </a:lnTo>
                <a:lnTo>
                  <a:pt x="63192" y="125700"/>
                </a:lnTo>
                <a:cubicBezTo>
                  <a:pt x="71438" y="129510"/>
                  <a:pt x="80933" y="129510"/>
                  <a:pt x="89178" y="125700"/>
                </a:cubicBezTo>
                <a:lnTo>
                  <a:pt x="138083" y="103108"/>
                </a:lnTo>
                <a:lnTo>
                  <a:pt x="148233" y="107811"/>
                </a:lnTo>
                <a:cubicBezTo>
                  <a:pt x="150763" y="108972"/>
                  <a:pt x="152370" y="111502"/>
                  <a:pt x="152370" y="114300"/>
                </a:cubicBezTo>
                <a:cubicBezTo>
                  <a:pt x="152370" y="117098"/>
                  <a:pt x="150763" y="119628"/>
                  <a:pt x="148233" y="120789"/>
                </a:cubicBezTo>
                <a:lnTo>
                  <a:pt x="83165" y="150852"/>
                </a:lnTo>
                <a:cubicBezTo>
                  <a:pt x="78730" y="152906"/>
                  <a:pt x="73610" y="152906"/>
                  <a:pt x="69175" y="150852"/>
                </a:cubicBezTo>
                <a:lnTo>
                  <a:pt x="4137" y="120789"/>
                </a:lnTo>
                <a:cubicBezTo>
                  <a:pt x="1607" y="119598"/>
                  <a:pt x="0" y="117068"/>
                  <a:pt x="0" y="114300"/>
                </a:cubicBezTo>
                <a:cubicBezTo>
                  <a:pt x="0" y="111532"/>
                  <a:pt x="1607" y="108972"/>
                  <a:pt x="4137" y="107811"/>
                </a:cubicBezTo>
                <a:close/>
              </a:path>
            </a:pathLst>
          </a:custGeom>
          <a:solidFill>
            <a:srgbClr val="FF8A65"/>
          </a:solidFill>
          <a:ln/>
        </p:spPr>
      </p:sp>
      <p:sp>
        <p:nvSpPr>
          <p:cNvPr id="28" name="Text 26"/>
          <p:cNvSpPr/>
          <p:nvPr/>
        </p:nvSpPr>
        <p:spPr>
          <a:xfrm>
            <a:off x="912876" y="5067300"/>
            <a:ext cx="1781175" cy="228600"/>
          </a:xfrm>
          <a:prstGeom prst="rect">
            <a:avLst/>
          </a:prstGeom>
          <a:noFill/>
          <a:ln/>
        </p:spPr>
        <p:txBody>
          <a:bodyPr wrap="square" lIns="0" tIns="0" rIns="0" bIns="0" rtlCol="0" anchor="ctr"/>
          <a:lstStyle/>
          <a:p>
            <a:pPr>
              <a:lnSpc>
                <a:spcPct val="130000"/>
              </a:lnSpc>
            </a:pPr>
            <a:r>
              <a:rPr lang="en-US" sz="1200" b="1" dirty="0">
                <a:solidFill>
                  <a:srgbClr val="607D8B"/>
                </a:solidFill>
                <a:latin typeface="MiSans" pitchFamily="34" charset="0"/>
                <a:ea typeface="MiSans" pitchFamily="34" charset="-122"/>
                <a:cs typeface="MiSans" pitchFamily="34" charset="-120"/>
              </a:rPr>
              <a:t>Đồ họa, Video, Nội dung</a:t>
            </a:r>
            <a:endParaRPr lang="en-US" sz="1600" dirty="0"/>
          </a:p>
        </p:txBody>
      </p:sp>
      <p:sp>
        <p:nvSpPr>
          <p:cNvPr id="29" name="Shape 27"/>
          <p:cNvSpPr/>
          <p:nvPr/>
        </p:nvSpPr>
        <p:spPr>
          <a:xfrm>
            <a:off x="6209538" y="3562350"/>
            <a:ext cx="5599938" cy="1962150"/>
          </a:xfrm>
          <a:custGeom>
            <a:avLst/>
            <a:gdLst/>
            <a:ahLst/>
            <a:cxnLst/>
            <a:rect l="l" t="t" r="r" b="b"/>
            <a:pathLst>
              <a:path w="5599938" h="1962150">
                <a:moveTo>
                  <a:pt x="36576" y="0"/>
                </a:moveTo>
                <a:lnTo>
                  <a:pt x="5447538" y="0"/>
                </a:lnTo>
                <a:cubicBezTo>
                  <a:pt x="5531706" y="0"/>
                  <a:pt x="5599938" y="68232"/>
                  <a:pt x="5599938" y="152400"/>
                </a:cubicBezTo>
                <a:lnTo>
                  <a:pt x="5599938" y="1809750"/>
                </a:lnTo>
                <a:cubicBezTo>
                  <a:pt x="5599938" y="1893918"/>
                  <a:pt x="5531706" y="1962150"/>
                  <a:pt x="5447538" y="1962150"/>
                </a:cubicBezTo>
                <a:lnTo>
                  <a:pt x="36576" y="1962150"/>
                </a:lnTo>
                <a:cubicBezTo>
                  <a:pt x="16376" y="1962150"/>
                  <a:pt x="0" y="1945774"/>
                  <a:pt x="0" y="1925574"/>
                </a:cubicBezTo>
                <a:lnTo>
                  <a:pt x="0" y="36576"/>
                </a:lnTo>
                <a:cubicBezTo>
                  <a:pt x="0" y="16389"/>
                  <a:pt x="16389" y="0"/>
                  <a:pt x="36576" y="0"/>
                </a:cubicBezTo>
                <a:close/>
              </a:path>
            </a:pathLst>
          </a:custGeom>
          <a:solidFill>
            <a:srgbClr val="FFFFFF"/>
          </a:solidFill>
          <a:ln/>
          <a:effectLst>
            <a:outerShdw blurRad="142875" dist="95250" dir="5400000" algn="bl" rotWithShape="0">
              <a:srgbClr val="000000">
                <a:alpha val="10196"/>
              </a:srgbClr>
            </a:outerShdw>
          </a:effectLst>
        </p:spPr>
      </p:sp>
      <p:sp>
        <p:nvSpPr>
          <p:cNvPr id="30" name="Shape 28"/>
          <p:cNvSpPr/>
          <p:nvPr/>
        </p:nvSpPr>
        <p:spPr>
          <a:xfrm>
            <a:off x="6209538" y="3562350"/>
            <a:ext cx="36576" cy="1962150"/>
          </a:xfrm>
          <a:custGeom>
            <a:avLst/>
            <a:gdLst/>
            <a:ahLst/>
            <a:cxnLst/>
            <a:rect l="l" t="t" r="r" b="b"/>
            <a:pathLst>
              <a:path w="36576" h="1962150">
                <a:moveTo>
                  <a:pt x="36576" y="0"/>
                </a:moveTo>
                <a:lnTo>
                  <a:pt x="36576" y="0"/>
                </a:lnTo>
                <a:lnTo>
                  <a:pt x="36576" y="1962150"/>
                </a:lnTo>
                <a:lnTo>
                  <a:pt x="36576" y="1962150"/>
                </a:lnTo>
                <a:cubicBezTo>
                  <a:pt x="16376" y="1962150"/>
                  <a:pt x="0" y="1945774"/>
                  <a:pt x="0" y="1925574"/>
                </a:cubicBezTo>
                <a:lnTo>
                  <a:pt x="0" y="36576"/>
                </a:lnTo>
                <a:cubicBezTo>
                  <a:pt x="0" y="16389"/>
                  <a:pt x="16389" y="0"/>
                  <a:pt x="36576" y="0"/>
                </a:cubicBezTo>
                <a:close/>
              </a:path>
            </a:pathLst>
          </a:custGeom>
          <a:solidFill>
            <a:srgbClr val="FF8A65"/>
          </a:solidFill>
          <a:ln/>
        </p:spPr>
      </p:sp>
      <p:sp>
        <p:nvSpPr>
          <p:cNvPr id="31" name="Shape 29"/>
          <p:cNvSpPr/>
          <p:nvPr/>
        </p:nvSpPr>
        <p:spPr>
          <a:xfrm>
            <a:off x="6456426" y="3790950"/>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solidFill>
            <a:srgbClr val="FF8A65"/>
          </a:solidFill>
          <a:ln/>
        </p:spPr>
      </p:sp>
      <p:sp>
        <p:nvSpPr>
          <p:cNvPr id="32" name="Shape 30"/>
          <p:cNvSpPr/>
          <p:nvPr/>
        </p:nvSpPr>
        <p:spPr>
          <a:xfrm>
            <a:off x="6608826" y="3943350"/>
            <a:ext cx="228600" cy="228600"/>
          </a:xfrm>
          <a:custGeom>
            <a:avLst/>
            <a:gdLst/>
            <a:ahLst/>
            <a:cxnLst/>
            <a:rect l="l" t="t" r="r" b="b"/>
            <a:pathLst>
              <a:path w="228600" h="228600">
                <a:moveTo>
                  <a:pt x="57150" y="142875"/>
                </a:moveTo>
                <a:lnTo>
                  <a:pt x="10939" y="142875"/>
                </a:lnTo>
                <a:cubicBezTo>
                  <a:pt x="-179" y="142875"/>
                  <a:pt x="-7010" y="130775"/>
                  <a:pt x="-1295" y="121221"/>
                </a:cubicBezTo>
                <a:lnTo>
                  <a:pt x="22324" y="81841"/>
                </a:lnTo>
                <a:cubicBezTo>
                  <a:pt x="26209" y="75367"/>
                  <a:pt x="33174" y="71438"/>
                  <a:pt x="40719" y="71438"/>
                </a:cubicBezTo>
                <a:lnTo>
                  <a:pt x="83135" y="71438"/>
                </a:lnTo>
                <a:cubicBezTo>
                  <a:pt x="117113" y="13886"/>
                  <a:pt x="167789" y="10984"/>
                  <a:pt x="201677" y="15939"/>
                </a:cubicBezTo>
                <a:cubicBezTo>
                  <a:pt x="207392" y="16788"/>
                  <a:pt x="211857" y="21253"/>
                  <a:pt x="212661" y="26923"/>
                </a:cubicBezTo>
                <a:cubicBezTo>
                  <a:pt x="217616" y="60811"/>
                  <a:pt x="214714" y="111487"/>
                  <a:pt x="157163" y="145465"/>
                </a:cubicBezTo>
                <a:lnTo>
                  <a:pt x="157163" y="187881"/>
                </a:lnTo>
                <a:cubicBezTo>
                  <a:pt x="157163" y="195426"/>
                  <a:pt x="153233" y="202391"/>
                  <a:pt x="146759" y="206276"/>
                </a:cubicBezTo>
                <a:lnTo>
                  <a:pt x="107379" y="229895"/>
                </a:lnTo>
                <a:cubicBezTo>
                  <a:pt x="97869" y="235610"/>
                  <a:pt x="85725" y="228734"/>
                  <a:pt x="85725" y="217661"/>
                </a:cubicBezTo>
                <a:lnTo>
                  <a:pt x="85725" y="171450"/>
                </a:lnTo>
                <a:cubicBezTo>
                  <a:pt x="85725" y="155689"/>
                  <a:pt x="72911" y="142875"/>
                  <a:pt x="57150" y="142875"/>
                </a:cubicBezTo>
                <a:lnTo>
                  <a:pt x="57105" y="142875"/>
                </a:lnTo>
                <a:close/>
                <a:moveTo>
                  <a:pt x="178594" y="71438"/>
                </a:moveTo>
                <a:cubicBezTo>
                  <a:pt x="178594" y="59609"/>
                  <a:pt x="168991" y="50006"/>
                  <a:pt x="157163" y="50006"/>
                </a:cubicBezTo>
                <a:cubicBezTo>
                  <a:pt x="145334" y="50006"/>
                  <a:pt x="135731" y="59609"/>
                  <a:pt x="135731" y="71438"/>
                </a:cubicBezTo>
                <a:cubicBezTo>
                  <a:pt x="135731" y="83266"/>
                  <a:pt x="145334" y="92869"/>
                  <a:pt x="157163" y="92869"/>
                </a:cubicBezTo>
                <a:cubicBezTo>
                  <a:pt x="168991" y="92869"/>
                  <a:pt x="178594" y="83266"/>
                  <a:pt x="178594" y="71438"/>
                </a:cubicBezTo>
                <a:close/>
              </a:path>
            </a:pathLst>
          </a:custGeom>
          <a:solidFill>
            <a:srgbClr val="FFFFFF"/>
          </a:solidFill>
          <a:ln/>
        </p:spPr>
      </p:sp>
      <p:sp>
        <p:nvSpPr>
          <p:cNvPr id="33" name="Text 31"/>
          <p:cNvSpPr/>
          <p:nvPr/>
        </p:nvSpPr>
        <p:spPr>
          <a:xfrm>
            <a:off x="7142226" y="3790950"/>
            <a:ext cx="4552950" cy="304800"/>
          </a:xfrm>
          <a:prstGeom prst="rect">
            <a:avLst/>
          </a:prstGeom>
          <a:noFill/>
          <a:ln/>
        </p:spPr>
        <p:txBody>
          <a:bodyPr wrap="square" lIns="0" tIns="0" rIns="0" bIns="0" rtlCol="0" anchor="ctr"/>
          <a:lstStyle/>
          <a:p>
            <a:pPr>
              <a:lnSpc>
                <a:spcPct val="110000"/>
              </a:lnSpc>
            </a:pPr>
            <a:r>
              <a:rPr lang="en-US" sz="1800" b="1" dirty="0">
                <a:solidFill>
                  <a:srgbClr val="37474F"/>
                </a:solidFill>
                <a:latin typeface="阿里妈妈数黑体" pitchFamily="34" charset="0"/>
                <a:ea typeface="阿里妈妈数黑体" pitchFamily="34" charset="-122"/>
                <a:cs typeface="阿里妈妈数黑体" pitchFamily="34" charset="-120"/>
              </a:rPr>
              <a:t>04. Mục đích và phương pháp</a:t>
            </a:r>
            <a:endParaRPr lang="en-US" sz="1600" dirty="0"/>
          </a:p>
        </p:txBody>
      </p:sp>
      <p:sp>
        <p:nvSpPr>
          <p:cNvPr id="34" name="Text 32"/>
          <p:cNvSpPr/>
          <p:nvPr/>
        </p:nvSpPr>
        <p:spPr>
          <a:xfrm>
            <a:off x="7142226" y="4171950"/>
            <a:ext cx="4514850" cy="495300"/>
          </a:xfrm>
          <a:prstGeom prst="rect">
            <a:avLst/>
          </a:prstGeom>
          <a:noFill/>
          <a:ln/>
        </p:spPr>
        <p:txBody>
          <a:bodyPr wrap="square" lIns="0" tIns="0" rIns="0" bIns="0" rtlCol="0" anchor="ctr"/>
          <a:lstStyle/>
          <a:p>
            <a:pPr>
              <a:lnSpc>
                <a:spcPct val="140000"/>
              </a:lnSpc>
            </a:pPr>
            <a:r>
              <a:rPr lang="en-US" sz="1200" dirty="0">
                <a:solidFill>
                  <a:srgbClr val="607D8B"/>
                </a:solidFill>
                <a:latin typeface="MiSans" pitchFamily="34" charset="0"/>
                <a:ea typeface="MiSans" pitchFamily="34" charset="-122"/>
                <a:cs typeface="MiSans" pitchFamily="34" charset="-120"/>
              </a:rPr>
              <a:t>Xây dựng hệ thống quản lý tập trung, trực tuyến hóa quy trình gửi và phê duyệt, tăng tính minh bạch và tiết kiệm thờ gian.</a:t>
            </a:r>
            <a:endParaRPr lang="en-US" sz="1600" dirty="0"/>
          </a:p>
        </p:txBody>
      </p:sp>
      <p:sp>
        <p:nvSpPr>
          <p:cNvPr id="35" name="Shape 33"/>
          <p:cNvSpPr/>
          <p:nvPr/>
        </p:nvSpPr>
        <p:spPr>
          <a:xfrm>
            <a:off x="6494526" y="5105400"/>
            <a:ext cx="114300" cy="152400"/>
          </a:xfrm>
          <a:custGeom>
            <a:avLst/>
            <a:gdLst/>
            <a:ahLst/>
            <a:cxnLst/>
            <a:rect l="l" t="t" r="r" b="b"/>
            <a:pathLst>
              <a:path w="114300" h="152400">
                <a:moveTo>
                  <a:pt x="74384" y="19883"/>
                </a:moveTo>
                <a:cubicBezTo>
                  <a:pt x="77480" y="15627"/>
                  <a:pt x="76527" y="9674"/>
                  <a:pt x="72271" y="6578"/>
                </a:cubicBezTo>
                <a:cubicBezTo>
                  <a:pt x="68014" y="3483"/>
                  <a:pt x="62061" y="4435"/>
                  <a:pt x="58966" y="8692"/>
                </a:cubicBezTo>
                <a:lnTo>
                  <a:pt x="27414" y="52060"/>
                </a:lnTo>
                <a:lnTo>
                  <a:pt x="16252" y="40898"/>
                </a:lnTo>
                <a:cubicBezTo>
                  <a:pt x="12531" y="37177"/>
                  <a:pt x="6489" y="37177"/>
                  <a:pt x="2768" y="40898"/>
                </a:cubicBezTo>
                <a:cubicBezTo>
                  <a:pt x="-952" y="44619"/>
                  <a:pt x="-952" y="50661"/>
                  <a:pt x="2768" y="54382"/>
                </a:cubicBezTo>
                <a:lnTo>
                  <a:pt x="21818" y="73432"/>
                </a:lnTo>
                <a:cubicBezTo>
                  <a:pt x="23783" y="75396"/>
                  <a:pt x="26521" y="76408"/>
                  <a:pt x="29289" y="76200"/>
                </a:cubicBezTo>
                <a:cubicBezTo>
                  <a:pt x="32058" y="75992"/>
                  <a:pt x="34617" y="74563"/>
                  <a:pt x="36255" y="72301"/>
                </a:cubicBezTo>
                <a:lnTo>
                  <a:pt x="74355" y="19913"/>
                </a:lnTo>
                <a:close/>
                <a:moveTo>
                  <a:pt x="112484" y="60365"/>
                </a:moveTo>
                <a:cubicBezTo>
                  <a:pt x="115580" y="56108"/>
                  <a:pt x="114627" y="50155"/>
                  <a:pt x="110371" y="47059"/>
                </a:cubicBezTo>
                <a:cubicBezTo>
                  <a:pt x="106114" y="43964"/>
                  <a:pt x="100161" y="44916"/>
                  <a:pt x="97066" y="49173"/>
                </a:cubicBezTo>
                <a:lnTo>
                  <a:pt x="46464" y="118735"/>
                </a:lnTo>
                <a:lnTo>
                  <a:pt x="25777" y="98048"/>
                </a:lnTo>
                <a:cubicBezTo>
                  <a:pt x="22056" y="94327"/>
                  <a:pt x="16014" y="94327"/>
                  <a:pt x="12293" y="98048"/>
                </a:cubicBezTo>
                <a:cubicBezTo>
                  <a:pt x="8572" y="101769"/>
                  <a:pt x="8572" y="107811"/>
                  <a:pt x="12293" y="111532"/>
                </a:cubicBezTo>
                <a:lnTo>
                  <a:pt x="40868" y="140107"/>
                </a:lnTo>
                <a:cubicBezTo>
                  <a:pt x="42833" y="142071"/>
                  <a:pt x="45571" y="143083"/>
                  <a:pt x="48339" y="142875"/>
                </a:cubicBezTo>
                <a:cubicBezTo>
                  <a:pt x="51108" y="142667"/>
                  <a:pt x="53667" y="141238"/>
                  <a:pt x="55305" y="138976"/>
                </a:cubicBezTo>
                <a:lnTo>
                  <a:pt x="112455" y="60394"/>
                </a:lnTo>
                <a:close/>
              </a:path>
            </a:pathLst>
          </a:custGeom>
          <a:solidFill>
            <a:srgbClr val="FF8A65"/>
          </a:solidFill>
          <a:ln/>
        </p:spPr>
      </p:sp>
      <p:sp>
        <p:nvSpPr>
          <p:cNvPr id="36" name="Text 34"/>
          <p:cNvSpPr/>
          <p:nvPr/>
        </p:nvSpPr>
        <p:spPr>
          <a:xfrm>
            <a:off x="6723126" y="5067300"/>
            <a:ext cx="2667000" cy="228600"/>
          </a:xfrm>
          <a:prstGeom prst="rect">
            <a:avLst/>
          </a:prstGeom>
          <a:noFill/>
          <a:ln/>
        </p:spPr>
        <p:txBody>
          <a:bodyPr wrap="square" lIns="0" tIns="0" rIns="0" bIns="0" rtlCol="0" anchor="ctr"/>
          <a:lstStyle/>
          <a:p>
            <a:pPr>
              <a:lnSpc>
                <a:spcPct val="130000"/>
              </a:lnSpc>
            </a:pPr>
            <a:r>
              <a:rPr lang="en-US" sz="1200" b="1" dirty="0">
                <a:solidFill>
                  <a:srgbClr val="607D8B"/>
                </a:solidFill>
                <a:latin typeface="MiSans" pitchFamily="34" charset="0"/>
                <a:ea typeface="MiSans" pitchFamily="34" charset="-122"/>
                <a:cs typeface="MiSans" pitchFamily="34" charset="-120"/>
              </a:rPr>
              <a:t>Phân tích nghiệp vụ, khảo sát thực tế</a:t>
            </a:r>
            <a:endParaRPr lang="en-US" sz="1600" dirty="0"/>
          </a:p>
        </p:txBody>
      </p:sp>
      <p:sp>
        <p:nvSpPr>
          <p:cNvPr id="37" name="Shape 35"/>
          <p:cNvSpPr/>
          <p:nvPr/>
        </p:nvSpPr>
        <p:spPr>
          <a:xfrm>
            <a:off x="384048" y="5718048"/>
            <a:ext cx="11426571" cy="768096"/>
          </a:xfrm>
          <a:custGeom>
            <a:avLst/>
            <a:gdLst/>
            <a:ahLst/>
            <a:cxnLst/>
            <a:rect l="l" t="t" r="r" b="b"/>
            <a:pathLst>
              <a:path w="11426571" h="768096">
                <a:moveTo>
                  <a:pt x="114300" y="0"/>
                </a:moveTo>
                <a:lnTo>
                  <a:pt x="11312271" y="0"/>
                </a:lnTo>
                <a:cubicBezTo>
                  <a:pt x="11375397" y="0"/>
                  <a:pt x="11426571" y="51174"/>
                  <a:pt x="11426571" y="114300"/>
                </a:cubicBezTo>
                <a:lnTo>
                  <a:pt x="11426571" y="653796"/>
                </a:lnTo>
                <a:cubicBezTo>
                  <a:pt x="11426571" y="716922"/>
                  <a:pt x="11375397" y="768096"/>
                  <a:pt x="11312271" y="768096"/>
                </a:cubicBezTo>
                <a:lnTo>
                  <a:pt x="114300" y="768096"/>
                </a:lnTo>
                <a:cubicBezTo>
                  <a:pt x="51174" y="768096"/>
                  <a:pt x="0" y="716922"/>
                  <a:pt x="0" y="653796"/>
                </a:cubicBezTo>
                <a:lnTo>
                  <a:pt x="0" y="114300"/>
                </a:lnTo>
                <a:cubicBezTo>
                  <a:pt x="0" y="51174"/>
                  <a:pt x="51174" y="0"/>
                  <a:pt x="114300" y="0"/>
                </a:cubicBezTo>
                <a:close/>
              </a:path>
            </a:pathLst>
          </a:custGeom>
          <a:gradFill flip="none" rotWithShape="1">
            <a:gsLst>
              <a:gs pos="0">
                <a:srgbClr val="1E88E5">
                  <a:alpha val="10000"/>
                </a:srgbClr>
              </a:gs>
              <a:gs pos="100000">
                <a:srgbClr val="FF8A65">
                  <a:alpha val="10000"/>
                </a:srgbClr>
              </a:gs>
            </a:gsLst>
            <a:lin ang="0" scaled="1"/>
          </a:gradFill>
          <a:ln w="8128">
            <a:solidFill>
              <a:srgbClr val="1E88E5">
                <a:alpha val="20000"/>
              </a:srgbClr>
            </a:solidFill>
            <a:prstDash val="solid"/>
          </a:ln>
        </p:spPr>
      </p:sp>
      <p:sp>
        <p:nvSpPr>
          <p:cNvPr id="38" name="Shape 36"/>
          <p:cNvSpPr/>
          <p:nvPr/>
        </p:nvSpPr>
        <p:spPr>
          <a:xfrm>
            <a:off x="589502" y="6006846"/>
            <a:ext cx="214313" cy="190500"/>
          </a:xfrm>
          <a:custGeom>
            <a:avLst/>
            <a:gdLst/>
            <a:ahLst/>
            <a:cxnLst/>
            <a:rect l="l" t="t" r="r" b="b"/>
            <a:pathLst>
              <a:path w="214313" h="190500">
                <a:moveTo>
                  <a:pt x="134243" y="446"/>
                </a:moveTo>
                <a:cubicBezTo>
                  <a:pt x="127918" y="-1377"/>
                  <a:pt x="121332" y="2307"/>
                  <a:pt x="119509" y="8632"/>
                </a:cubicBezTo>
                <a:lnTo>
                  <a:pt x="71884" y="175320"/>
                </a:lnTo>
                <a:cubicBezTo>
                  <a:pt x="70061" y="181645"/>
                  <a:pt x="73744" y="188230"/>
                  <a:pt x="80070" y="190054"/>
                </a:cubicBezTo>
                <a:cubicBezTo>
                  <a:pt x="86395" y="191877"/>
                  <a:pt x="92980" y="188193"/>
                  <a:pt x="94804" y="181868"/>
                </a:cubicBezTo>
                <a:lnTo>
                  <a:pt x="142429" y="15180"/>
                </a:lnTo>
                <a:cubicBezTo>
                  <a:pt x="144252" y="8855"/>
                  <a:pt x="140568" y="2270"/>
                  <a:pt x="134243" y="446"/>
                </a:cubicBezTo>
                <a:close/>
                <a:moveTo>
                  <a:pt x="158279" y="51085"/>
                </a:moveTo>
                <a:cubicBezTo>
                  <a:pt x="153628" y="55736"/>
                  <a:pt x="153628" y="63289"/>
                  <a:pt x="158279" y="67940"/>
                </a:cubicBezTo>
                <a:lnTo>
                  <a:pt x="185589" y="95250"/>
                </a:lnTo>
                <a:lnTo>
                  <a:pt x="158279" y="122560"/>
                </a:lnTo>
                <a:cubicBezTo>
                  <a:pt x="153628" y="127211"/>
                  <a:pt x="153628" y="134764"/>
                  <a:pt x="158279" y="139415"/>
                </a:cubicBezTo>
                <a:cubicBezTo>
                  <a:pt x="162930" y="144066"/>
                  <a:pt x="170483" y="144066"/>
                  <a:pt x="175133" y="139415"/>
                </a:cubicBezTo>
                <a:lnTo>
                  <a:pt x="210852" y="103696"/>
                </a:lnTo>
                <a:cubicBezTo>
                  <a:pt x="215503" y="99045"/>
                  <a:pt x="215503" y="91492"/>
                  <a:pt x="210852" y="86841"/>
                </a:cubicBezTo>
                <a:lnTo>
                  <a:pt x="175133" y="51122"/>
                </a:lnTo>
                <a:cubicBezTo>
                  <a:pt x="170483" y="46472"/>
                  <a:pt x="162930" y="46472"/>
                  <a:pt x="158279" y="51122"/>
                </a:cubicBezTo>
                <a:close/>
                <a:moveTo>
                  <a:pt x="56071" y="51085"/>
                </a:moveTo>
                <a:cubicBezTo>
                  <a:pt x="51420" y="46434"/>
                  <a:pt x="43867" y="46434"/>
                  <a:pt x="39216" y="51085"/>
                </a:cubicBezTo>
                <a:lnTo>
                  <a:pt x="3497" y="86804"/>
                </a:lnTo>
                <a:cubicBezTo>
                  <a:pt x="-1153" y="91455"/>
                  <a:pt x="-1153" y="99008"/>
                  <a:pt x="3497" y="103659"/>
                </a:cubicBezTo>
                <a:lnTo>
                  <a:pt x="39216" y="139378"/>
                </a:lnTo>
                <a:cubicBezTo>
                  <a:pt x="43867" y="144028"/>
                  <a:pt x="51420" y="144028"/>
                  <a:pt x="56071" y="139378"/>
                </a:cubicBezTo>
                <a:cubicBezTo>
                  <a:pt x="60722" y="134727"/>
                  <a:pt x="60722" y="127174"/>
                  <a:pt x="56071" y="122523"/>
                </a:cubicBezTo>
                <a:lnTo>
                  <a:pt x="28761" y="95250"/>
                </a:lnTo>
                <a:lnTo>
                  <a:pt x="56034" y="67940"/>
                </a:lnTo>
                <a:cubicBezTo>
                  <a:pt x="60685" y="63289"/>
                  <a:pt x="60685" y="55736"/>
                  <a:pt x="56034" y="51085"/>
                </a:cubicBezTo>
                <a:close/>
              </a:path>
            </a:pathLst>
          </a:custGeom>
          <a:solidFill>
            <a:srgbClr val="1E88E5"/>
          </a:solidFill>
          <a:ln/>
        </p:spPr>
      </p:sp>
      <p:sp>
        <p:nvSpPr>
          <p:cNvPr id="39" name="Text 37"/>
          <p:cNvSpPr/>
          <p:nvPr/>
        </p:nvSpPr>
        <p:spPr>
          <a:xfrm>
            <a:off x="930021" y="5987796"/>
            <a:ext cx="1600200" cy="228600"/>
          </a:xfrm>
          <a:prstGeom prst="rect">
            <a:avLst/>
          </a:prstGeom>
          <a:noFill/>
          <a:ln/>
        </p:spPr>
        <p:txBody>
          <a:bodyPr wrap="square" lIns="0" tIns="0" rIns="0" bIns="0" rtlCol="0" anchor="ctr"/>
          <a:lstStyle/>
          <a:p>
            <a:pPr>
              <a:lnSpc>
                <a:spcPct val="130000"/>
              </a:lnSpc>
            </a:pPr>
            <a:r>
              <a:rPr lang="en-US" sz="1200" b="1" dirty="0">
                <a:solidFill>
                  <a:srgbClr val="37474F"/>
                </a:solidFill>
                <a:latin typeface="MiSans" pitchFamily="34" charset="0"/>
                <a:ea typeface="MiSans" pitchFamily="34" charset="-122"/>
                <a:cs typeface="MiSans" pitchFamily="34" charset="-120"/>
              </a:rPr>
              <a:t>Công nghệ phát triển:</a:t>
            </a:r>
            <a:endParaRPr lang="en-US" sz="1600" dirty="0"/>
          </a:p>
        </p:txBody>
      </p:sp>
      <p:sp>
        <p:nvSpPr>
          <p:cNvPr id="40" name="Shape 38"/>
          <p:cNvSpPr/>
          <p:nvPr/>
        </p:nvSpPr>
        <p:spPr>
          <a:xfrm>
            <a:off x="7346156" y="5911596"/>
            <a:ext cx="1285875" cy="381000"/>
          </a:xfrm>
          <a:custGeom>
            <a:avLst/>
            <a:gdLst/>
            <a:ahLst/>
            <a:cxnLst/>
            <a:rect l="l" t="t" r="r" b="b"/>
            <a:pathLst>
              <a:path w="1285875" h="381000">
                <a:moveTo>
                  <a:pt x="76200" y="0"/>
                </a:moveTo>
                <a:lnTo>
                  <a:pt x="1209675" y="0"/>
                </a:lnTo>
                <a:cubicBezTo>
                  <a:pt x="1251731" y="0"/>
                  <a:pt x="1285875" y="34144"/>
                  <a:pt x="1285875" y="76200"/>
                </a:cubicBezTo>
                <a:lnTo>
                  <a:pt x="1285875" y="304800"/>
                </a:lnTo>
                <a:cubicBezTo>
                  <a:pt x="1285875" y="346856"/>
                  <a:pt x="1251731" y="381000"/>
                  <a:pt x="1209675" y="381000"/>
                </a:cubicBezTo>
                <a:lnTo>
                  <a:pt x="76200" y="381000"/>
                </a:lnTo>
                <a:cubicBezTo>
                  <a:pt x="34144" y="381000"/>
                  <a:pt x="0" y="346856"/>
                  <a:pt x="0" y="304800"/>
                </a:cubicBezTo>
                <a:lnTo>
                  <a:pt x="0" y="76200"/>
                </a:lnTo>
                <a:cubicBezTo>
                  <a:pt x="0" y="34144"/>
                  <a:pt x="34144" y="0"/>
                  <a:pt x="76200" y="0"/>
                </a:cubicBezTo>
                <a:close/>
              </a:path>
            </a:pathLst>
          </a:custGeom>
          <a:solidFill>
            <a:srgbClr val="FFFFFF"/>
          </a:solidFill>
          <a:ln/>
          <a:effectLst>
            <a:outerShdw blurRad="28575" dist="9525" dir="5400000" algn="bl" rotWithShape="0">
              <a:srgbClr val="000000">
                <a:alpha val="10196"/>
              </a:srgbClr>
            </a:outerShdw>
          </a:effectLst>
        </p:spPr>
      </p:sp>
      <p:sp>
        <p:nvSpPr>
          <p:cNvPr id="41" name="Text 39"/>
          <p:cNvSpPr/>
          <p:nvPr/>
        </p:nvSpPr>
        <p:spPr>
          <a:xfrm>
            <a:off x="7346156" y="5911596"/>
            <a:ext cx="1362075" cy="381000"/>
          </a:xfrm>
          <a:prstGeom prst="rect">
            <a:avLst/>
          </a:prstGeom>
          <a:noFill/>
          <a:ln/>
        </p:spPr>
        <p:txBody>
          <a:bodyPr wrap="square" lIns="152400" tIns="76200" rIns="152400" bIns="76200" rtlCol="0" anchor="ctr"/>
          <a:lstStyle/>
          <a:p>
            <a:pPr>
              <a:lnSpc>
                <a:spcPct val="130000"/>
              </a:lnSpc>
            </a:pPr>
            <a:r>
              <a:rPr lang="en-US" sz="1200" b="1" dirty="0">
                <a:solidFill>
                  <a:srgbClr val="37474F"/>
                </a:solidFill>
                <a:latin typeface="MiSans" pitchFamily="34" charset="0"/>
                <a:ea typeface="MiSans" pitchFamily="34" charset="-122"/>
                <a:cs typeface="MiSans" pitchFamily="34" charset="-120"/>
              </a:rPr>
              <a:t>PHP + MySQL</a:t>
            </a:r>
            <a:endParaRPr lang="en-US" sz="1600" dirty="0"/>
          </a:p>
        </p:txBody>
      </p:sp>
      <p:sp>
        <p:nvSpPr>
          <p:cNvPr id="42" name="Shape 40"/>
          <p:cNvSpPr/>
          <p:nvPr/>
        </p:nvSpPr>
        <p:spPr>
          <a:xfrm>
            <a:off x="8786717" y="5911596"/>
            <a:ext cx="1857375" cy="381000"/>
          </a:xfrm>
          <a:custGeom>
            <a:avLst/>
            <a:gdLst/>
            <a:ahLst/>
            <a:cxnLst/>
            <a:rect l="l" t="t" r="r" b="b"/>
            <a:pathLst>
              <a:path w="1857375" h="381000">
                <a:moveTo>
                  <a:pt x="76200" y="0"/>
                </a:moveTo>
                <a:lnTo>
                  <a:pt x="1781175" y="0"/>
                </a:lnTo>
                <a:cubicBezTo>
                  <a:pt x="1823231" y="0"/>
                  <a:pt x="1857375" y="34144"/>
                  <a:pt x="1857375" y="76200"/>
                </a:cubicBezTo>
                <a:lnTo>
                  <a:pt x="1857375" y="304800"/>
                </a:lnTo>
                <a:cubicBezTo>
                  <a:pt x="1857375" y="346856"/>
                  <a:pt x="1823231" y="381000"/>
                  <a:pt x="1781175" y="381000"/>
                </a:cubicBezTo>
                <a:lnTo>
                  <a:pt x="76200" y="381000"/>
                </a:lnTo>
                <a:cubicBezTo>
                  <a:pt x="34144" y="381000"/>
                  <a:pt x="0" y="346856"/>
                  <a:pt x="0" y="304800"/>
                </a:cubicBezTo>
                <a:lnTo>
                  <a:pt x="0" y="76200"/>
                </a:lnTo>
                <a:cubicBezTo>
                  <a:pt x="0" y="34144"/>
                  <a:pt x="34144" y="0"/>
                  <a:pt x="76200" y="0"/>
                </a:cubicBezTo>
                <a:close/>
              </a:path>
            </a:pathLst>
          </a:custGeom>
          <a:solidFill>
            <a:srgbClr val="FFFFFF"/>
          </a:solidFill>
          <a:ln/>
          <a:effectLst>
            <a:outerShdw blurRad="28575" dist="9525" dir="5400000" algn="bl" rotWithShape="0">
              <a:srgbClr val="000000">
                <a:alpha val="10196"/>
              </a:srgbClr>
            </a:outerShdw>
          </a:effectLst>
        </p:spPr>
      </p:sp>
      <p:sp>
        <p:nvSpPr>
          <p:cNvPr id="43" name="Text 41"/>
          <p:cNvSpPr/>
          <p:nvPr/>
        </p:nvSpPr>
        <p:spPr>
          <a:xfrm>
            <a:off x="8786717" y="5911596"/>
            <a:ext cx="1933575" cy="381000"/>
          </a:xfrm>
          <a:prstGeom prst="rect">
            <a:avLst/>
          </a:prstGeom>
          <a:noFill/>
          <a:ln/>
        </p:spPr>
        <p:txBody>
          <a:bodyPr wrap="square" lIns="152400" tIns="76200" rIns="152400" bIns="76200" rtlCol="0" anchor="ctr"/>
          <a:lstStyle/>
          <a:p>
            <a:pPr>
              <a:lnSpc>
                <a:spcPct val="130000"/>
              </a:lnSpc>
            </a:pPr>
            <a:r>
              <a:rPr lang="en-US" sz="1200" b="1" dirty="0">
                <a:solidFill>
                  <a:srgbClr val="37474F"/>
                </a:solidFill>
                <a:latin typeface="MiSans" pitchFamily="34" charset="0"/>
                <a:ea typeface="MiSans" pitchFamily="34" charset="-122"/>
                <a:cs typeface="MiSans" pitchFamily="34" charset="-120"/>
              </a:rPr>
              <a:t>HTML/CSS/JavaScript</a:t>
            </a:r>
            <a:endParaRPr lang="en-US" sz="1600" dirty="0"/>
          </a:p>
        </p:txBody>
      </p:sp>
      <p:sp>
        <p:nvSpPr>
          <p:cNvPr id="44" name="Shape 42"/>
          <p:cNvSpPr/>
          <p:nvPr/>
        </p:nvSpPr>
        <p:spPr>
          <a:xfrm>
            <a:off x="10793063" y="5911596"/>
            <a:ext cx="819150" cy="381000"/>
          </a:xfrm>
          <a:custGeom>
            <a:avLst/>
            <a:gdLst/>
            <a:ahLst/>
            <a:cxnLst/>
            <a:rect l="l" t="t" r="r" b="b"/>
            <a:pathLst>
              <a:path w="819150" h="381000">
                <a:moveTo>
                  <a:pt x="76200" y="0"/>
                </a:moveTo>
                <a:lnTo>
                  <a:pt x="742950" y="0"/>
                </a:lnTo>
                <a:cubicBezTo>
                  <a:pt x="785006" y="0"/>
                  <a:pt x="819150" y="34144"/>
                  <a:pt x="819150" y="76200"/>
                </a:cubicBezTo>
                <a:lnTo>
                  <a:pt x="819150" y="304800"/>
                </a:lnTo>
                <a:cubicBezTo>
                  <a:pt x="819150" y="346856"/>
                  <a:pt x="785006" y="381000"/>
                  <a:pt x="742950" y="381000"/>
                </a:cubicBezTo>
                <a:lnTo>
                  <a:pt x="76200" y="381000"/>
                </a:lnTo>
                <a:cubicBezTo>
                  <a:pt x="34144" y="381000"/>
                  <a:pt x="0" y="346856"/>
                  <a:pt x="0" y="304800"/>
                </a:cubicBezTo>
                <a:lnTo>
                  <a:pt x="0" y="76200"/>
                </a:lnTo>
                <a:cubicBezTo>
                  <a:pt x="0" y="34144"/>
                  <a:pt x="34144" y="0"/>
                  <a:pt x="76200" y="0"/>
                </a:cubicBezTo>
                <a:close/>
              </a:path>
            </a:pathLst>
          </a:custGeom>
          <a:solidFill>
            <a:srgbClr val="FFFFFF"/>
          </a:solidFill>
          <a:ln/>
          <a:effectLst>
            <a:outerShdw blurRad="28575" dist="9525" dir="5400000" algn="bl" rotWithShape="0">
              <a:srgbClr val="000000">
                <a:alpha val="10196"/>
              </a:srgbClr>
            </a:outerShdw>
          </a:effectLst>
        </p:spPr>
      </p:sp>
      <p:sp>
        <p:nvSpPr>
          <p:cNvPr id="45" name="Text 43"/>
          <p:cNvSpPr/>
          <p:nvPr/>
        </p:nvSpPr>
        <p:spPr>
          <a:xfrm>
            <a:off x="10793063" y="5911596"/>
            <a:ext cx="895350" cy="381000"/>
          </a:xfrm>
          <a:prstGeom prst="rect">
            <a:avLst/>
          </a:prstGeom>
          <a:noFill/>
          <a:ln/>
        </p:spPr>
        <p:txBody>
          <a:bodyPr wrap="square" lIns="152400" tIns="76200" rIns="152400" bIns="76200" rtlCol="0" anchor="ctr"/>
          <a:lstStyle/>
          <a:p>
            <a:pPr>
              <a:lnSpc>
                <a:spcPct val="130000"/>
              </a:lnSpc>
            </a:pPr>
            <a:r>
              <a:rPr lang="en-US" sz="1200" b="1" dirty="0">
                <a:solidFill>
                  <a:srgbClr val="37474F"/>
                </a:solidFill>
                <a:latin typeface="MiSans" pitchFamily="34" charset="0"/>
                <a:ea typeface="MiSans" pitchFamily="34" charset="-122"/>
                <a:cs typeface="MiSans" pitchFamily="34" charset="-120"/>
              </a:rPr>
              <a:t>XAMPP</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72844" y="466055"/>
            <a:ext cx="447413" cy="37284"/>
          </a:xfrm>
          <a:custGeom>
            <a:avLst/>
            <a:gdLst/>
            <a:ahLst/>
            <a:cxnLst/>
            <a:rect l="l" t="t" r="r" b="b"/>
            <a:pathLst>
              <a:path w="447413" h="37284">
                <a:moveTo>
                  <a:pt x="0" y="0"/>
                </a:moveTo>
                <a:lnTo>
                  <a:pt x="447413" y="0"/>
                </a:lnTo>
                <a:lnTo>
                  <a:pt x="447413" y="37284"/>
                </a:lnTo>
                <a:lnTo>
                  <a:pt x="0" y="37284"/>
                </a:lnTo>
                <a:lnTo>
                  <a:pt x="0" y="0"/>
                </a:lnTo>
                <a:close/>
              </a:path>
            </a:pathLst>
          </a:custGeom>
          <a:solidFill>
            <a:srgbClr val="1E88E5"/>
          </a:solidFill>
          <a:ln/>
        </p:spPr>
      </p:sp>
      <p:sp>
        <p:nvSpPr>
          <p:cNvPr id="3" name="Text 1"/>
          <p:cNvSpPr/>
          <p:nvPr/>
        </p:nvSpPr>
        <p:spPr>
          <a:xfrm>
            <a:off x="969394" y="372844"/>
            <a:ext cx="1631193" cy="223706"/>
          </a:xfrm>
          <a:prstGeom prst="rect">
            <a:avLst/>
          </a:prstGeom>
          <a:noFill/>
          <a:ln/>
        </p:spPr>
        <p:txBody>
          <a:bodyPr wrap="square" lIns="0" tIns="0" rIns="0" bIns="0" rtlCol="0" anchor="ctr"/>
          <a:lstStyle/>
          <a:p>
            <a:pPr>
              <a:lnSpc>
                <a:spcPct val="130000"/>
              </a:lnSpc>
            </a:pPr>
            <a:r>
              <a:rPr lang="en-US" sz="1174" b="1" kern="0" spc="59" dirty="0">
                <a:solidFill>
                  <a:srgbClr val="1E88E5"/>
                </a:solidFill>
                <a:latin typeface="MiSans" pitchFamily="34" charset="0"/>
                <a:ea typeface="MiSans" pitchFamily="34" charset="-122"/>
                <a:cs typeface="MiSans" pitchFamily="34" charset="-120"/>
              </a:rPr>
              <a:t>Problem Analysis</a:t>
            </a:r>
            <a:endParaRPr lang="en-US" sz="1600" dirty="0"/>
          </a:p>
        </p:txBody>
      </p:sp>
      <p:sp>
        <p:nvSpPr>
          <p:cNvPr id="4" name="Text 2"/>
          <p:cNvSpPr/>
          <p:nvPr/>
        </p:nvSpPr>
        <p:spPr>
          <a:xfrm>
            <a:off x="372844" y="708404"/>
            <a:ext cx="11670018" cy="447413"/>
          </a:xfrm>
          <a:prstGeom prst="rect">
            <a:avLst/>
          </a:prstGeom>
          <a:noFill/>
          <a:ln/>
        </p:spPr>
        <p:txBody>
          <a:bodyPr wrap="square" lIns="0" tIns="0" rIns="0" bIns="0" rtlCol="0" anchor="ctr"/>
          <a:lstStyle/>
          <a:p>
            <a:pPr>
              <a:lnSpc>
                <a:spcPct val="80000"/>
              </a:lnSpc>
            </a:pPr>
            <a:r>
              <a:rPr lang="en-US" sz="3523" b="1" dirty="0">
                <a:solidFill>
                  <a:srgbClr val="37474F"/>
                </a:solidFill>
                <a:latin typeface="阿里妈妈数黑体" pitchFamily="34" charset="0"/>
                <a:ea typeface="阿里妈妈数黑体" pitchFamily="34" charset="-122"/>
                <a:cs typeface="阿里妈妈数黑体" pitchFamily="34" charset="-120"/>
              </a:rPr>
              <a:t>Thực trạng và thách thức</a:t>
            </a:r>
            <a:endParaRPr lang="en-US" sz="1600" dirty="0"/>
          </a:p>
        </p:txBody>
      </p:sp>
      <p:sp>
        <p:nvSpPr>
          <p:cNvPr id="5" name="Shape 3"/>
          <p:cNvSpPr/>
          <p:nvPr/>
        </p:nvSpPr>
        <p:spPr>
          <a:xfrm>
            <a:off x="390741" y="1342239"/>
            <a:ext cx="5610557" cy="1864220"/>
          </a:xfrm>
          <a:custGeom>
            <a:avLst/>
            <a:gdLst/>
            <a:ahLst/>
            <a:cxnLst/>
            <a:rect l="l" t="t" r="r" b="b"/>
            <a:pathLst>
              <a:path w="5610557" h="1864220">
                <a:moveTo>
                  <a:pt x="35793" y="0"/>
                </a:moveTo>
                <a:lnTo>
                  <a:pt x="5461419" y="0"/>
                </a:lnTo>
                <a:cubicBezTo>
                  <a:pt x="5543786" y="0"/>
                  <a:pt x="5610557" y="66771"/>
                  <a:pt x="5610557" y="149138"/>
                </a:cubicBezTo>
                <a:lnTo>
                  <a:pt x="5610557" y="1715083"/>
                </a:lnTo>
                <a:cubicBezTo>
                  <a:pt x="5610557" y="1797449"/>
                  <a:pt x="5543786" y="1864220"/>
                  <a:pt x="5461419" y="1864220"/>
                </a:cubicBezTo>
                <a:lnTo>
                  <a:pt x="35793" y="1864220"/>
                </a:lnTo>
                <a:cubicBezTo>
                  <a:pt x="16025" y="1864220"/>
                  <a:pt x="0" y="1848195"/>
                  <a:pt x="0" y="1828427"/>
                </a:cubicBezTo>
                <a:lnTo>
                  <a:pt x="0" y="35793"/>
                </a:lnTo>
                <a:cubicBezTo>
                  <a:pt x="0" y="16038"/>
                  <a:pt x="16038" y="0"/>
                  <a:pt x="35793" y="0"/>
                </a:cubicBezTo>
                <a:close/>
              </a:path>
            </a:pathLst>
          </a:custGeom>
          <a:solidFill>
            <a:srgbClr val="FFFFFF"/>
          </a:solidFill>
          <a:ln/>
          <a:effectLst>
            <a:outerShdw blurRad="139817" dist="93211" dir="5400000" algn="bl" rotWithShape="0">
              <a:srgbClr val="000000">
                <a:alpha val="10196"/>
              </a:srgbClr>
            </a:outerShdw>
          </a:effectLst>
        </p:spPr>
      </p:sp>
      <p:sp>
        <p:nvSpPr>
          <p:cNvPr id="6" name="Shape 4"/>
          <p:cNvSpPr/>
          <p:nvPr/>
        </p:nvSpPr>
        <p:spPr>
          <a:xfrm>
            <a:off x="390741" y="1342239"/>
            <a:ext cx="35793" cy="1864220"/>
          </a:xfrm>
          <a:custGeom>
            <a:avLst/>
            <a:gdLst/>
            <a:ahLst/>
            <a:cxnLst/>
            <a:rect l="l" t="t" r="r" b="b"/>
            <a:pathLst>
              <a:path w="35793" h="1864220">
                <a:moveTo>
                  <a:pt x="35793" y="0"/>
                </a:moveTo>
                <a:lnTo>
                  <a:pt x="35793" y="0"/>
                </a:lnTo>
                <a:lnTo>
                  <a:pt x="35793" y="1864220"/>
                </a:lnTo>
                <a:lnTo>
                  <a:pt x="35793" y="1864220"/>
                </a:lnTo>
                <a:cubicBezTo>
                  <a:pt x="16025" y="1864220"/>
                  <a:pt x="0" y="1848195"/>
                  <a:pt x="0" y="1828427"/>
                </a:cubicBezTo>
                <a:lnTo>
                  <a:pt x="0" y="35793"/>
                </a:lnTo>
                <a:cubicBezTo>
                  <a:pt x="0" y="16038"/>
                  <a:pt x="16038" y="0"/>
                  <a:pt x="35793" y="0"/>
                </a:cubicBezTo>
                <a:close/>
              </a:path>
            </a:pathLst>
          </a:custGeom>
          <a:solidFill>
            <a:srgbClr val="FF8A65"/>
          </a:solidFill>
          <a:ln/>
        </p:spPr>
      </p:sp>
      <p:sp>
        <p:nvSpPr>
          <p:cNvPr id="7" name="Shape 5"/>
          <p:cNvSpPr/>
          <p:nvPr/>
        </p:nvSpPr>
        <p:spPr>
          <a:xfrm>
            <a:off x="595059" y="1528661"/>
            <a:ext cx="447413" cy="447413"/>
          </a:xfrm>
          <a:custGeom>
            <a:avLst/>
            <a:gdLst/>
            <a:ahLst/>
            <a:cxnLst/>
            <a:rect l="l" t="t" r="r" b="b"/>
            <a:pathLst>
              <a:path w="447413" h="447413">
                <a:moveTo>
                  <a:pt x="74570" y="0"/>
                </a:moveTo>
                <a:lnTo>
                  <a:pt x="372843" y="0"/>
                </a:lnTo>
                <a:cubicBezTo>
                  <a:pt x="413999" y="0"/>
                  <a:pt x="447413" y="33414"/>
                  <a:pt x="447413" y="74570"/>
                </a:cubicBezTo>
                <a:lnTo>
                  <a:pt x="447413" y="372843"/>
                </a:lnTo>
                <a:cubicBezTo>
                  <a:pt x="447413" y="413999"/>
                  <a:pt x="413999" y="447413"/>
                  <a:pt x="372843" y="447413"/>
                </a:cubicBezTo>
                <a:lnTo>
                  <a:pt x="74570" y="447413"/>
                </a:lnTo>
                <a:cubicBezTo>
                  <a:pt x="33414" y="447413"/>
                  <a:pt x="0" y="413999"/>
                  <a:pt x="0" y="372843"/>
                </a:cubicBezTo>
                <a:lnTo>
                  <a:pt x="0" y="74570"/>
                </a:lnTo>
                <a:cubicBezTo>
                  <a:pt x="0" y="33414"/>
                  <a:pt x="33414" y="0"/>
                  <a:pt x="74570" y="0"/>
                </a:cubicBezTo>
                <a:close/>
              </a:path>
            </a:pathLst>
          </a:custGeom>
          <a:solidFill>
            <a:srgbClr val="FF8A65">
              <a:alpha val="10196"/>
            </a:srgbClr>
          </a:solidFill>
          <a:ln/>
        </p:spPr>
      </p:sp>
      <p:sp>
        <p:nvSpPr>
          <p:cNvPr id="8" name="Text 6"/>
          <p:cNvSpPr/>
          <p:nvPr/>
        </p:nvSpPr>
        <p:spPr>
          <a:xfrm>
            <a:off x="704675" y="1603229"/>
            <a:ext cx="335560" cy="298275"/>
          </a:xfrm>
          <a:prstGeom prst="rect">
            <a:avLst/>
          </a:prstGeom>
          <a:noFill/>
          <a:ln/>
        </p:spPr>
        <p:txBody>
          <a:bodyPr wrap="square" lIns="0" tIns="0" rIns="0" bIns="0" rtlCol="0" anchor="ctr"/>
          <a:lstStyle/>
          <a:p>
            <a:pPr>
              <a:lnSpc>
                <a:spcPct val="110000"/>
              </a:lnSpc>
            </a:pPr>
            <a:r>
              <a:rPr lang="en-US" sz="1761" b="1" dirty="0">
                <a:solidFill>
                  <a:srgbClr val="FF8A65"/>
                </a:solidFill>
                <a:latin typeface="MiSans" pitchFamily="34" charset="0"/>
                <a:ea typeface="MiSans" pitchFamily="34" charset="-122"/>
                <a:cs typeface="MiSans" pitchFamily="34" charset="-120"/>
              </a:rPr>
              <a:t>01</a:t>
            </a:r>
            <a:endParaRPr lang="en-US" sz="1600" dirty="0"/>
          </a:p>
        </p:txBody>
      </p:sp>
      <p:sp>
        <p:nvSpPr>
          <p:cNvPr id="9" name="Text 7"/>
          <p:cNvSpPr/>
          <p:nvPr/>
        </p:nvSpPr>
        <p:spPr>
          <a:xfrm>
            <a:off x="1154325" y="1528661"/>
            <a:ext cx="4753761" cy="260991"/>
          </a:xfrm>
          <a:prstGeom prst="rect">
            <a:avLst/>
          </a:prstGeom>
          <a:noFill/>
          <a:ln/>
        </p:spPr>
        <p:txBody>
          <a:bodyPr wrap="square" lIns="0" tIns="0" rIns="0" bIns="0" rtlCol="0" anchor="ctr"/>
          <a:lstStyle/>
          <a:p>
            <a:pPr>
              <a:lnSpc>
                <a:spcPct val="120000"/>
              </a:lnSpc>
            </a:pPr>
            <a:r>
              <a:rPr lang="en-US" sz="1468" b="1" dirty="0">
                <a:solidFill>
                  <a:srgbClr val="37474F"/>
                </a:solidFill>
                <a:latin typeface="阿里妈妈数黑体" pitchFamily="34" charset="0"/>
                <a:ea typeface="阿里妈妈数黑体" pitchFamily="34" charset="-122"/>
                <a:cs typeface="阿里妈妈数黑体" pitchFamily="34" charset="-120"/>
              </a:rPr>
              <a:t>Sự phân mảnh dữ liệu</a:t>
            </a:r>
            <a:endParaRPr lang="en-US" sz="1600" dirty="0"/>
          </a:p>
        </p:txBody>
      </p:sp>
      <p:sp>
        <p:nvSpPr>
          <p:cNvPr id="10" name="Text 8"/>
          <p:cNvSpPr/>
          <p:nvPr/>
        </p:nvSpPr>
        <p:spPr>
          <a:xfrm>
            <a:off x="1154325" y="1864220"/>
            <a:ext cx="4735119" cy="484697"/>
          </a:xfrm>
          <a:prstGeom prst="rect">
            <a:avLst/>
          </a:prstGeom>
          <a:noFill/>
          <a:ln/>
        </p:spPr>
        <p:txBody>
          <a:bodyPr wrap="square" lIns="0" tIns="0" rIns="0" bIns="0" rtlCol="0" anchor="ctr"/>
          <a:lstStyle/>
          <a:p>
            <a:pPr>
              <a:lnSpc>
                <a:spcPct val="140000"/>
              </a:lnSpc>
            </a:pPr>
            <a:r>
              <a:rPr lang="en-US" sz="1174" dirty="0">
                <a:solidFill>
                  <a:srgbClr val="607D8B"/>
                </a:solidFill>
                <a:latin typeface="MiSans" pitchFamily="34" charset="0"/>
                <a:ea typeface="MiSans" pitchFamily="34" charset="-122"/>
                <a:cs typeface="MiSans" pitchFamily="34" charset="-120"/>
              </a:rPr>
              <a:t>Tài nguyên số lưu giữ rờ rạc trên </a:t>
            </a:r>
            <a:r>
              <a:rPr lang="en-US" sz="1174" dirty="0">
                <a:solidFill>
                  <a:srgbClr val="FF8A65"/>
                </a:solidFill>
                <a:highlight>
                  <a:srgbClr val="FF8A65">
                    <a:alpha val="15000"/>
                  </a:srgbClr>
                </a:highlight>
                <a:latin typeface="MiSans" pitchFamily="34" charset="0"/>
                <a:ea typeface="MiSans" pitchFamily="34" charset="-122"/>
                <a:cs typeface="MiSans" pitchFamily="34" charset="-120"/>
              </a:rPr>
              <a:t>Google Drive cá nhân </a:t>
            </a:r>
            <a:r>
              <a:rPr lang="en-US" sz="1174" dirty="0">
                <a:solidFill>
                  <a:srgbClr val="607D8B"/>
                </a:solidFill>
                <a:latin typeface="MiSans" pitchFamily="34" charset="0"/>
                <a:ea typeface="MiSans" pitchFamily="34" charset="-122"/>
                <a:cs typeface="MiSans" pitchFamily="34" charset="-120"/>
              </a:rPr>
              <a:t>, </a:t>
            </a:r>
            <a:r>
              <a:rPr lang="en-US" sz="1174" dirty="0">
                <a:solidFill>
                  <a:srgbClr val="FF8A65"/>
                </a:solidFill>
                <a:highlight>
                  <a:srgbClr val="FF8A65">
                    <a:alpha val="15000"/>
                  </a:srgbClr>
                </a:highlight>
                <a:latin typeface="MiSans" pitchFamily="34" charset="0"/>
                <a:ea typeface="MiSans" pitchFamily="34" charset="-122"/>
                <a:cs typeface="MiSans" pitchFamily="34" charset="-120"/>
              </a:rPr>
              <a:t>ổ cứng ngoài </a:t>
            </a:r>
            <a:r>
              <a:rPr lang="en-US" sz="1174" dirty="0">
                <a:solidFill>
                  <a:srgbClr val="607D8B"/>
                </a:solidFill>
                <a:latin typeface="MiSans" pitchFamily="34" charset="0"/>
                <a:ea typeface="MiSans" pitchFamily="34" charset="-122"/>
                <a:cs typeface="MiSans" pitchFamily="34" charset="-120"/>
              </a:rPr>
              <a:t>, nhóm chat </a:t>
            </a:r>
            <a:r>
              <a:rPr lang="en-US" sz="1174" dirty="0">
                <a:solidFill>
                  <a:srgbClr val="FF8A65"/>
                </a:solidFill>
                <a:highlight>
                  <a:srgbClr val="FF8A65">
                    <a:alpha val="15000"/>
                  </a:srgbClr>
                </a:highlight>
                <a:latin typeface="MiSans" pitchFamily="34" charset="0"/>
                <a:ea typeface="MiSans" pitchFamily="34" charset="-122"/>
                <a:cs typeface="MiSans" pitchFamily="34" charset="-120"/>
              </a:rPr>
              <a:t>Zalo, Messenger </a:t>
            </a:r>
            <a:r>
              <a:rPr lang="en-US" sz="1174" dirty="0">
                <a:solidFill>
                  <a:srgbClr val="607D8B"/>
                </a:solidFill>
                <a:latin typeface="MiSans" pitchFamily="34" charset="0"/>
                <a:ea typeface="MiSans" pitchFamily="34" charset="-122"/>
                <a:cs typeface="MiSans" pitchFamily="34" charset="-120"/>
              </a:rPr>
              <a:t>.</a:t>
            </a:r>
            <a:endParaRPr lang="en-US" sz="1600" dirty="0"/>
          </a:p>
        </p:txBody>
      </p:sp>
      <p:sp>
        <p:nvSpPr>
          <p:cNvPr id="11" name="Shape 9"/>
          <p:cNvSpPr/>
          <p:nvPr/>
        </p:nvSpPr>
        <p:spPr>
          <a:xfrm>
            <a:off x="1163273" y="2460771"/>
            <a:ext cx="4650857" cy="447413"/>
          </a:xfrm>
          <a:custGeom>
            <a:avLst/>
            <a:gdLst/>
            <a:ahLst/>
            <a:cxnLst/>
            <a:rect l="l" t="t" r="r" b="b"/>
            <a:pathLst>
              <a:path w="4650857" h="447413">
                <a:moveTo>
                  <a:pt x="17897" y="0"/>
                </a:moveTo>
                <a:lnTo>
                  <a:pt x="4576286" y="0"/>
                </a:lnTo>
                <a:cubicBezTo>
                  <a:pt x="4617470" y="0"/>
                  <a:pt x="4650857" y="33386"/>
                  <a:pt x="4650857" y="74570"/>
                </a:cubicBezTo>
                <a:lnTo>
                  <a:pt x="4650857" y="372843"/>
                </a:lnTo>
                <a:cubicBezTo>
                  <a:pt x="4650857" y="414027"/>
                  <a:pt x="4617470" y="447413"/>
                  <a:pt x="4576286" y="447413"/>
                </a:cubicBezTo>
                <a:lnTo>
                  <a:pt x="17897" y="447413"/>
                </a:lnTo>
                <a:cubicBezTo>
                  <a:pt x="8019" y="447413"/>
                  <a:pt x="0" y="439394"/>
                  <a:pt x="0" y="429516"/>
                </a:cubicBezTo>
                <a:lnTo>
                  <a:pt x="0" y="17897"/>
                </a:lnTo>
                <a:cubicBezTo>
                  <a:pt x="0" y="8019"/>
                  <a:pt x="8019" y="0"/>
                  <a:pt x="17897" y="0"/>
                </a:cubicBezTo>
                <a:close/>
              </a:path>
            </a:pathLst>
          </a:custGeom>
          <a:solidFill>
            <a:srgbClr val="FF8A65">
              <a:alpha val="5098"/>
            </a:srgbClr>
          </a:solidFill>
          <a:ln/>
        </p:spPr>
      </p:sp>
      <p:sp>
        <p:nvSpPr>
          <p:cNvPr id="12" name="Shape 10"/>
          <p:cNvSpPr/>
          <p:nvPr/>
        </p:nvSpPr>
        <p:spPr>
          <a:xfrm>
            <a:off x="1163273" y="2460771"/>
            <a:ext cx="17897" cy="447413"/>
          </a:xfrm>
          <a:custGeom>
            <a:avLst/>
            <a:gdLst/>
            <a:ahLst/>
            <a:cxnLst/>
            <a:rect l="l" t="t" r="r" b="b"/>
            <a:pathLst>
              <a:path w="17897" h="447413">
                <a:moveTo>
                  <a:pt x="17897" y="0"/>
                </a:moveTo>
                <a:lnTo>
                  <a:pt x="17897" y="0"/>
                </a:lnTo>
                <a:lnTo>
                  <a:pt x="17897" y="447413"/>
                </a:lnTo>
                <a:lnTo>
                  <a:pt x="17897" y="447413"/>
                </a:lnTo>
                <a:cubicBezTo>
                  <a:pt x="8013" y="447413"/>
                  <a:pt x="0" y="439400"/>
                  <a:pt x="0" y="429516"/>
                </a:cubicBezTo>
                <a:lnTo>
                  <a:pt x="0" y="17897"/>
                </a:lnTo>
                <a:cubicBezTo>
                  <a:pt x="0" y="8019"/>
                  <a:pt x="8019" y="0"/>
                  <a:pt x="17897" y="0"/>
                </a:cubicBezTo>
                <a:close/>
              </a:path>
            </a:pathLst>
          </a:custGeom>
          <a:solidFill>
            <a:srgbClr val="FF8A65"/>
          </a:solidFill>
          <a:ln/>
        </p:spPr>
      </p:sp>
      <p:sp>
        <p:nvSpPr>
          <p:cNvPr id="13" name="Shape 11"/>
          <p:cNvSpPr/>
          <p:nvPr/>
        </p:nvSpPr>
        <p:spPr>
          <a:xfrm>
            <a:off x="1302717" y="2614382"/>
            <a:ext cx="149138" cy="149138"/>
          </a:xfrm>
          <a:custGeom>
            <a:avLst/>
            <a:gdLst/>
            <a:ahLst/>
            <a:cxnLst/>
            <a:rect l="l" t="t" r="r" b="b"/>
            <a:pathLst>
              <a:path w="149138" h="149138">
                <a:moveTo>
                  <a:pt x="74569" y="149138"/>
                </a:moveTo>
                <a:cubicBezTo>
                  <a:pt x="115724" y="149138"/>
                  <a:pt x="149138" y="115724"/>
                  <a:pt x="149138" y="74569"/>
                </a:cubicBezTo>
                <a:cubicBezTo>
                  <a:pt x="149138" y="33413"/>
                  <a:pt x="115724" y="0"/>
                  <a:pt x="74569" y="0"/>
                </a:cubicBezTo>
                <a:cubicBezTo>
                  <a:pt x="33413" y="0"/>
                  <a:pt x="0" y="33413"/>
                  <a:pt x="0" y="74569"/>
                </a:cubicBezTo>
                <a:cubicBezTo>
                  <a:pt x="0" y="115724"/>
                  <a:pt x="33413" y="149138"/>
                  <a:pt x="74569" y="149138"/>
                </a:cubicBezTo>
                <a:close/>
                <a:moveTo>
                  <a:pt x="74569" y="39615"/>
                </a:moveTo>
                <a:cubicBezTo>
                  <a:pt x="78443" y="39615"/>
                  <a:pt x="81560" y="42731"/>
                  <a:pt x="81560" y="46606"/>
                </a:cubicBezTo>
                <a:lnTo>
                  <a:pt x="81560" y="79229"/>
                </a:lnTo>
                <a:cubicBezTo>
                  <a:pt x="81560" y="83103"/>
                  <a:pt x="78443" y="86220"/>
                  <a:pt x="74569" y="86220"/>
                </a:cubicBezTo>
                <a:cubicBezTo>
                  <a:pt x="70695" y="86220"/>
                  <a:pt x="67578" y="83103"/>
                  <a:pt x="67578" y="79229"/>
                </a:cubicBezTo>
                <a:lnTo>
                  <a:pt x="67578" y="46606"/>
                </a:lnTo>
                <a:cubicBezTo>
                  <a:pt x="67578" y="42731"/>
                  <a:pt x="70695" y="39615"/>
                  <a:pt x="74569" y="39615"/>
                </a:cubicBezTo>
                <a:close/>
                <a:moveTo>
                  <a:pt x="66792" y="102532"/>
                </a:moveTo>
                <a:cubicBezTo>
                  <a:pt x="66615" y="99645"/>
                  <a:pt x="68054" y="96899"/>
                  <a:pt x="70529" y="95402"/>
                </a:cubicBezTo>
                <a:cubicBezTo>
                  <a:pt x="73004" y="93905"/>
                  <a:pt x="76105" y="93905"/>
                  <a:pt x="78579" y="95402"/>
                </a:cubicBezTo>
                <a:cubicBezTo>
                  <a:pt x="81054" y="96899"/>
                  <a:pt x="82494" y="99645"/>
                  <a:pt x="82317" y="102532"/>
                </a:cubicBezTo>
                <a:cubicBezTo>
                  <a:pt x="82494" y="105419"/>
                  <a:pt x="81054" y="108166"/>
                  <a:pt x="78579" y="109662"/>
                </a:cubicBezTo>
                <a:cubicBezTo>
                  <a:pt x="76105" y="111159"/>
                  <a:pt x="73004" y="111159"/>
                  <a:pt x="70529" y="109662"/>
                </a:cubicBezTo>
                <a:cubicBezTo>
                  <a:pt x="68054" y="108166"/>
                  <a:pt x="66615" y="105419"/>
                  <a:pt x="66792" y="102532"/>
                </a:cubicBezTo>
                <a:close/>
              </a:path>
            </a:pathLst>
          </a:custGeom>
          <a:solidFill>
            <a:srgbClr val="FF8A65"/>
          </a:solidFill>
          <a:ln/>
        </p:spPr>
      </p:sp>
      <p:sp>
        <p:nvSpPr>
          <p:cNvPr id="14" name="Text 12"/>
          <p:cNvSpPr/>
          <p:nvPr/>
        </p:nvSpPr>
        <p:spPr>
          <a:xfrm>
            <a:off x="1525226" y="2572624"/>
            <a:ext cx="4251619" cy="223706"/>
          </a:xfrm>
          <a:prstGeom prst="rect">
            <a:avLst/>
          </a:prstGeom>
          <a:noFill/>
          <a:ln/>
        </p:spPr>
        <p:txBody>
          <a:bodyPr wrap="square" lIns="0" tIns="0" rIns="0" bIns="0" rtlCol="0" anchor="ctr"/>
          <a:lstStyle/>
          <a:p>
            <a:pPr>
              <a:lnSpc>
                <a:spcPct val="130000"/>
              </a:lnSpc>
            </a:pPr>
            <a:r>
              <a:rPr lang="en-US" sz="1174" b="1" dirty="0">
                <a:solidFill>
                  <a:srgbClr val="37474F"/>
                </a:solidFill>
                <a:latin typeface="MiSans" pitchFamily="34" charset="0"/>
                <a:ea typeface="MiSans" pitchFamily="34" charset="-122"/>
                <a:cs typeface="MiSans" pitchFamily="34" charset="-120"/>
              </a:rPr>
              <a:t>Nguy cơ mất mát dữ liệu cao khi thay đổi nhân sự</a:t>
            </a:r>
            <a:endParaRPr lang="en-US" sz="1600" dirty="0"/>
          </a:p>
        </p:txBody>
      </p:sp>
      <p:sp>
        <p:nvSpPr>
          <p:cNvPr id="15" name="Shape 13"/>
          <p:cNvSpPr/>
          <p:nvPr/>
        </p:nvSpPr>
        <p:spPr>
          <a:xfrm>
            <a:off x="390741" y="3355596"/>
            <a:ext cx="5610557" cy="1752367"/>
          </a:xfrm>
          <a:custGeom>
            <a:avLst/>
            <a:gdLst/>
            <a:ahLst/>
            <a:cxnLst/>
            <a:rect l="l" t="t" r="r" b="b"/>
            <a:pathLst>
              <a:path w="5610557" h="1752367">
                <a:moveTo>
                  <a:pt x="35793" y="0"/>
                </a:moveTo>
                <a:lnTo>
                  <a:pt x="5461413" y="0"/>
                </a:lnTo>
                <a:cubicBezTo>
                  <a:pt x="5543783" y="0"/>
                  <a:pt x="5610557" y="66774"/>
                  <a:pt x="5610557" y="149144"/>
                </a:cubicBezTo>
                <a:lnTo>
                  <a:pt x="5610557" y="1603223"/>
                </a:lnTo>
                <a:cubicBezTo>
                  <a:pt x="5610557" y="1685593"/>
                  <a:pt x="5543783" y="1752367"/>
                  <a:pt x="5461413" y="1752367"/>
                </a:cubicBezTo>
                <a:lnTo>
                  <a:pt x="35793" y="1752367"/>
                </a:lnTo>
                <a:cubicBezTo>
                  <a:pt x="16038" y="1752367"/>
                  <a:pt x="0" y="1736329"/>
                  <a:pt x="0" y="1716574"/>
                </a:cubicBezTo>
                <a:lnTo>
                  <a:pt x="0" y="35793"/>
                </a:lnTo>
                <a:cubicBezTo>
                  <a:pt x="0" y="16038"/>
                  <a:pt x="16038" y="0"/>
                  <a:pt x="35793" y="0"/>
                </a:cubicBezTo>
                <a:close/>
              </a:path>
            </a:pathLst>
          </a:custGeom>
          <a:solidFill>
            <a:srgbClr val="FFFFFF"/>
          </a:solidFill>
          <a:ln/>
          <a:effectLst>
            <a:outerShdw blurRad="139817" dist="93211" dir="5400000" algn="bl" rotWithShape="0">
              <a:srgbClr val="000000">
                <a:alpha val="10196"/>
              </a:srgbClr>
            </a:outerShdw>
          </a:effectLst>
        </p:spPr>
      </p:sp>
      <p:sp>
        <p:nvSpPr>
          <p:cNvPr id="16" name="Shape 14"/>
          <p:cNvSpPr/>
          <p:nvPr/>
        </p:nvSpPr>
        <p:spPr>
          <a:xfrm>
            <a:off x="390741" y="3355596"/>
            <a:ext cx="35793" cy="1752367"/>
          </a:xfrm>
          <a:custGeom>
            <a:avLst/>
            <a:gdLst/>
            <a:ahLst/>
            <a:cxnLst/>
            <a:rect l="l" t="t" r="r" b="b"/>
            <a:pathLst>
              <a:path w="35793" h="1752367">
                <a:moveTo>
                  <a:pt x="35793" y="0"/>
                </a:moveTo>
                <a:lnTo>
                  <a:pt x="35793" y="0"/>
                </a:lnTo>
                <a:lnTo>
                  <a:pt x="35793" y="1752367"/>
                </a:lnTo>
                <a:lnTo>
                  <a:pt x="35793" y="1752367"/>
                </a:lnTo>
                <a:cubicBezTo>
                  <a:pt x="16025" y="1752367"/>
                  <a:pt x="0" y="1736342"/>
                  <a:pt x="0" y="1716574"/>
                </a:cubicBezTo>
                <a:lnTo>
                  <a:pt x="0" y="35793"/>
                </a:lnTo>
                <a:cubicBezTo>
                  <a:pt x="0" y="16038"/>
                  <a:pt x="16038" y="0"/>
                  <a:pt x="35793" y="0"/>
                </a:cubicBezTo>
                <a:close/>
              </a:path>
            </a:pathLst>
          </a:custGeom>
          <a:solidFill>
            <a:srgbClr val="78909C"/>
          </a:solidFill>
          <a:ln/>
        </p:spPr>
      </p:sp>
      <p:sp>
        <p:nvSpPr>
          <p:cNvPr id="17" name="Shape 15"/>
          <p:cNvSpPr/>
          <p:nvPr/>
        </p:nvSpPr>
        <p:spPr>
          <a:xfrm>
            <a:off x="595059" y="3542018"/>
            <a:ext cx="447413" cy="447413"/>
          </a:xfrm>
          <a:custGeom>
            <a:avLst/>
            <a:gdLst/>
            <a:ahLst/>
            <a:cxnLst/>
            <a:rect l="l" t="t" r="r" b="b"/>
            <a:pathLst>
              <a:path w="447413" h="447413">
                <a:moveTo>
                  <a:pt x="74570" y="0"/>
                </a:moveTo>
                <a:lnTo>
                  <a:pt x="372843" y="0"/>
                </a:lnTo>
                <a:cubicBezTo>
                  <a:pt x="413999" y="0"/>
                  <a:pt x="447413" y="33414"/>
                  <a:pt x="447413" y="74570"/>
                </a:cubicBezTo>
                <a:lnTo>
                  <a:pt x="447413" y="372843"/>
                </a:lnTo>
                <a:cubicBezTo>
                  <a:pt x="447413" y="413999"/>
                  <a:pt x="413999" y="447413"/>
                  <a:pt x="372843" y="447413"/>
                </a:cubicBezTo>
                <a:lnTo>
                  <a:pt x="74570" y="447413"/>
                </a:lnTo>
                <a:cubicBezTo>
                  <a:pt x="33414" y="447413"/>
                  <a:pt x="0" y="413999"/>
                  <a:pt x="0" y="372843"/>
                </a:cubicBezTo>
                <a:lnTo>
                  <a:pt x="0" y="74570"/>
                </a:lnTo>
                <a:cubicBezTo>
                  <a:pt x="0" y="33414"/>
                  <a:pt x="33414" y="0"/>
                  <a:pt x="74570" y="0"/>
                </a:cubicBezTo>
                <a:close/>
              </a:path>
            </a:pathLst>
          </a:custGeom>
          <a:solidFill>
            <a:srgbClr val="78909C">
              <a:alpha val="10196"/>
            </a:srgbClr>
          </a:solidFill>
          <a:ln/>
        </p:spPr>
      </p:sp>
      <p:sp>
        <p:nvSpPr>
          <p:cNvPr id="18" name="Text 16"/>
          <p:cNvSpPr/>
          <p:nvPr/>
        </p:nvSpPr>
        <p:spPr>
          <a:xfrm>
            <a:off x="685753" y="3616587"/>
            <a:ext cx="382165" cy="298275"/>
          </a:xfrm>
          <a:prstGeom prst="rect">
            <a:avLst/>
          </a:prstGeom>
          <a:noFill/>
          <a:ln/>
        </p:spPr>
        <p:txBody>
          <a:bodyPr wrap="square" lIns="0" tIns="0" rIns="0" bIns="0" rtlCol="0" anchor="ctr"/>
          <a:lstStyle/>
          <a:p>
            <a:pPr>
              <a:lnSpc>
                <a:spcPct val="110000"/>
              </a:lnSpc>
            </a:pPr>
            <a:r>
              <a:rPr lang="en-US" sz="1761" b="1" dirty="0">
                <a:solidFill>
                  <a:srgbClr val="78909C"/>
                </a:solidFill>
                <a:latin typeface="MiSans" pitchFamily="34" charset="0"/>
                <a:ea typeface="MiSans" pitchFamily="34" charset="-122"/>
                <a:cs typeface="MiSans" pitchFamily="34" charset="-120"/>
              </a:rPr>
              <a:t>02</a:t>
            </a:r>
            <a:endParaRPr lang="en-US" sz="1600" dirty="0"/>
          </a:p>
        </p:txBody>
      </p:sp>
      <p:sp>
        <p:nvSpPr>
          <p:cNvPr id="19" name="Text 17"/>
          <p:cNvSpPr/>
          <p:nvPr/>
        </p:nvSpPr>
        <p:spPr>
          <a:xfrm>
            <a:off x="1154325" y="3542018"/>
            <a:ext cx="4753761" cy="260991"/>
          </a:xfrm>
          <a:prstGeom prst="rect">
            <a:avLst/>
          </a:prstGeom>
          <a:noFill/>
          <a:ln/>
        </p:spPr>
        <p:txBody>
          <a:bodyPr wrap="square" lIns="0" tIns="0" rIns="0" bIns="0" rtlCol="0" anchor="ctr"/>
          <a:lstStyle/>
          <a:p>
            <a:pPr>
              <a:lnSpc>
                <a:spcPct val="120000"/>
              </a:lnSpc>
            </a:pPr>
            <a:r>
              <a:rPr lang="en-US" sz="1468" b="1" dirty="0">
                <a:solidFill>
                  <a:srgbClr val="37474F"/>
                </a:solidFill>
                <a:latin typeface="阿里妈妈数黑体" pitchFamily="34" charset="0"/>
                <a:ea typeface="阿里妈妈数黑体" pitchFamily="34" charset="-122"/>
                <a:cs typeface="阿里妈妈数黑体" pitchFamily="34" charset="-120"/>
              </a:rPr>
              <a:t>Đứt gãy quy trình phê duyệt</a:t>
            </a:r>
            <a:endParaRPr lang="en-US" sz="1600" dirty="0"/>
          </a:p>
        </p:txBody>
      </p:sp>
      <p:sp>
        <p:nvSpPr>
          <p:cNvPr id="20" name="Text 18"/>
          <p:cNvSpPr/>
          <p:nvPr/>
        </p:nvSpPr>
        <p:spPr>
          <a:xfrm>
            <a:off x="1154325" y="3877578"/>
            <a:ext cx="4735119" cy="484697"/>
          </a:xfrm>
          <a:prstGeom prst="rect">
            <a:avLst/>
          </a:prstGeom>
          <a:noFill/>
          <a:ln/>
        </p:spPr>
        <p:txBody>
          <a:bodyPr wrap="square" lIns="0" tIns="0" rIns="0" bIns="0" rtlCol="0" anchor="ctr"/>
          <a:lstStyle/>
          <a:p>
            <a:pPr>
              <a:lnSpc>
                <a:spcPct val="140000"/>
              </a:lnSpc>
            </a:pPr>
            <a:r>
              <a:rPr lang="en-US" sz="1174" dirty="0">
                <a:solidFill>
                  <a:srgbClr val="607D8B"/>
                </a:solidFill>
                <a:latin typeface="MiSans" pitchFamily="34" charset="0"/>
                <a:ea typeface="MiSans" pitchFamily="34" charset="-122"/>
                <a:cs typeface="MiSans" pitchFamily="34" charset="-120"/>
              </a:rPr>
              <a:t>Việc trao đổi chỉnh sửa sản phẩm giữa </a:t>
            </a:r>
            <a:r>
              <a:rPr lang="en-US" sz="1174" dirty="0">
                <a:solidFill>
                  <a:srgbClr val="78909C"/>
                </a:solidFill>
                <a:highlight>
                  <a:srgbClr val="78909C">
                    <a:alpha val="15000"/>
                  </a:srgbClr>
                </a:highlight>
                <a:latin typeface="MiSans" pitchFamily="34" charset="0"/>
                <a:ea typeface="MiSans" pitchFamily="34" charset="-122"/>
                <a:cs typeface="MiSans" pitchFamily="34" charset="-120"/>
              </a:rPr>
              <a:t>bộ phận thiết kế </a:t>
            </a:r>
            <a:r>
              <a:rPr lang="en-US" sz="1174" dirty="0">
                <a:solidFill>
                  <a:srgbClr val="607D8B"/>
                </a:solidFill>
                <a:latin typeface="MiSans" pitchFamily="34" charset="0"/>
                <a:ea typeface="MiSans" pitchFamily="34" charset="-122"/>
                <a:cs typeface="MiSans" pitchFamily="34" charset="-120"/>
              </a:rPr>
              <a:t>và </a:t>
            </a:r>
            <a:r>
              <a:rPr lang="en-US" sz="1174" dirty="0">
                <a:solidFill>
                  <a:srgbClr val="78909C"/>
                </a:solidFill>
                <a:highlight>
                  <a:srgbClr val="78909C">
                    <a:alpha val="15000"/>
                  </a:srgbClr>
                </a:highlight>
                <a:latin typeface="MiSans" pitchFamily="34" charset="0"/>
                <a:ea typeface="MiSans" pitchFamily="34" charset="-122"/>
                <a:cs typeface="MiSans" pitchFamily="34" charset="-120"/>
              </a:rPr>
              <a:t>lãnh đạo </a:t>
            </a:r>
            <a:r>
              <a:rPr lang="en-US" sz="1174" dirty="0">
                <a:solidFill>
                  <a:srgbClr val="607D8B"/>
                </a:solidFill>
                <a:latin typeface="MiSans" pitchFamily="34" charset="0"/>
                <a:ea typeface="MiSans" pitchFamily="34" charset="-122"/>
                <a:cs typeface="MiSans" pitchFamily="34" charset="-120"/>
              </a:rPr>
              <a:t>thường xuyên </a:t>
            </a:r>
            <a:r>
              <a:rPr lang="en-US" sz="1174" b="1" dirty="0">
                <a:solidFill>
                  <a:srgbClr val="607D8B"/>
                </a:solidFill>
                <a:latin typeface="MiSans" pitchFamily="34" charset="0"/>
                <a:ea typeface="MiSans" pitchFamily="34" charset="-122"/>
                <a:cs typeface="MiSans" pitchFamily="34" charset="-120"/>
              </a:rPr>
              <a:t>"trôi" tin nhắn</a:t>
            </a:r>
            <a:r>
              <a:rPr lang="en-US" sz="1174" dirty="0">
                <a:solidFill>
                  <a:srgbClr val="607D8B"/>
                </a:solidFill>
                <a:latin typeface="MiSans" pitchFamily="34" charset="0"/>
                <a:ea typeface="MiSans" pitchFamily="34" charset="-122"/>
                <a:cs typeface="MiSans" pitchFamily="34" charset="-120"/>
              </a:rPr>
              <a:t>.</a:t>
            </a:r>
            <a:endParaRPr lang="en-US" sz="1600" dirty="0"/>
          </a:p>
        </p:txBody>
      </p:sp>
      <p:sp>
        <p:nvSpPr>
          <p:cNvPr id="21" name="Shape 19"/>
          <p:cNvSpPr/>
          <p:nvPr/>
        </p:nvSpPr>
        <p:spPr>
          <a:xfrm>
            <a:off x="1154325" y="4474128"/>
            <a:ext cx="1603229" cy="335560"/>
          </a:xfrm>
          <a:custGeom>
            <a:avLst/>
            <a:gdLst/>
            <a:ahLst/>
            <a:cxnLst/>
            <a:rect l="l" t="t" r="r" b="b"/>
            <a:pathLst>
              <a:path w="1603229" h="335560">
                <a:moveTo>
                  <a:pt x="167780" y="0"/>
                </a:moveTo>
                <a:lnTo>
                  <a:pt x="1435450" y="0"/>
                </a:lnTo>
                <a:cubicBezTo>
                  <a:pt x="1528050" y="0"/>
                  <a:pt x="1603229" y="75180"/>
                  <a:pt x="1603229" y="167780"/>
                </a:cubicBezTo>
                <a:lnTo>
                  <a:pt x="1603229" y="167780"/>
                </a:lnTo>
                <a:cubicBezTo>
                  <a:pt x="1603229" y="260380"/>
                  <a:pt x="1528050" y="335560"/>
                  <a:pt x="1435450" y="335560"/>
                </a:cubicBezTo>
                <a:lnTo>
                  <a:pt x="167780" y="335560"/>
                </a:lnTo>
                <a:cubicBezTo>
                  <a:pt x="75180" y="335560"/>
                  <a:pt x="0" y="260380"/>
                  <a:pt x="0" y="167780"/>
                </a:cubicBezTo>
                <a:lnTo>
                  <a:pt x="0" y="167780"/>
                </a:lnTo>
                <a:cubicBezTo>
                  <a:pt x="0" y="75180"/>
                  <a:pt x="75180" y="0"/>
                  <a:pt x="167780" y="0"/>
                </a:cubicBezTo>
                <a:close/>
              </a:path>
            </a:pathLst>
          </a:custGeom>
          <a:solidFill>
            <a:srgbClr val="78909C">
              <a:alpha val="10196"/>
            </a:srgbClr>
          </a:solidFill>
          <a:ln/>
        </p:spPr>
      </p:sp>
      <p:sp>
        <p:nvSpPr>
          <p:cNvPr id="22" name="Shape 20"/>
          <p:cNvSpPr/>
          <p:nvPr/>
        </p:nvSpPr>
        <p:spPr>
          <a:xfrm>
            <a:off x="1284821" y="4571813"/>
            <a:ext cx="149138" cy="149138"/>
          </a:xfrm>
          <a:custGeom>
            <a:avLst/>
            <a:gdLst/>
            <a:ahLst/>
            <a:cxnLst/>
            <a:rect l="l" t="t" r="r" b="b"/>
            <a:pathLst>
              <a:path w="149138" h="149138">
                <a:moveTo>
                  <a:pt x="74569" y="0"/>
                </a:moveTo>
                <a:cubicBezTo>
                  <a:pt x="115724" y="0"/>
                  <a:pt x="149138" y="33413"/>
                  <a:pt x="149138" y="74569"/>
                </a:cubicBezTo>
                <a:cubicBezTo>
                  <a:pt x="149138" y="115724"/>
                  <a:pt x="115724" y="149138"/>
                  <a:pt x="74569" y="149138"/>
                </a:cubicBezTo>
                <a:cubicBezTo>
                  <a:pt x="33413" y="149138"/>
                  <a:pt x="0" y="115724"/>
                  <a:pt x="0" y="74569"/>
                </a:cubicBezTo>
                <a:cubicBezTo>
                  <a:pt x="0" y="33413"/>
                  <a:pt x="33413" y="0"/>
                  <a:pt x="74569" y="0"/>
                </a:cubicBezTo>
                <a:close/>
                <a:moveTo>
                  <a:pt x="67578" y="34954"/>
                </a:moveTo>
                <a:lnTo>
                  <a:pt x="67578" y="74569"/>
                </a:lnTo>
                <a:cubicBezTo>
                  <a:pt x="67578" y="76899"/>
                  <a:pt x="68743" y="79084"/>
                  <a:pt x="70695" y="80394"/>
                </a:cubicBezTo>
                <a:lnTo>
                  <a:pt x="98658" y="99037"/>
                </a:lnTo>
                <a:cubicBezTo>
                  <a:pt x="101862" y="101192"/>
                  <a:pt x="106202" y="100318"/>
                  <a:pt x="108358" y="97085"/>
                </a:cubicBezTo>
                <a:cubicBezTo>
                  <a:pt x="110513" y="93852"/>
                  <a:pt x="109639" y="89541"/>
                  <a:pt x="106406" y="87385"/>
                </a:cubicBezTo>
                <a:lnTo>
                  <a:pt x="81560" y="70840"/>
                </a:lnTo>
                <a:lnTo>
                  <a:pt x="81560" y="34954"/>
                </a:lnTo>
                <a:cubicBezTo>
                  <a:pt x="81560" y="31080"/>
                  <a:pt x="78443" y="27963"/>
                  <a:pt x="74569" y="27963"/>
                </a:cubicBezTo>
                <a:cubicBezTo>
                  <a:pt x="70695" y="27963"/>
                  <a:pt x="67578" y="31080"/>
                  <a:pt x="67578" y="34954"/>
                </a:cubicBezTo>
                <a:close/>
              </a:path>
            </a:pathLst>
          </a:custGeom>
          <a:solidFill>
            <a:srgbClr val="78909C"/>
          </a:solidFill>
          <a:ln/>
        </p:spPr>
      </p:sp>
      <p:sp>
        <p:nvSpPr>
          <p:cNvPr id="23" name="Text 21"/>
          <p:cNvSpPr/>
          <p:nvPr/>
        </p:nvSpPr>
        <p:spPr>
          <a:xfrm>
            <a:off x="1368112" y="4474128"/>
            <a:ext cx="1464011" cy="335560"/>
          </a:xfrm>
          <a:prstGeom prst="rect">
            <a:avLst/>
          </a:prstGeom>
          <a:noFill/>
          <a:ln/>
        </p:spPr>
        <p:txBody>
          <a:bodyPr wrap="square" lIns="111853" tIns="55927" rIns="111853" bIns="55927" rtlCol="0" anchor="ctr"/>
          <a:lstStyle/>
          <a:p>
            <a:pPr>
              <a:lnSpc>
                <a:spcPct val="130000"/>
              </a:lnSpc>
            </a:pPr>
            <a:r>
              <a:rPr lang="en-US" sz="1174" b="1" dirty="0">
                <a:solidFill>
                  <a:srgbClr val="37474F"/>
                </a:solidFill>
                <a:latin typeface="MiSans" pitchFamily="34" charset="0"/>
                <a:ea typeface="MiSans" pitchFamily="34" charset="-122"/>
                <a:cs typeface="MiSans" pitchFamily="34" charset="-120"/>
              </a:rPr>
              <a:t>Chậm trễ tiến độ</a:t>
            </a:r>
            <a:endParaRPr lang="en-US" sz="1600" dirty="0"/>
          </a:p>
        </p:txBody>
      </p:sp>
      <p:sp>
        <p:nvSpPr>
          <p:cNvPr id="24" name="Shape 22"/>
          <p:cNvSpPr/>
          <p:nvPr/>
        </p:nvSpPr>
        <p:spPr>
          <a:xfrm>
            <a:off x="2831005" y="4474128"/>
            <a:ext cx="2246385" cy="335560"/>
          </a:xfrm>
          <a:custGeom>
            <a:avLst/>
            <a:gdLst/>
            <a:ahLst/>
            <a:cxnLst/>
            <a:rect l="l" t="t" r="r" b="b"/>
            <a:pathLst>
              <a:path w="2246385" h="335560">
                <a:moveTo>
                  <a:pt x="167780" y="0"/>
                </a:moveTo>
                <a:lnTo>
                  <a:pt x="2078606" y="0"/>
                </a:lnTo>
                <a:cubicBezTo>
                  <a:pt x="2171206" y="0"/>
                  <a:pt x="2246385" y="75180"/>
                  <a:pt x="2246385" y="167780"/>
                </a:cubicBezTo>
                <a:lnTo>
                  <a:pt x="2246385" y="167780"/>
                </a:lnTo>
                <a:cubicBezTo>
                  <a:pt x="2246385" y="260380"/>
                  <a:pt x="2171206" y="335560"/>
                  <a:pt x="2078606" y="335560"/>
                </a:cubicBezTo>
                <a:lnTo>
                  <a:pt x="167780" y="335560"/>
                </a:lnTo>
                <a:cubicBezTo>
                  <a:pt x="75180" y="335560"/>
                  <a:pt x="0" y="260380"/>
                  <a:pt x="0" y="167780"/>
                </a:cubicBezTo>
                <a:lnTo>
                  <a:pt x="0" y="167780"/>
                </a:lnTo>
                <a:cubicBezTo>
                  <a:pt x="0" y="75180"/>
                  <a:pt x="75180" y="0"/>
                  <a:pt x="167780" y="0"/>
                </a:cubicBezTo>
                <a:close/>
              </a:path>
            </a:pathLst>
          </a:custGeom>
          <a:solidFill>
            <a:srgbClr val="78909C">
              <a:alpha val="10196"/>
            </a:srgbClr>
          </a:solidFill>
          <a:ln/>
        </p:spPr>
      </p:sp>
      <p:sp>
        <p:nvSpPr>
          <p:cNvPr id="25" name="Shape 23"/>
          <p:cNvSpPr/>
          <p:nvPr/>
        </p:nvSpPr>
        <p:spPr>
          <a:xfrm>
            <a:off x="2961500" y="4571813"/>
            <a:ext cx="149138" cy="149138"/>
          </a:xfrm>
          <a:custGeom>
            <a:avLst/>
            <a:gdLst/>
            <a:ahLst/>
            <a:cxnLst/>
            <a:rect l="l" t="t" r="r" b="b"/>
            <a:pathLst>
              <a:path w="149138" h="149138">
                <a:moveTo>
                  <a:pt x="117621" y="10020"/>
                </a:moveTo>
                <a:cubicBezTo>
                  <a:pt x="121116" y="8564"/>
                  <a:pt x="125107" y="9379"/>
                  <a:pt x="127786" y="12030"/>
                </a:cubicBezTo>
                <a:lnTo>
                  <a:pt x="146429" y="30672"/>
                </a:lnTo>
                <a:cubicBezTo>
                  <a:pt x="148176" y="32420"/>
                  <a:pt x="149167" y="34779"/>
                  <a:pt x="149167" y="37255"/>
                </a:cubicBezTo>
                <a:cubicBezTo>
                  <a:pt x="149167" y="39731"/>
                  <a:pt x="148176" y="42091"/>
                  <a:pt x="146429" y="43838"/>
                </a:cubicBezTo>
                <a:lnTo>
                  <a:pt x="127786" y="62481"/>
                </a:lnTo>
                <a:cubicBezTo>
                  <a:pt x="125107" y="65160"/>
                  <a:pt x="121116" y="65947"/>
                  <a:pt x="117621" y="64490"/>
                </a:cubicBezTo>
                <a:cubicBezTo>
                  <a:pt x="114125" y="63034"/>
                  <a:pt x="111853" y="59684"/>
                  <a:pt x="111853" y="55927"/>
                </a:cubicBezTo>
                <a:lnTo>
                  <a:pt x="111853" y="46606"/>
                </a:lnTo>
                <a:lnTo>
                  <a:pt x="102532" y="46606"/>
                </a:lnTo>
                <a:cubicBezTo>
                  <a:pt x="99590" y="46606"/>
                  <a:pt x="96823" y="47975"/>
                  <a:pt x="95075" y="50334"/>
                </a:cubicBezTo>
                <a:lnTo>
                  <a:pt x="85638" y="62917"/>
                </a:lnTo>
                <a:lnTo>
                  <a:pt x="73986" y="47392"/>
                </a:lnTo>
                <a:lnTo>
                  <a:pt x="80161" y="39149"/>
                </a:lnTo>
                <a:cubicBezTo>
                  <a:pt x="85434" y="32100"/>
                  <a:pt x="93735" y="27963"/>
                  <a:pt x="102532" y="27963"/>
                </a:cubicBezTo>
                <a:lnTo>
                  <a:pt x="111853" y="27963"/>
                </a:lnTo>
                <a:lnTo>
                  <a:pt x="111853" y="18642"/>
                </a:lnTo>
                <a:cubicBezTo>
                  <a:pt x="111853" y="14885"/>
                  <a:pt x="114125" y="11477"/>
                  <a:pt x="117621" y="10020"/>
                </a:cubicBezTo>
                <a:close/>
                <a:moveTo>
                  <a:pt x="44858" y="86220"/>
                </a:moveTo>
                <a:lnTo>
                  <a:pt x="56509" y="101746"/>
                </a:lnTo>
                <a:lnTo>
                  <a:pt x="50334" y="109989"/>
                </a:lnTo>
                <a:cubicBezTo>
                  <a:pt x="45062" y="117038"/>
                  <a:pt x="36760" y="121174"/>
                  <a:pt x="27963" y="121174"/>
                </a:cubicBezTo>
                <a:lnTo>
                  <a:pt x="9321" y="121174"/>
                </a:lnTo>
                <a:cubicBezTo>
                  <a:pt x="4165" y="121174"/>
                  <a:pt x="0" y="117009"/>
                  <a:pt x="0" y="111853"/>
                </a:cubicBezTo>
                <a:cubicBezTo>
                  <a:pt x="0" y="106697"/>
                  <a:pt x="4165" y="102532"/>
                  <a:pt x="9321" y="102532"/>
                </a:cubicBezTo>
                <a:lnTo>
                  <a:pt x="27963" y="102532"/>
                </a:lnTo>
                <a:cubicBezTo>
                  <a:pt x="30905" y="102532"/>
                  <a:pt x="33672" y="101163"/>
                  <a:pt x="35420" y="98804"/>
                </a:cubicBezTo>
                <a:lnTo>
                  <a:pt x="44858" y="86220"/>
                </a:lnTo>
                <a:close/>
                <a:moveTo>
                  <a:pt x="127757" y="137078"/>
                </a:moveTo>
                <a:cubicBezTo>
                  <a:pt x="125078" y="139758"/>
                  <a:pt x="121087" y="140545"/>
                  <a:pt x="117592" y="139088"/>
                </a:cubicBezTo>
                <a:cubicBezTo>
                  <a:pt x="114096" y="137632"/>
                  <a:pt x="111853" y="134253"/>
                  <a:pt x="111853" y="130495"/>
                </a:cubicBezTo>
                <a:lnTo>
                  <a:pt x="111853" y="121174"/>
                </a:lnTo>
                <a:lnTo>
                  <a:pt x="102532" y="121174"/>
                </a:lnTo>
                <a:cubicBezTo>
                  <a:pt x="93735" y="121174"/>
                  <a:pt x="85434" y="117038"/>
                  <a:pt x="80161" y="109989"/>
                </a:cubicBezTo>
                <a:lnTo>
                  <a:pt x="35420" y="50334"/>
                </a:lnTo>
                <a:cubicBezTo>
                  <a:pt x="33672" y="47975"/>
                  <a:pt x="30905" y="46606"/>
                  <a:pt x="27963" y="46606"/>
                </a:cubicBezTo>
                <a:lnTo>
                  <a:pt x="9321" y="46606"/>
                </a:lnTo>
                <a:cubicBezTo>
                  <a:pt x="4165" y="46606"/>
                  <a:pt x="0" y="42440"/>
                  <a:pt x="0" y="37284"/>
                </a:cubicBezTo>
                <a:cubicBezTo>
                  <a:pt x="0" y="32129"/>
                  <a:pt x="4165" y="27963"/>
                  <a:pt x="9321" y="27963"/>
                </a:cubicBezTo>
                <a:lnTo>
                  <a:pt x="27963" y="27963"/>
                </a:lnTo>
                <a:cubicBezTo>
                  <a:pt x="36760" y="27963"/>
                  <a:pt x="45062" y="32100"/>
                  <a:pt x="50334" y="39149"/>
                </a:cubicBezTo>
                <a:lnTo>
                  <a:pt x="95075" y="98804"/>
                </a:lnTo>
                <a:cubicBezTo>
                  <a:pt x="96823" y="101163"/>
                  <a:pt x="99590" y="102532"/>
                  <a:pt x="102532" y="102532"/>
                </a:cubicBezTo>
                <a:lnTo>
                  <a:pt x="111853" y="102532"/>
                </a:lnTo>
                <a:lnTo>
                  <a:pt x="111853" y="93211"/>
                </a:lnTo>
                <a:cubicBezTo>
                  <a:pt x="111853" y="89453"/>
                  <a:pt x="114125" y="86045"/>
                  <a:pt x="117621" y="84589"/>
                </a:cubicBezTo>
                <a:cubicBezTo>
                  <a:pt x="121116" y="83133"/>
                  <a:pt x="125107" y="83948"/>
                  <a:pt x="127786" y="86599"/>
                </a:cubicBezTo>
                <a:lnTo>
                  <a:pt x="146429" y="105241"/>
                </a:lnTo>
                <a:cubicBezTo>
                  <a:pt x="148176" y="106989"/>
                  <a:pt x="149167" y="109348"/>
                  <a:pt x="149167" y="111824"/>
                </a:cubicBezTo>
                <a:cubicBezTo>
                  <a:pt x="149167" y="114300"/>
                  <a:pt x="148176" y="116659"/>
                  <a:pt x="146429" y="118407"/>
                </a:cubicBezTo>
                <a:lnTo>
                  <a:pt x="127786" y="137049"/>
                </a:lnTo>
                <a:close/>
              </a:path>
            </a:pathLst>
          </a:custGeom>
          <a:solidFill>
            <a:srgbClr val="78909C"/>
          </a:solidFill>
          <a:ln/>
        </p:spPr>
      </p:sp>
      <p:sp>
        <p:nvSpPr>
          <p:cNvPr id="26" name="Text 24"/>
          <p:cNvSpPr/>
          <p:nvPr/>
        </p:nvSpPr>
        <p:spPr>
          <a:xfrm>
            <a:off x="3044792" y="4474128"/>
            <a:ext cx="2107167" cy="335560"/>
          </a:xfrm>
          <a:prstGeom prst="rect">
            <a:avLst/>
          </a:prstGeom>
          <a:noFill/>
          <a:ln/>
        </p:spPr>
        <p:txBody>
          <a:bodyPr wrap="square" lIns="111853" tIns="55927" rIns="111853" bIns="55927" rtlCol="0" anchor="ctr"/>
          <a:lstStyle/>
          <a:p>
            <a:pPr>
              <a:lnSpc>
                <a:spcPct val="130000"/>
              </a:lnSpc>
            </a:pPr>
            <a:r>
              <a:rPr lang="en-US" sz="1174" b="1" dirty="0">
                <a:solidFill>
                  <a:srgbClr val="37474F"/>
                </a:solidFill>
                <a:latin typeface="MiSans" pitchFamily="34" charset="0"/>
                <a:ea typeface="MiSans" pitchFamily="34" charset="-122"/>
                <a:cs typeface="MiSans" pitchFamily="34" charset="-120"/>
              </a:rPr>
              <a:t>Thiếu thốn nhất phiên bản</a:t>
            </a:r>
            <a:endParaRPr lang="en-US" sz="1600" dirty="0"/>
          </a:p>
        </p:txBody>
      </p:sp>
      <p:sp>
        <p:nvSpPr>
          <p:cNvPr id="27" name="Shape 25"/>
          <p:cNvSpPr/>
          <p:nvPr/>
        </p:nvSpPr>
        <p:spPr>
          <a:xfrm>
            <a:off x="390741" y="5257101"/>
            <a:ext cx="5610557" cy="1603229"/>
          </a:xfrm>
          <a:custGeom>
            <a:avLst/>
            <a:gdLst/>
            <a:ahLst/>
            <a:cxnLst/>
            <a:rect l="l" t="t" r="r" b="b"/>
            <a:pathLst>
              <a:path w="5610557" h="1603229">
                <a:moveTo>
                  <a:pt x="35793" y="0"/>
                </a:moveTo>
                <a:lnTo>
                  <a:pt x="5461425" y="0"/>
                </a:lnTo>
                <a:cubicBezTo>
                  <a:pt x="5543788" y="0"/>
                  <a:pt x="5610557" y="66769"/>
                  <a:pt x="5610557" y="149132"/>
                </a:cubicBezTo>
                <a:lnTo>
                  <a:pt x="5610557" y="1454097"/>
                </a:lnTo>
                <a:cubicBezTo>
                  <a:pt x="5610557" y="1536461"/>
                  <a:pt x="5543788" y="1603229"/>
                  <a:pt x="5461425" y="1603229"/>
                </a:cubicBezTo>
                <a:lnTo>
                  <a:pt x="35793" y="1603229"/>
                </a:lnTo>
                <a:cubicBezTo>
                  <a:pt x="16025" y="1603229"/>
                  <a:pt x="0" y="1587204"/>
                  <a:pt x="0" y="1567436"/>
                </a:cubicBezTo>
                <a:lnTo>
                  <a:pt x="0" y="35793"/>
                </a:lnTo>
                <a:cubicBezTo>
                  <a:pt x="0" y="16038"/>
                  <a:pt x="16038" y="0"/>
                  <a:pt x="35793" y="0"/>
                </a:cubicBezTo>
                <a:close/>
              </a:path>
            </a:pathLst>
          </a:custGeom>
          <a:solidFill>
            <a:srgbClr val="FFFFFF"/>
          </a:solidFill>
          <a:ln/>
          <a:effectLst>
            <a:outerShdw blurRad="139817" dist="93211" dir="5400000" algn="bl" rotWithShape="0">
              <a:srgbClr val="000000">
                <a:alpha val="10196"/>
              </a:srgbClr>
            </a:outerShdw>
          </a:effectLst>
        </p:spPr>
      </p:sp>
      <p:sp>
        <p:nvSpPr>
          <p:cNvPr id="28" name="Shape 26"/>
          <p:cNvSpPr/>
          <p:nvPr/>
        </p:nvSpPr>
        <p:spPr>
          <a:xfrm>
            <a:off x="390741" y="5257101"/>
            <a:ext cx="35793" cy="1603229"/>
          </a:xfrm>
          <a:custGeom>
            <a:avLst/>
            <a:gdLst/>
            <a:ahLst/>
            <a:cxnLst/>
            <a:rect l="l" t="t" r="r" b="b"/>
            <a:pathLst>
              <a:path w="35793" h="1603229">
                <a:moveTo>
                  <a:pt x="35793" y="0"/>
                </a:moveTo>
                <a:lnTo>
                  <a:pt x="35793" y="0"/>
                </a:lnTo>
                <a:lnTo>
                  <a:pt x="35793" y="1603229"/>
                </a:lnTo>
                <a:lnTo>
                  <a:pt x="35793" y="1603229"/>
                </a:lnTo>
                <a:cubicBezTo>
                  <a:pt x="16025" y="1603229"/>
                  <a:pt x="0" y="1587204"/>
                  <a:pt x="0" y="1567436"/>
                </a:cubicBezTo>
                <a:lnTo>
                  <a:pt x="0" y="35793"/>
                </a:lnTo>
                <a:cubicBezTo>
                  <a:pt x="0" y="16038"/>
                  <a:pt x="16038" y="0"/>
                  <a:pt x="35793" y="0"/>
                </a:cubicBezTo>
                <a:close/>
              </a:path>
            </a:pathLst>
          </a:custGeom>
          <a:solidFill>
            <a:srgbClr val="1E88E5"/>
          </a:solidFill>
          <a:ln/>
        </p:spPr>
      </p:sp>
      <p:sp>
        <p:nvSpPr>
          <p:cNvPr id="29" name="Shape 27"/>
          <p:cNvSpPr/>
          <p:nvPr/>
        </p:nvSpPr>
        <p:spPr>
          <a:xfrm>
            <a:off x="595059" y="5443523"/>
            <a:ext cx="447413" cy="447413"/>
          </a:xfrm>
          <a:custGeom>
            <a:avLst/>
            <a:gdLst/>
            <a:ahLst/>
            <a:cxnLst/>
            <a:rect l="l" t="t" r="r" b="b"/>
            <a:pathLst>
              <a:path w="447413" h="447413">
                <a:moveTo>
                  <a:pt x="74570" y="0"/>
                </a:moveTo>
                <a:lnTo>
                  <a:pt x="372843" y="0"/>
                </a:lnTo>
                <a:cubicBezTo>
                  <a:pt x="413999" y="0"/>
                  <a:pt x="447413" y="33414"/>
                  <a:pt x="447413" y="74570"/>
                </a:cubicBezTo>
                <a:lnTo>
                  <a:pt x="447413" y="372843"/>
                </a:lnTo>
                <a:cubicBezTo>
                  <a:pt x="447413" y="413999"/>
                  <a:pt x="413999" y="447413"/>
                  <a:pt x="372843" y="447413"/>
                </a:cubicBezTo>
                <a:lnTo>
                  <a:pt x="74570" y="447413"/>
                </a:lnTo>
                <a:cubicBezTo>
                  <a:pt x="33414" y="447413"/>
                  <a:pt x="0" y="413999"/>
                  <a:pt x="0" y="372843"/>
                </a:cubicBezTo>
                <a:lnTo>
                  <a:pt x="0" y="74570"/>
                </a:lnTo>
                <a:cubicBezTo>
                  <a:pt x="0" y="33414"/>
                  <a:pt x="33414" y="0"/>
                  <a:pt x="74570" y="0"/>
                </a:cubicBezTo>
                <a:close/>
              </a:path>
            </a:pathLst>
          </a:custGeom>
          <a:solidFill>
            <a:srgbClr val="1E88E5">
              <a:alpha val="10196"/>
            </a:srgbClr>
          </a:solidFill>
          <a:ln/>
        </p:spPr>
      </p:sp>
      <p:sp>
        <p:nvSpPr>
          <p:cNvPr id="30" name="Text 28"/>
          <p:cNvSpPr/>
          <p:nvPr/>
        </p:nvSpPr>
        <p:spPr>
          <a:xfrm>
            <a:off x="682864" y="5518092"/>
            <a:ext cx="382165" cy="298275"/>
          </a:xfrm>
          <a:prstGeom prst="rect">
            <a:avLst/>
          </a:prstGeom>
          <a:noFill/>
          <a:ln/>
        </p:spPr>
        <p:txBody>
          <a:bodyPr wrap="square" lIns="0" tIns="0" rIns="0" bIns="0" rtlCol="0" anchor="ctr"/>
          <a:lstStyle/>
          <a:p>
            <a:pPr>
              <a:lnSpc>
                <a:spcPct val="110000"/>
              </a:lnSpc>
            </a:pPr>
            <a:r>
              <a:rPr lang="en-US" sz="1761" b="1" dirty="0">
                <a:solidFill>
                  <a:srgbClr val="1E88E5"/>
                </a:solidFill>
                <a:latin typeface="MiSans" pitchFamily="34" charset="0"/>
                <a:ea typeface="MiSans" pitchFamily="34" charset="-122"/>
                <a:cs typeface="MiSans" pitchFamily="34" charset="-120"/>
              </a:rPr>
              <a:t>03</a:t>
            </a:r>
            <a:endParaRPr lang="en-US" sz="1600" dirty="0"/>
          </a:p>
        </p:txBody>
      </p:sp>
      <p:sp>
        <p:nvSpPr>
          <p:cNvPr id="31" name="Text 29"/>
          <p:cNvSpPr/>
          <p:nvPr/>
        </p:nvSpPr>
        <p:spPr>
          <a:xfrm>
            <a:off x="1154325" y="5443523"/>
            <a:ext cx="4753761" cy="260991"/>
          </a:xfrm>
          <a:prstGeom prst="rect">
            <a:avLst/>
          </a:prstGeom>
          <a:noFill/>
          <a:ln/>
        </p:spPr>
        <p:txBody>
          <a:bodyPr wrap="square" lIns="0" tIns="0" rIns="0" bIns="0" rtlCol="0" anchor="ctr"/>
          <a:lstStyle/>
          <a:p>
            <a:pPr>
              <a:lnSpc>
                <a:spcPct val="120000"/>
              </a:lnSpc>
            </a:pPr>
            <a:r>
              <a:rPr lang="en-US" sz="1468" b="1" dirty="0">
                <a:solidFill>
                  <a:srgbClr val="37474F"/>
                </a:solidFill>
                <a:latin typeface="阿里妈妈数黑体" pitchFamily="34" charset="0"/>
                <a:ea typeface="阿里妈妈数黑体" pitchFamily="34" charset="-122"/>
                <a:cs typeface="阿里妈妈数黑体" pitchFamily="34" charset="-120"/>
              </a:rPr>
              <a:t>Khó khăn trong tra cứu</a:t>
            </a:r>
            <a:endParaRPr lang="en-US" sz="1600" dirty="0"/>
          </a:p>
        </p:txBody>
      </p:sp>
      <p:sp>
        <p:nvSpPr>
          <p:cNvPr id="32" name="Text 30"/>
          <p:cNvSpPr/>
          <p:nvPr/>
        </p:nvSpPr>
        <p:spPr>
          <a:xfrm>
            <a:off x="1154325" y="5779083"/>
            <a:ext cx="4735119" cy="484697"/>
          </a:xfrm>
          <a:prstGeom prst="rect">
            <a:avLst/>
          </a:prstGeom>
          <a:noFill/>
          <a:ln/>
        </p:spPr>
        <p:txBody>
          <a:bodyPr wrap="square" lIns="0" tIns="0" rIns="0" bIns="0" rtlCol="0" anchor="ctr"/>
          <a:lstStyle/>
          <a:p>
            <a:pPr>
              <a:lnSpc>
                <a:spcPct val="140000"/>
              </a:lnSpc>
            </a:pPr>
            <a:r>
              <a:rPr lang="en-US" sz="1174" dirty="0">
                <a:solidFill>
                  <a:srgbClr val="607D8B"/>
                </a:solidFill>
                <a:latin typeface="MiSans" pitchFamily="34" charset="0"/>
                <a:ea typeface="MiSans" pitchFamily="34" charset="-122"/>
                <a:cs typeface="MiSans" pitchFamily="34" charset="-120"/>
              </a:rPr>
              <a:t>Khi cần tìm tư liệu từ các năm trước, nhân viên mất nhiều thờ gian, thậm chí </a:t>
            </a:r>
            <a:r>
              <a:rPr lang="en-US" sz="1174" dirty="0">
                <a:solidFill>
                  <a:srgbClr val="1E88E5"/>
                </a:solidFill>
                <a:highlight>
                  <a:srgbClr val="1E88E5">
                    <a:alpha val="15000"/>
                  </a:srgbClr>
                </a:highlight>
                <a:latin typeface="MiSans" pitchFamily="34" charset="0"/>
                <a:ea typeface="MiSans" pitchFamily="34" charset="-122"/>
                <a:cs typeface="MiSans" pitchFamily="34" charset="-120"/>
              </a:rPr>
              <a:t>không tìm được file gốc chất lượng cao </a:t>
            </a:r>
            <a:r>
              <a:rPr lang="en-US" sz="1174" dirty="0">
                <a:solidFill>
                  <a:srgbClr val="607D8B"/>
                </a:solidFill>
                <a:latin typeface="MiSans" pitchFamily="34" charset="0"/>
                <a:ea typeface="MiSans" pitchFamily="34" charset="-122"/>
                <a:cs typeface="MiSans" pitchFamily="34" charset="-120"/>
              </a:rPr>
              <a:t>.</a:t>
            </a:r>
            <a:endParaRPr lang="en-US" sz="1600" dirty="0"/>
          </a:p>
        </p:txBody>
      </p:sp>
      <p:sp>
        <p:nvSpPr>
          <p:cNvPr id="33" name="Shape 31"/>
          <p:cNvSpPr/>
          <p:nvPr/>
        </p:nvSpPr>
        <p:spPr>
          <a:xfrm>
            <a:off x="1172967" y="6380107"/>
            <a:ext cx="149138" cy="149138"/>
          </a:xfrm>
          <a:custGeom>
            <a:avLst/>
            <a:gdLst/>
            <a:ahLst/>
            <a:cxnLst/>
            <a:rect l="l" t="t" r="r" b="b"/>
            <a:pathLst>
              <a:path w="149138" h="149138">
                <a:moveTo>
                  <a:pt x="121174" y="60587"/>
                </a:moveTo>
                <a:cubicBezTo>
                  <a:pt x="121174" y="73957"/>
                  <a:pt x="116834" y="86308"/>
                  <a:pt x="109523" y="96328"/>
                </a:cubicBezTo>
                <a:lnTo>
                  <a:pt x="146400" y="133233"/>
                </a:lnTo>
                <a:cubicBezTo>
                  <a:pt x="150041" y="136875"/>
                  <a:pt x="150041" y="142788"/>
                  <a:pt x="146400" y="146429"/>
                </a:cubicBezTo>
                <a:cubicBezTo>
                  <a:pt x="142758" y="150070"/>
                  <a:pt x="136845" y="150070"/>
                  <a:pt x="133204" y="146429"/>
                </a:cubicBezTo>
                <a:lnTo>
                  <a:pt x="96328" y="109523"/>
                </a:lnTo>
                <a:cubicBezTo>
                  <a:pt x="86308" y="116834"/>
                  <a:pt x="73957" y="121174"/>
                  <a:pt x="60587" y="121174"/>
                </a:cubicBezTo>
                <a:cubicBezTo>
                  <a:pt x="27119" y="121174"/>
                  <a:pt x="0" y="94056"/>
                  <a:pt x="0" y="60587"/>
                </a:cubicBezTo>
                <a:cubicBezTo>
                  <a:pt x="0" y="27119"/>
                  <a:pt x="27119" y="0"/>
                  <a:pt x="60587" y="0"/>
                </a:cubicBezTo>
                <a:cubicBezTo>
                  <a:pt x="94056" y="0"/>
                  <a:pt x="121174" y="27119"/>
                  <a:pt x="121174" y="60587"/>
                </a:cubicBezTo>
                <a:close/>
                <a:moveTo>
                  <a:pt x="60587" y="102532"/>
                </a:moveTo>
                <a:cubicBezTo>
                  <a:pt x="83737" y="102532"/>
                  <a:pt x="102532" y="83737"/>
                  <a:pt x="102532" y="60587"/>
                </a:cubicBezTo>
                <a:cubicBezTo>
                  <a:pt x="102532" y="37437"/>
                  <a:pt x="83737" y="18642"/>
                  <a:pt x="60587" y="18642"/>
                </a:cubicBezTo>
                <a:cubicBezTo>
                  <a:pt x="37437" y="18642"/>
                  <a:pt x="18642" y="37437"/>
                  <a:pt x="18642" y="60587"/>
                </a:cubicBezTo>
                <a:cubicBezTo>
                  <a:pt x="18642" y="83737"/>
                  <a:pt x="37437" y="102532"/>
                  <a:pt x="60587" y="102532"/>
                </a:cubicBezTo>
                <a:close/>
              </a:path>
            </a:pathLst>
          </a:custGeom>
          <a:solidFill>
            <a:srgbClr val="1E88E5"/>
          </a:solidFill>
          <a:ln/>
        </p:spPr>
      </p:sp>
      <p:sp>
        <p:nvSpPr>
          <p:cNvPr id="34" name="Text 32"/>
          <p:cNvSpPr/>
          <p:nvPr/>
        </p:nvSpPr>
        <p:spPr>
          <a:xfrm>
            <a:off x="1395477" y="6338349"/>
            <a:ext cx="4493968" cy="223706"/>
          </a:xfrm>
          <a:prstGeom prst="rect">
            <a:avLst/>
          </a:prstGeom>
          <a:noFill/>
          <a:ln/>
        </p:spPr>
        <p:txBody>
          <a:bodyPr wrap="square" lIns="0" tIns="0" rIns="0" bIns="0" rtlCol="0" anchor="ctr"/>
          <a:lstStyle/>
          <a:p>
            <a:pPr>
              <a:lnSpc>
                <a:spcPct val="130000"/>
              </a:lnSpc>
            </a:pPr>
            <a:r>
              <a:rPr lang="en-US" sz="1174" dirty="0">
                <a:solidFill>
                  <a:srgbClr val="607D8B"/>
                </a:solidFill>
                <a:latin typeface="MiSans" pitchFamily="34" charset="0"/>
                <a:ea typeface="MiSans" pitchFamily="34" charset="-122"/>
                <a:cs typeface="MiSans" pitchFamily="34" charset="-120"/>
              </a:rPr>
              <a:t>Thiếu công cụ tìm kiếm thông minh và lập chỉ mục</a:t>
            </a:r>
            <a:endParaRPr lang="en-US" sz="1600" dirty="0"/>
          </a:p>
        </p:txBody>
      </p:sp>
      <p:sp>
        <p:nvSpPr>
          <p:cNvPr id="35" name="Shape 33"/>
          <p:cNvSpPr/>
          <p:nvPr/>
        </p:nvSpPr>
        <p:spPr>
          <a:xfrm>
            <a:off x="6187440" y="1342239"/>
            <a:ext cx="5639266" cy="5518092"/>
          </a:xfrm>
          <a:custGeom>
            <a:avLst/>
            <a:gdLst/>
            <a:ahLst/>
            <a:cxnLst/>
            <a:rect l="l" t="t" r="r" b="b"/>
            <a:pathLst>
              <a:path w="5639266" h="5518092">
                <a:moveTo>
                  <a:pt x="149154" y="0"/>
                </a:moveTo>
                <a:lnTo>
                  <a:pt x="5490112" y="0"/>
                </a:lnTo>
                <a:cubicBezTo>
                  <a:pt x="5572488" y="0"/>
                  <a:pt x="5639266" y="66779"/>
                  <a:pt x="5639266" y="149154"/>
                </a:cubicBezTo>
                <a:lnTo>
                  <a:pt x="5639266" y="5368938"/>
                </a:lnTo>
                <a:cubicBezTo>
                  <a:pt x="5639266" y="5451313"/>
                  <a:pt x="5572488" y="5518092"/>
                  <a:pt x="5490112" y="5518092"/>
                </a:cubicBezTo>
                <a:lnTo>
                  <a:pt x="149154" y="5518092"/>
                </a:lnTo>
                <a:cubicBezTo>
                  <a:pt x="66779" y="5518092"/>
                  <a:pt x="0" y="5451313"/>
                  <a:pt x="0" y="5368938"/>
                </a:cubicBezTo>
                <a:lnTo>
                  <a:pt x="0" y="149154"/>
                </a:lnTo>
                <a:cubicBezTo>
                  <a:pt x="0" y="66834"/>
                  <a:pt x="66834" y="0"/>
                  <a:pt x="149154" y="0"/>
                </a:cubicBezTo>
                <a:close/>
              </a:path>
            </a:pathLst>
          </a:custGeom>
          <a:gradFill flip="none" rotWithShape="1">
            <a:gsLst>
              <a:gs pos="0">
                <a:srgbClr val="1E88E5"/>
              </a:gs>
              <a:gs pos="100000">
                <a:srgbClr val="1E88E5">
                  <a:alpha val="80000"/>
                </a:srgbClr>
              </a:gs>
            </a:gsLst>
            <a:lin ang="2700000" scaled="1"/>
          </a:gradFill>
          <a:ln/>
          <a:effectLst>
            <a:outerShdw blurRad="233028" dist="186422" dir="5400000" algn="bl" rotWithShape="0">
              <a:srgbClr val="000000">
                <a:alpha val="10196"/>
              </a:srgbClr>
            </a:outerShdw>
          </a:effectLst>
        </p:spPr>
      </p:sp>
      <p:sp>
        <p:nvSpPr>
          <p:cNvPr id="36" name="Shape 34"/>
          <p:cNvSpPr/>
          <p:nvPr/>
        </p:nvSpPr>
        <p:spPr>
          <a:xfrm>
            <a:off x="6411146" y="1565945"/>
            <a:ext cx="596550" cy="596550"/>
          </a:xfrm>
          <a:custGeom>
            <a:avLst/>
            <a:gdLst/>
            <a:ahLst/>
            <a:cxnLst/>
            <a:rect l="l" t="t" r="r" b="b"/>
            <a:pathLst>
              <a:path w="596550" h="596550">
                <a:moveTo>
                  <a:pt x="111853" y="0"/>
                </a:moveTo>
                <a:lnTo>
                  <a:pt x="484697" y="0"/>
                </a:lnTo>
                <a:cubicBezTo>
                  <a:pt x="546472" y="0"/>
                  <a:pt x="596550" y="50078"/>
                  <a:pt x="596550" y="111853"/>
                </a:cubicBezTo>
                <a:lnTo>
                  <a:pt x="596550" y="484697"/>
                </a:lnTo>
                <a:cubicBezTo>
                  <a:pt x="596550" y="546472"/>
                  <a:pt x="546472" y="596550"/>
                  <a:pt x="484697" y="596550"/>
                </a:cubicBezTo>
                <a:lnTo>
                  <a:pt x="111853" y="596550"/>
                </a:lnTo>
                <a:cubicBezTo>
                  <a:pt x="50078" y="596550"/>
                  <a:pt x="0" y="546472"/>
                  <a:pt x="0" y="484697"/>
                </a:cubicBezTo>
                <a:lnTo>
                  <a:pt x="0" y="111853"/>
                </a:lnTo>
                <a:cubicBezTo>
                  <a:pt x="0" y="50120"/>
                  <a:pt x="50120" y="0"/>
                  <a:pt x="111853" y="0"/>
                </a:cubicBezTo>
                <a:close/>
              </a:path>
            </a:pathLst>
          </a:custGeom>
          <a:solidFill>
            <a:srgbClr val="FFFFFF">
              <a:alpha val="20000"/>
            </a:srgbClr>
          </a:solidFill>
          <a:ln/>
        </p:spPr>
      </p:sp>
      <p:sp>
        <p:nvSpPr>
          <p:cNvPr id="37" name="Shape 35"/>
          <p:cNvSpPr/>
          <p:nvPr/>
        </p:nvSpPr>
        <p:spPr>
          <a:xfrm>
            <a:off x="6541642" y="1696440"/>
            <a:ext cx="335560" cy="335560"/>
          </a:xfrm>
          <a:custGeom>
            <a:avLst/>
            <a:gdLst/>
            <a:ahLst/>
            <a:cxnLst/>
            <a:rect l="l" t="t" r="r" b="b"/>
            <a:pathLst>
              <a:path w="335560" h="335560">
                <a:moveTo>
                  <a:pt x="41945" y="41945"/>
                </a:moveTo>
                <a:cubicBezTo>
                  <a:pt x="41945" y="30345"/>
                  <a:pt x="32573" y="20972"/>
                  <a:pt x="20972" y="20972"/>
                </a:cubicBezTo>
                <a:cubicBezTo>
                  <a:pt x="9372" y="20972"/>
                  <a:pt x="0" y="30345"/>
                  <a:pt x="0" y="41945"/>
                </a:cubicBezTo>
                <a:lnTo>
                  <a:pt x="0" y="262156"/>
                </a:lnTo>
                <a:cubicBezTo>
                  <a:pt x="0" y="291124"/>
                  <a:pt x="23463" y="314587"/>
                  <a:pt x="52431" y="314587"/>
                </a:cubicBezTo>
                <a:lnTo>
                  <a:pt x="314587" y="314587"/>
                </a:lnTo>
                <a:cubicBezTo>
                  <a:pt x="326188" y="314587"/>
                  <a:pt x="335560" y="305215"/>
                  <a:pt x="335560" y="293615"/>
                </a:cubicBezTo>
                <a:cubicBezTo>
                  <a:pt x="335560" y="282014"/>
                  <a:pt x="326188" y="272642"/>
                  <a:pt x="314587" y="272642"/>
                </a:cubicBezTo>
                <a:lnTo>
                  <a:pt x="52431" y="272642"/>
                </a:lnTo>
                <a:cubicBezTo>
                  <a:pt x="46664" y="272642"/>
                  <a:pt x="41945" y="267923"/>
                  <a:pt x="41945" y="262156"/>
                </a:cubicBezTo>
                <a:lnTo>
                  <a:pt x="41945" y="41945"/>
                </a:lnTo>
                <a:close/>
                <a:moveTo>
                  <a:pt x="308426" y="98702"/>
                </a:moveTo>
                <a:cubicBezTo>
                  <a:pt x="316619" y="90509"/>
                  <a:pt x="316619" y="77205"/>
                  <a:pt x="308426" y="69013"/>
                </a:cubicBezTo>
                <a:cubicBezTo>
                  <a:pt x="300234" y="60820"/>
                  <a:pt x="286930" y="60820"/>
                  <a:pt x="278737" y="69013"/>
                </a:cubicBezTo>
                <a:lnTo>
                  <a:pt x="209725" y="138091"/>
                </a:lnTo>
                <a:lnTo>
                  <a:pt x="172105" y="100537"/>
                </a:lnTo>
                <a:cubicBezTo>
                  <a:pt x="163913" y="92344"/>
                  <a:pt x="150609" y="92344"/>
                  <a:pt x="142416" y="100537"/>
                </a:cubicBezTo>
                <a:lnTo>
                  <a:pt x="79499" y="163454"/>
                </a:lnTo>
                <a:cubicBezTo>
                  <a:pt x="71306" y="171647"/>
                  <a:pt x="71306" y="184951"/>
                  <a:pt x="79499" y="193143"/>
                </a:cubicBezTo>
                <a:cubicBezTo>
                  <a:pt x="87691" y="201336"/>
                  <a:pt x="100996" y="201336"/>
                  <a:pt x="109188" y="193143"/>
                </a:cubicBezTo>
                <a:lnTo>
                  <a:pt x="157294" y="145038"/>
                </a:lnTo>
                <a:lnTo>
                  <a:pt x="194913" y="182657"/>
                </a:lnTo>
                <a:cubicBezTo>
                  <a:pt x="203105" y="190850"/>
                  <a:pt x="216410" y="190850"/>
                  <a:pt x="224602" y="182657"/>
                </a:cubicBezTo>
                <a:lnTo>
                  <a:pt x="308492" y="98767"/>
                </a:lnTo>
                <a:close/>
              </a:path>
            </a:pathLst>
          </a:custGeom>
          <a:solidFill>
            <a:srgbClr val="FFFFFF"/>
          </a:solidFill>
          <a:ln/>
        </p:spPr>
      </p:sp>
      <p:sp>
        <p:nvSpPr>
          <p:cNvPr id="38" name="Text 36"/>
          <p:cNvSpPr/>
          <p:nvPr/>
        </p:nvSpPr>
        <p:spPr>
          <a:xfrm>
            <a:off x="6411146" y="2311633"/>
            <a:ext cx="5303706" cy="298275"/>
          </a:xfrm>
          <a:prstGeom prst="rect">
            <a:avLst/>
          </a:prstGeom>
          <a:noFill/>
          <a:ln/>
        </p:spPr>
        <p:txBody>
          <a:bodyPr wrap="square" lIns="0" tIns="0" rIns="0" bIns="0" rtlCol="0" anchor="ctr"/>
          <a:lstStyle/>
          <a:p>
            <a:pPr>
              <a:lnSpc>
                <a:spcPct val="110000"/>
              </a:lnSpc>
            </a:pPr>
            <a:r>
              <a:rPr lang="en-US" sz="1761" b="1" dirty="0">
                <a:solidFill>
                  <a:srgbClr val="FFFFFF"/>
                </a:solidFill>
                <a:latin typeface="阿里妈妈数黑体" pitchFamily="34" charset="0"/>
                <a:ea typeface="阿里妈妈数黑体" pitchFamily="34" charset="-122"/>
                <a:cs typeface="阿里妈妈数黑体" pitchFamily="34" charset="-120"/>
              </a:rPr>
              <a:t>Tổng quan vấn đề</a:t>
            </a:r>
            <a:endParaRPr lang="en-US" sz="1600" dirty="0"/>
          </a:p>
        </p:txBody>
      </p:sp>
      <p:sp>
        <p:nvSpPr>
          <p:cNvPr id="39" name="Text 37"/>
          <p:cNvSpPr/>
          <p:nvPr/>
        </p:nvSpPr>
        <p:spPr>
          <a:xfrm>
            <a:off x="6411146" y="2684477"/>
            <a:ext cx="5275743" cy="820257"/>
          </a:xfrm>
          <a:prstGeom prst="rect">
            <a:avLst/>
          </a:prstGeom>
          <a:noFill/>
          <a:ln/>
        </p:spPr>
        <p:txBody>
          <a:bodyPr wrap="square" lIns="0" tIns="0" rIns="0" bIns="0" rtlCol="0" anchor="ctr"/>
          <a:lstStyle/>
          <a:p>
            <a:pPr>
              <a:lnSpc>
                <a:spcPct val="140000"/>
              </a:lnSpc>
            </a:pPr>
            <a:r>
              <a:rPr lang="en-US" sz="1321" dirty="0">
                <a:solidFill>
                  <a:srgbClr val="FFFFFF">
                    <a:alpha val="95000"/>
                  </a:srgbClr>
                </a:solidFill>
                <a:latin typeface="MiSans" pitchFamily="34" charset="0"/>
                <a:ea typeface="MiSans" pitchFamily="34" charset="-122"/>
                <a:cs typeface="MiSans" pitchFamily="34" charset="-120"/>
              </a:rPr>
              <a:t>Trong xu thế chuyển đổi số, </a:t>
            </a:r>
            <a:r>
              <a:rPr lang="en-US" sz="1321" b="1" dirty="0">
                <a:solidFill>
                  <a:srgbClr val="FFFFFF">
                    <a:alpha val="95000"/>
                  </a:srgbClr>
                </a:solidFill>
                <a:latin typeface="MiSans" pitchFamily="34" charset="0"/>
                <a:ea typeface="MiSans" pitchFamily="34" charset="-122"/>
                <a:cs typeface="MiSans" pitchFamily="34" charset="-120"/>
              </a:rPr>
              <a:t>Đại học Trà Vinh</a:t>
            </a:r>
            <a:r>
              <a:rPr lang="en-US" sz="1321" dirty="0">
                <a:solidFill>
                  <a:srgbClr val="FFFFFF">
                    <a:alpha val="95000"/>
                  </a:srgbClr>
                </a:solidFill>
                <a:latin typeface="MiSans" pitchFamily="34" charset="0"/>
                <a:ea typeface="MiSans" pitchFamily="34" charset="-122"/>
                <a:cs typeface="MiSans" pitchFamily="34" charset="-120"/>
              </a:rPr>
              <a:t> sản xuất khối lượng lớn sản phẩm truyền thông nhưng quy trình quản lý hiện tại vẫn còn </a:t>
            </a:r>
            <a:r>
              <a:rPr lang="en-US" sz="1321" b="1" dirty="0">
                <a:solidFill>
                  <a:srgbClr val="FFFFFF">
                    <a:alpha val="95000"/>
                  </a:srgbClr>
                </a:solidFill>
                <a:latin typeface="MiSans" pitchFamily="34" charset="0"/>
                <a:ea typeface="MiSans" pitchFamily="34" charset="-122"/>
                <a:cs typeface="MiSans" pitchFamily="34" charset="-120"/>
              </a:rPr>
              <a:t>thủ công</a:t>
            </a:r>
            <a:r>
              <a:rPr lang="en-US" sz="1321" dirty="0">
                <a:solidFill>
                  <a:srgbClr val="FFFFFF">
                    <a:alpha val="95000"/>
                  </a:srgbClr>
                </a:solidFill>
                <a:latin typeface="MiSans" pitchFamily="34" charset="0"/>
                <a:ea typeface="MiSans" pitchFamily="34" charset="-122"/>
                <a:cs typeface="MiSans" pitchFamily="34" charset="-120"/>
              </a:rPr>
              <a:t>, bộc lộ nhiều hạn chế.</a:t>
            </a:r>
            <a:endParaRPr lang="en-US" sz="1600" dirty="0"/>
          </a:p>
        </p:txBody>
      </p:sp>
      <p:sp>
        <p:nvSpPr>
          <p:cNvPr id="40" name="Shape 38"/>
          <p:cNvSpPr/>
          <p:nvPr/>
        </p:nvSpPr>
        <p:spPr>
          <a:xfrm>
            <a:off x="6411146" y="3651541"/>
            <a:ext cx="5191853" cy="2982752"/>
          </a:xfrm>
          <a:custGeom>
            <a:avLst/>
            <a:gdLst/>
            <a:ahLst/>
            <a:cxnLst/>
            <a:rect l="l" t="t" r="r" b="b"/>
            <a:pathLst>
              <a:path w="5191853" h="2982752">
                <a:moveTo>
                  <a:pt x="111853" y="0"/>
                </a:moveTo>
                <a:lnTo>
                  <a:pt x="5080000" y="0"/>
                </a:lnTo>
                <a:cubicBezTo>
                  <a:pt x="5141775" y="0"/>
                  <a:pt x="5191853" y="50078"/>
                  <a:pt x="5191853" y="111853"/>
                </a:cubicBezTo>
                <a:lnTo>
                  <a:pt x="5191853" y="2870899"/>
                </a:lnTo>
                <a:cubicBezTo>
                  <a:pt x="5191853" y="2932674"/>
                  <a:pt x="5141775" y="2982752"/>
                  <a:pt x="5080000" y="2982752"/>
                </a:cubicBezTo>
                <a:lnTo>
                  <a:pt x="111853" y="2982752"/>
                </a:lnTo>
                <a:cubicBezTo>
                  <a:pt x="50078" y="2982752"/>
                  <a:pt x="0" y="2932674"/>
                  <a:pt x="0" y="2870899"/>
                </a:cubicBezTo>
                <a:lnTo>
                  <a:pt x="0" y="111853"/>
                </a:lnTo>
                <a:cubicBezTo>
                  <a:pt x="0" y="50120"/>
                  <a:pt x="50120" y="0"/>
                  <a:pt x="111853" y="0"/>
                </a:cubicBezTo>
                <a:close/>
              </a:path>
            </a:pathLst>
          </a:custGeom>
          <a:solidFill>
            <a:srgbClr val="FFFFFF">
              <a:alpha val="10196"/>
            </a:srgbClr>
          </a:solidFill>
          <a:ln/>
        </p:spPr>
      </p:sp>
      <p:sp>
        <p:nvSpPr>
          <p:cNvPr id="41" name="Text 39"/>
          <p:cNvSpPr/>
          <p:nvPr/>
        </p:nvSpPr>
        <p:spPr>
          <a:xfrm>
            <a:off x="6597568" y="4267852"/>
            <a:ext cx="4912220" cy="260991"/>
          </a:xfrm>
          <a:prstGeom prst="rect">
            <a:avLst/>
          </a:prstGeom>
          <a:noFill/>
          <a:ln/>
        </p:spPr>
        <p:txBody>
          <a:bodyPr wrap="square" lIns="0" tIns="0" rIns="0" bIns="0" rtlCol="0" anchor="ctr"/>
          <a:lstStyle/>
          <a:p>
            <a:pPr>
              <a:lnSpc>
                <a:spcPct val="120000"/>
              </a:lnSpc>
            </a:pPr>
            <a:r>
              <a:rPr lang="en-US" sz="1468" b="1" dirty="0">
                <a:solidFill>
                  <a:srgbClr val="FFFFFF"/>
                </a:solidFill>
                <a:latin typeface="MiSans" pitchFamily="34" charset="0"/>
                <a:ea typeface="MiSans" pitchFamily="34" charset="-122"/>
                <a:cs typeface="MiSans" pitchFamily="34" charset="-120"/>
              </a:rPr>
              <a:t>Các sản phẩm truyền thông:</a:t>
            </a:r>
            <a:endParaRPr lang="en-US" sz="1600" dirty="0"/>
          </a:p>
        </p:txBody>
      </p:sp>
      <p:sp>
        <p:nvSpPr>
          <p:cNvPr id="42" name="Shape 40"/>
          <p:cNvSpPr/>
          <p:nvPr/>
        </p:nvSpPr>
        <p:spPr>
          <a:xfrm>
            <a:off x="6597568" y="4677980"/>
            <a:ext cx="372844" cy="372844"/>
          </a:xfrm>
          <a:custGeom>
            <a:avLst/>
            <a:gdLst/>
            <a:ahLst/>
            <a:cxnLst/>
            <a:rect l="l" t="t" r="r" b="b"/>
            <a:pathLst>
              <a:path w="372844" h="372844">
                <a:moveTo>
                  <a:pt x="74569" y="0"/>
                </a:moveTo>
                <a:lnTo>
                  <a:pt x="298275" y="0"/>
                </a:lnTo>
                <a:cubicBezTo>
                  <a:pt x="339458" y="0"/>
                  <a:pt x="372844" y="33386"/>
                  <a:pt x="372844" y="74569"/>
                </a:cubicBezTo>
                <a:lnTo>
                  <a:pt x="372844" y="298275"/>
                </a:lnTo>
                <a:cubicBezTo>
                  <a:pt x="372844" y="339458"/>
                  <a:pt x="339458" y="372844"/>
                  <a:pt x="298275" y="372844"/>
                </a:cubicBezTo>
                <a:lnTo>
                  <a:pt x="74569" y="372844"/>
                </a:lnTo>
                <a:cubicBezTo>
                  <a:pt x="33386" y="372844"/>
                  <a:pt x="0" y="339458"/>
                  <a:pt x="0" y="298275"/>
                </a:cubicBezTo>
                <a:lnTo>
                  <a:pt x="0" y="74569"/>
                </a:lnTo>
                <a:cubicBezTo>
                  <a:pt x="0" y="33386"/>
                  <a:pt x="33386" y="0"/>
                  <a:pt x="74569" y="0"/>
                </a:cubicBezTo>
                <a:close/>
              </a:path>
            </a:pathLst>
          </a:custGeom>
          <a:solidFill>
            <a:srgbClr val="FFFFFF">
              <a:alpha val="20000"/>
            </a:srgbClr>
          </a:solidFill>
          <a:ln/>
        </p:spPr>
      </p:sp>
      <p:sp>
        <p:nvSpPr>
          <p:cNvPr id="43" name="Shape 41"/>
          <p:cNvSpPr/>
          <p:nvPr/>
        </p:nvSpPr>
        <p:spPr>
          <a:xfrm>
            <a:off x="6712917" y="4780512"/>
            <a:ext cx="146807" cy="167780"/>
          </a:xfrm>
          <a:custGeom>
            <a:avLst/>
            <a:gdLst/>
            <a:ahLst/>
            <a:cxnLst/>
            <a:rect l="l" t="t" r="r" b="b"/>
            <a:pathLst>
              <a:path w="146807" h="167780">
                <a:moveTo>
                  <a:pt x="20972" y="10486"/>
                </a:moveTo>
                <a:cubicBezTo>
                  <a:pt x="9405" y="10486"/>
                  <a:pt x="0" y="19891"/>
                  <a:pt x="0" y="31459"/>
                </a:cubicBezTo>
                <a:lnTo>
                  <a:pt x="0" y="136321"/>
                </a:lnTo>
                <a:cubicBezTo>
                  <a:pt x="0" y="147889"/>
                  <a:pt x="9405" y="157294"/>
                  <a:pt x="20972" y="157294"/>
                </a:cubicBezTo>
                <a:lnTo>
                  <a:pt x="125835" y="157294"/>
                </a:lnTo>
                <a:cubicBezTo>
                  <a:pt x="137402" y="157294"/>
                  <a:pt x="146807" y="147889"/>
                  <a:pt x="146807" y="136321"/>
                </a:cubicBezTo>
                <a:lnTo>
                  <a:pt x="146807" y="31459"/>
                </a:lnTo>
                <a:cubicBezTo>
                  <a:pt x="146807" y="19891"/>
                  <a:pt x="137402" y="10486"/>
                  <a:pt x="125835" y="10486"/>
                </a:cubicBezTo>
                <a:lnTo>
                  <a:pt x="20972" y="10486"/>
                </a:lnTo>
                <a:close/>
                <a:moveTo>
                  <a:pt x="41945" y="36702"/>
                </a:moveTo>
                <a:cubicBezTo>
                  <a:pt x="50626" y="36702"/>
                  <a:pt x="57674" y="43750"/>
                  <a:pt x="57674" y="52431"/>
                </a:cubicBezTo>
                <a:cubicBezTo>
                  <a:pt x="57674" y="61112"/>
                  <a:pt x="50626" y="68161"/>
                  <a:pt x="41945" y="68161"/>
                </a:cubicBezTo>
                <a:cubicBezTo>
                  <a:pt x="33264" y="68161"/>
                  <a:pt x="26216" y="61112"/>
                  <a:pt x="26216" y="52431"/>
                </a:cubicBezTo>
                <a:cubicBezTo>
                  <a:pt x="26216" y="43750"/>
                  <a:pt x="33264" y="36702"/>
                  <a:pt x="41945" y="36702"/>
                </a:cubicBezTo>
                <a:close/>
                <a:moveTo>
                  <a:pt x="89133" y="73404"/>
                </a:moveTo>
                <a:cubicBezTo>
                  <a:pt x="91886" y="73404"/>
                  <a:pt x="94409" y="74846"/>
                  <a:pt x="95851" y="77172"/>
                </a:cubicBezTo>
                <a:lnTo>
                  <a:pt x="124688" y="124360"/>
                </a:lnTo>
                <a:cubicBezTo>
                  <a:pt x="126163" y="126785"/>
                  <a:pt x="126228" y="129833"/>
                  <a:pt x="124852" y="132323"/>
                </a:cubicBezTo>
                <a:cubicBezTo>
                  <a:pt x="123475" y="134814"/>
                  <a:pt x="120821" y="136321"/>
                  <a:pt x="117970" y="136321"/>
                </a:cubicBezTo>
                <a:lnTo>
                  <a:pt x="28837" y="136321"/>
                </a:lnTo>
                <a:cubicBezTo>
                  <a:pt x="25921" y="136321"/>
                  <a:pt x="23201" y="134683"/>
                  <a:pt x="21857" y="132094"/>
                </a:cubicBezTo>
                <a:cubicBezTo>
                  <a:pt x="20514" y="129505"/>
                  <a:pt x="20710" y="126359"/>
                  <a:pt x="22382" y="123967"/>
                </a:cubicBezTo>
                <a:lnTo>
                  <a:pt x="40732" y="97751"/>
                </a:lnTo>
                <a:cubicBezTo>
                  <a:pt x="42207" y="95654"/>
                  <a:pt x="44599" y="94409"/>
                  <a:pt x="47188" y="94409"/>
                </a:cubicBezTo>
                <a:cubicBezTo>
                  <a:pt x="49777" y="94409"/>
                  <a:pt x="52169" y="95654"/>
                  <a:pt x="53644" y="97751"/>
                </a:cubicBezTo>
                <a:lnTo>
                  <a:pt x="62295" y="110138"/>
                </a:lnTo>
                <a:lnTo>
                  <a:pt x="82415" y="77205"/>
                </a:lnTo>
                <a:cubicBezTo>
                  <a:pt x="83857" y="74878"/>
                  <a:pt x="86380" y="73436"/>
                  <a:pt x="89133" y="73436"/>
                </a:cubicBezTo>
                <a:close/>
              </a:path>
            </a:pathLst>
          </a:custGeom>
          <a:solidFill>
            <a:srgbClr val="FFFFFF"/>
          </a:solidFill>
          <a:ln/>
        </p:spPr>
      </p:sp>
      <p:sp>
        <p:nvSpPr>
          <p:cNvPr id="44" name="Text 42"/>
          <p:cNvSpPr/>
          <p:nvPr/>
        </p:nvSpPr>
        <p:spPr>
          <a:xfrm>
            <a:off x="7082266" y="4752549"/>
            <a:ext cx="2553982" cy="223706"/>
          </a:xfrm>
          <a:prstGeom prst="rect">
            <a:avLst/>
          </a:prstGeom>
          <a:noFill/>
          <a:ln/>
        </p:spPr>
        <p:txBody>
          <a:bodyPr wrap="square" lIns="0" tIns="0" rIns="0" bIns="0" rtlCol="0" anchor="ctr"/>
          <a:lstStyle/>
          <a:p>
            <a:pPr>
              <a:lnSpc>
                <a:spcPct val="130000"/>
              </a:lnSpc>
            </a:pPr>
            <a:r>
              <a:rPr lang="en-US" sz="1174" b="1" dirty="0">
                <a:solidFill>
                  <a:srgbClr val="FFFFFF"/>
                </a:solidFill>
                <a:latin typeface="MiSans" pitchFamily="34" charset="0"/>
                <a:ea typeface="MiSans" pitchFamily="34" charset="-122"/>
                <a:cs typeface="MiSans" pitchFamily="34" charset="-120"/>
              </a:rPr>
              <a:t>Đồ họa (Poster, banner, infographic)</a:t>
            </a:r>
            <a:endParaRPr lang="en-US" sz="1600" dirty="0"/>
          </a:p>
        </p:txBody>
      </p:sp>
      <p:sp>
        <p:nvSpPr>
          <p:cNvPr id="45" name="Shape 43"/>
          <p:cNvSpPr/>
          <p:nvPr/>
        </p:nvSpPr>
        <p:spPr>
          <a:xfrm>
            <a:off x="6597568" y="5162677"/>
            <a:ext cx="372844" cy="372844"/>
          </a:xfrm>
          <a:custGeom>
            <a:avLst/>
            <a:gdLst/>
            <a:ahLst/>
            <a:cxnLst/>
            <a:rect l="l" t="t" r="r" b="b"/>
            <a:pathLst>
              <a:path w="372844" h="372844">
                <a:moveTo>
                  <a:pt x="74569" y="0"/>
                </a:moveTo>
                <a:lnTo>
                  <a:pt x="298275" y="0"/>
                </a:lnTo>
                <a:cubicBezTo>
                  <a:pt x="339458" y="0"/>
                  <a:pt x="372844" y="33386"/>
                  <a:pt x="372844" y="74569"/>
                </a:cubicBezTo>
                <a:lnTo>
                  <a:pt x="372844" y="298275"/>
                </a:lnTo>
                <a:cubicBezTo>
                  <a:pt x="372844" y="339458"/>
                  <a:pt x="339458" y="372844"/>
                  <a:pt x="298275" y="372844"/>
                </a:cubicBezTo>
                <a:lnTo>
                  <a:pt x="74569" y="372844"/>
                </a:lnTo>
                <a:cubicBezTo>
                  <a:pt x="33386" y="372844"/>
                  <a:pt x="0" y="339458"/>
                  <a:pt x="0" y="298275"/>
                </a:cubicBezTo>
                <a:lnTo>
                  <a:pt x="0" y="74569"/>
                </a:lnTo>
                <a:cubicBezTo>
                  <a:pt x="0" y="33386"/>
                  <a:pt x="33386" y="0"/>
                  <a:pt x="74569" y="0"/>
                </a:cubicBezTo>
                <a:close/>
              </a:path>
            </a:pathLst>
          </a:custGeom>
          <a:solidFill>
            <a:srgbClr val="FFFFFF">
              <a:alpha val="20000"/>
            </a:srgbClr>
          </a:solidFill>
          <a:ln/>
        </p:spPr>
      </p:sp>
      <p:sp>
        <p:nvSpPr>
          <p:cNvPr id="46" name="Shape 44"/>
          <p:cNvSpPr/>
          <p:nvPr/>
        </p:nvSpPr>
        <p:spPr>
          <a:xfrm>
            <a:off x="6691945" y="5265209"/>
            <a:ext cx="188752" cy="167780"/>
          </a:xfrm>
          <a:custGeom>
            <a:avLst/>
            <a:gdLst/>
            <a:ahLst/>
            <a:cxnLst/>
            <a:rect l="l" t="t" r="r" b="b"/>
            <a:pathLst>
              <a:path w="188752" h="167780">
                <a:moveTo>
                  <a:pt x="31459" y="20972"/>
                </a:moveTo>
                <a:cubicBezTo>
                  <a:pt x="19891" y="20972"/>
                  <a:pt x="10486" y="30377"/>
                  <a:pt x="10486" y="41945"/>
                </a:cubicBezTo>
                <a:lnTo>
                  <a:pt x="10486" y="125835"/>
                </a:lnTo>
                <a:cubicBezTo>
                  <a:pt x="10486" y="137402"/>
                  <a:pt x="19891" y="146807"/>
                  <a:pt x="31459" y="146807"/>
                </a:cubicBezTo>
                <a:lnTo>
                  <a:pt x="115349" y="146807"/>
                </a:lnTo>
                <a:cubicBezTo>
                  <a:pt x="126916" y="146807"/>
                  <a:pt x="136321" y="137402"/>
                  <a:pt x="136321" y="125835"/>
                </a:cubicBezTo>
                <a:lnTo>
                  <a:pt x="136321" y="41945"/>
                </a:lnTo>
                <a:cubicBezTo>
                  <a:pt x="136321" y="30377"/>
                  <a:pt x="126916" y="20972"/>
                  <a:pt x="115349" y="20972"/>
                </a:cubicBezTo>
                <a:lnTo>
                  <a:pt x="31459" y="20972"/>
                </a:lnTo>
                <a:close/>
                <a:moveTo>
                  <a:pt x="152050" y="110106"/>
                </a:moveTo>
                <a:lnTo>
                  <a:pt x="176136" y="129374"/>
                </a:lnTo>
                <a:cubicBezTo>
                  <a:pt x="177512" y="130488"/>
                  <a:pt x="179216" y="131078"/>
                  <a:pt x="180986" y="131078"/>
                </a:cubicBezTo>
                <a:cubicBezTo>
                  <a:pt x="185279" y="131078"/>
                  <a:pt x="188752" y="127604"/>
                  <a:pt x="188752" y="123312"/>
                </a:cubicBezTo>
                <a:lnTo>
                  <a:pt x="188752" y="44468"/>
                </a:lnTo>
                <a:cubicBezTo>
                  <a:pt x="188752" y="40175"/>
                  <a:pt x="185279" y="36702"/>
                  <a:pt x="180986" y="36702"/>
                </a:cubicBezTo>
                <a:cubicBezTo>
                  <a:pt x="179216" y="36702"/>
                  <a:pt x="177512" y="37292"/>
                  <a:pt x="176136" y="38406"/>
                </a:cubicBezTo>
                <a:lnTo>
                  <a:pt x="152050" y="57674"/>
                </a:lnTo>
                <a:lnTo>
                  <a:pt x="152050" y="110106"/>
                </a:lnTo>
                <a:close/>
              </a:path>
            </a:pathLst>
          </a:custGeom>
          <a:solidFill>
            <a:srgbClr val="FFFFFF"/>
          </a:solidFill>
          <a:ln/>
        </p:spPr>
      </p:sp>
      <p:sp>
        <p:nvSpPr>
          <p:cNvPr id="47" name="Text 45"/>
          <p:cNvSpPr/>
          <p:nvPr/>
        </p:nvSpPr>
        <p:spPr>
          <a:xfrm>
            <a:off x="7082266" y="5237246"/>
            <a:ext cx="2777688" cy="223706"/>
          </a:xfrm>
          <a:prstGeom prst="rect">
            <a:avLst/>
          </a:prstGeom>
          <a:noFill/>
          <a:ln/>
        </p:spPr>
        <p:txBody>
          <a:bodyPr wrap="square" lIns="0" tIns="0" rIns="0" bIns="0" rtlCol="0" anchor="ctr"/>
          <a:lstStyle/>
          <a:p>
            <a:pPr>
              <a:lnSpc>
                <a:spcPct val="130000"/>
              </a:lnSpc>
            </a:pPr>
            <a:r>
              <a:rPr lang="en-US" sz="1174" b="1" dirty="0">
                <a:solidFill>
                  <a:srgbClr val="FFFFFF"/>
                </a:solidFill>
                <a:latin typeface="MiSans" pitchFamily="34" charset="0"/>
                <a:ea typeface="MiSans" pitchFamily="34" charset="-122"/>
                <a:cs typeface="MiSans" pitchFamily="34" charset="-120"/>
              </a:rPr>
              <a:t>Video (Quảng bá, sự kiện, tuyên truyền)</a:t>
            </a:r>
            <a:endParaRPr lang="en-US" sz="1600" dirty="0"/>
          </a:p>
        </p:txBody>
      </p:sp>
      <p:sp>
        <p:nvSpPr>
          <p:cNvPr id="48" name="Shape 46"/>
          <p:cNvSpPr/>
          <p:nvPr/>
        </p:nvSpPr>
        <p:spPr>
          <a:xfrm>
            <a:off x="6597568" y="5647374"/>
            <a:ext cx="372844" cy="372844"/>
          </a:xfrm>
          <a:custGeom>
            <a:avLst/>
            <a:gdLst/>
            <a:ahLst/>
            <a:cxnLst/>
            <a:rect l="l" t="t" r="r" b="b"/>
            <a:pathLst>
              <a:path w="372844" h="372844">
                <a:moveTo>
                  <a:pt x="74569" y="0"/>
                </a:moveTo>
                <a:lnTo>
                  <a:pt x="298275" y="0"/>
                </a:lnTo>
                <a:cubicBezTo>
                  <a:pt x="339458" y="0"/>
                  <a:pt x="372844" y="33386"/>
                  <a:pt x="372844" y="74569"/>
                </a:cubicBezTo>
                <a:lnTo>
                  <a:pt x="372844" y="298275"/>
                </a:lnTo>
                <a:cubicBezTo>
                  <a:pt x="372844" y="339458"/>
                  <a:pt x="339458" y="372844"/>
                  <a:pt x="298275" y="372844"/>
                </a:cubicBezTo>
                <a:lnTo>
                  <a:pt x="74569" y="372844"/>
                </a:lnTo>
                <a:cubicBezTo>
                  <a:pt x="33386" y="372844"/>
                  <a:pt x="0" y="339458"/>
                  <a:pt x="0" y="298275"/>
                </a:cubicBezTo>
                <a:lnTo>
                  <a:pt x="0" y="74569"/>
                </a:lnTo>
                <a:cubicBezTo>
                  <a:pt x="0" y="33386"/>
                  <a:pt x="33386" y="0"/>
                  <a:pt x="74569" y="0"/>
                </a:cubicBezTo>
                <a:close/>
              </a:path>
            </a:pathLst>
          </a:custGeom>
          <a:solidFill>
            <a:srgbClr val="FFFFFF">
              <a:alpha val="20000"/>
            </a:srgbClr>
          </a:solidFill>
          <a:ln/>
        </p:spPr>
      </p:sp>
      <p:sp>
        <p:nvSpPr>
          <p:cNvPr id="49" name="Shape 47"/>
          <p:cNvSpPr/>
          <p:nvPr/>
        </p:nvSpPr>
        <p:spPr>
          <a:xfrm>
            <a:off x="6723403" y="5749906"/>
            <a:ext cx="125835" cy="167780"/>
          </a:xfrm>
          <a:custGeom>
            <a:avLst/>
            <a:gdLst/>
            <a:ahLst/>
            <a:cxnLst/>
            <a:rect l="l" t="t" r="r" b="b"/>
            <a:pathLst>
              <a:path w="125835" h="167780">
                <a:moveTo>
                  <a:pt x="0" y="20972"/>
                </a:moveTo>
                <a:cubicBezTo>
                  <a:pt x="0" y="9405"/>
                  <a:pt x="9405" y="0"/>
                  <a:pt x="20972" y="0"/>
                </a:cubicBezTo>
                <a:lnTo>
                  <a:pt x="69963" y="0"/>
                </a:lnTo>
                <a:cubicBezTo>
                  <a:pt x="75534" y="0"/>
                  <a:pt x="80875" y="2196"/>
                  <a:pt x="84807" y="6128"/>
                </a:cubicBezTo>
                <a:lnTo>
                  <a:pt x="119707" y="41060"/>
                </a:lnTo>
                <a:cubicBezTo>
                  <a:pt x="123639" y="44993"/>
                  <a:pt x="125835" y="50334"/>
                  <a:pt x="125835" y="55905"/>
                </a:cubicBezTo>
                <a:lnTo>
                  <a:pt x="125835" y="146807"/>
                </a:lnTo>
                <a:cubicBezTo>
                  <a:pt x="125835" y="158375"/>
                  <a:pt x="116430" y="167780"/>
                  <a:pt x="104862" y="167780"/>
                </a:cubicBezTo>
                <a:lnTo>
                  <a:pt x="20972" y="167780"/>
                </a:lnTo>
                <a:cubicBezTo>
                  <a:pt x="9405" y="167780"/>
                  <a:pt x="0" y="158375"/>
                  <a:pt x="0" y="146807"/>
                </a:cubicBezTo>
                <a:lnTo>
                  <a:pt x="0" y="20972"/>
                </a:lnTo>
                <a:close/>
                <a:moveTo>
                  <a:pt x="68161" y="19170"/>
                </a:moveTo>
                <a:lnTo>
                  <a:pt x="68161" y="49810"/>
                </a:lnTo>
                <a:cubicBezTo>
                  <a:pt x="68161" y="54168"/>
                  <a:pt x="71667" y="57674"/>
                  <a:pt x="76025" y="57674"/>
                </a:cubicBezTo>
                <a:lnTo>
                  <a:pt x="106665" y="57674"/>
                </a:lnTo>
                <a:lnTo>
                  <a:pt x="68161" y="19170"/>
                </a:lnTo>
                <a:close/>
                <a:moveTo>
                  <a:pt x="39323" y="83890"/>
                </a:moveTo>
                <a:cubicBezTo>
                  <a:pt x="34965" y="83890"/>
                  <a:pt x="31459" y="87396"/>
                  <a:pt x="31459" y="91755"/>
                </a:cubicBezTo>
                <a:cubicBezTo>
                  <a:pt x="31459" y="96113"/>
                  <a:pt x="34965" y="99619"/>
                  <a:pt x="39323" y="99619"/>
                </a:cubicBezTo>
                <a:lnTo>
                  <a:pt x="86511" y="99619"/>
                </a:lnTo>
                <a:cubicBezTo>
                  <a:pt x="90870" y="99619"/>
                  <a:pt x="94376" y="96113"/>
                  <a:pt x="94376" y="91755"/>
                </a:cubicBezTo>
                <a:cubicBezTo>
                  <a:pt x="94376" y="87396"/>
                  <a:pt x="90870" y="83890"/>
                  <a:pt x="86511" y="83890"/>
                </a:cubicBezTo>
                <a:lnTo>
                  <a:pt x="39323" y="83890"/>
                </a:lnTo>
                <a:close/>
                <a:moveTo>
                  <a:pt x="39323" y="115349"/>
                </a:moveTo>
                <a:cubicBezTo>
                  <a:pt x="34965" y="115349"/>
                  <a:pt x="31459" y="118855"/>
                  <a:pt x="31459" y="123213"/>
                </a:cubicBezTo>
                <a:cubicBezTo>
                  <a:pt x="31459" y="127572"/>
                  <a:pt x="34965" y="131078"/>
                  <a:pt x="39323" y="131078"/>
                </a:cubicBezTo>
                <a:lnTo>
                  <a:pt x="86511" y="131078"/>
                </a:lnTo>
                <a:cubicBezTo>
                  <a:pt x="90870" y="131078"/>
                  <a:pt x="94376" y="127572"/>
                  <a:pt x="94376" y="123213"/>
                </a:cubicBezTo>
                <a:cubicBezTo>
                  <a:pt x="94376" y="118855"/>
                  <a:pt x="90870" y="115349"/>
                  <a:pt x="86511" y="115349"/>
                </a:cubicBezTo>
                <a:lnTo>
                  <a:pt x="39323" y="115349"/>
                </a:lnTo>
                <a:close/>
              </a:path>
            </a:pathLst>
          </a:custGeom>
          <a:solidFill>
            <a:srgbClr val="FFFFFF"/>
          </a:solidFill>
          <a:ln/>
        </p:spPr>
      </p:sp>
      <p:sp>
        <p:nvSpPr>
          <p:cNvPr id="50" name="Text 48"/>
          <p:cNvSpPr/>
          <p:nvPr/>
        </p:nvSpPr>
        <p:spPr>
          <a:xfrm>
            <a:off x="7082266" y="5721943"/>
            <a:ext cx="2852257" cy="223706"/>
          </a:xfrm>
          <a:prstGeom prst="rect">
            <a:avLst/>
          </a:prstGeom>
          <a:noFill/>
          <a:ln/>
        </p:spPr>
        <p:txBody>
          <a:bodyPr wrap="square" lIns="0" tIns="0" rIns="0" bIns="0" rtlCol="0" anchor="ctr"/>
          <a:lstStyle/>
          <a:p>
            <a:pPr>
              <a:lnSpc>
                <a:spcPct val="130000"/>
              </a:lnSpc>
            </a:pPr>
            <a:r>
              <a:rPr lang="en-US" sz="1174" b="1" dirty="0">
                <a:solidFill>
                  <a:srgbClr val="FFFFFF"/>
                </a:solidFill>
                <a:latin typeface="MiSans" pitchFamily="34" charset="0"/>
                <a:ea typeface="MiSans" pitchFamily="34" charset="-122"/>
                <a:cs typeface="MiSans" pitchFamily="34" charset="-120"/>
              </a:rPr>
              <a:t>Nội dung (Bài viết, press release, tài liệu)</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36099" y="420124"/>
            <a:ext cx="403319" cy="33610"/>
          </a:xfrm>
          <a:custGeom>
            <a:avLst/>
            <a:gdLst/>
            <a:ahLst/>
            <a:cxnLst/>
            <a:rect l="l" t="t" r="r" b="b"/>
            <a:pathLst>
              <a:path w="403319" h="33610">
                <a:moveTo>
                  <a:pt x="0" y="0"/>
                </a:moveTo>
                <a:lnTo>
                  <a:pt x="403319" y="0"/>
                </a:lnTo>
                <a:lnTo>
                  <a:pt x="403319" y="33610"/>
                </a:lnTo>
                <a:lnTo>
                  <a:pt x="0" y="33610"/>
                </a:lnTo>
                <a:lnTo>
                  <a:pt x="0" y="0"/>
                </a:lnTo>
                <a:close/>
              </a:path>
            </a:pathLst>
          </a:custGeom>
          <a:solidFill>
            <a:srgbClr val="1E88E5"/>
          </a:solidFill>
          <a:ln/>
        </p:spPr>
      </p:sp>
      <p:sp>
        <p:nvSpPr>
          <p:cNvPr id="3" name="Text 1"/>
          <p:cNvSpPr/>
          <p:nvPr/>
        </p:nvSpPr>
        <p:spPr>
          <a:xfrm>
            <a:off x="873858" y="336099"/>
            <a:ext cx="1579666" cy="201660"/>
          </a:xfrm>
          <a:prstGeom prst="rect">
            <a:avLst/>
          </a:prstGeom>
          <a:noFill/>
          <a:ln/>
        </p:spPr>
        <p:txBody>
          <a:bodyPr wrap="square" lIns="0" tIns="0" rIns="0" bIns="0" rtlCol="0" anchor="ctr"/>
          <a:lstStyle/>
          <a:p>
            <a:pPr>
              <a:lnSpc>
                <a:spcPct val="130000"/>
              </a:lnSpc>
            </a:pPr>
            <a:r>
              <a:rPr lang="en-US" sz="1059" b="1" kern="0" spc="53" dirty="0">
                <a:solidFill>
                  <a:srgbClr val="1E88E5"/>
                </a:solidFill>
                <a:latin typeface="MiSans" pitchFamily="34" charset="0"/>
                <a:ea typeface="MiSans" pitchFamily="34" charset="-122"/>
                <a:cs typeface="MiSans" pitchFamily="34" charset="-120"/>
              </a:rPr>
              <a:t>Solution Overview</a:t>
            </a:r>
            <a:endParaRPr lang="en-US" sz="1600" dirty="0"/>
          </a:p>
        </p:txBody>
      </p:sp>
      <p:sp>
        <p:nvSpPr>
          <p:cNvPr id="4" name="Text 2"/>
          <p:cNvSpPr/>
          <p:nvPr/>
        </p:nvSpPr>
        <p:spPr>
          <a:xfrm>
            <a:off x="336099" y="638589"/>
            <a:ext cx="11721461" cy="403319"/>
          </a:xfrm>
          <a:prstGeom prst="rect">
            <a:avLst/>
          </a:prstGeom>
          <a:noFill/>
          <a:ln/>
        </p:spPr>
        <p:txBody>
          <a:bodyPr wrap="square" lIns="0" tIns="0" rIns="0" bIns="0" rtlCol="0" anchor="ctr"/>
          <a:lstStyle/>
          <a:p>
            <a:pPr>
              <a:lnSpc>
                <a:spcPct val="80000"/>
              </a:lnSpc>
            </a:pPr>
            <a:r>
              <a:rPr lang="en-US" sz="3176" b="1" dirty="0">
                <a:solidFill>
                  <a:srgbClr val="37474F"/>
                </a:solidFill>
                <a:latin typeface="阿里妈妈数黑体" pitchFamily="34" charset="0"/>
                <a:ea typeface="阿里妈妈数黑体" pitchFamily="34" charset="-122"/>
                <a:cs typeface="阿里妈妈数黑体" pitchFamily="34" charset="-120"/>
              </a:rPr>
              <a:t>Giải pháp tổng thể</a:t>
            </a:r>
            <a:endParaRPr lang="en-US" sz="1600" dirty="0"/>
          </a:p>
        </p:txBody>
      </p:sp>
      <p:sp>
        <p:nvSpPr>
          <p:cNvPr id="5" name="Shape 3"/>
          <p:cNvSpPr/>
          <p:nvPr/>
        </p:nvSpPr>
        <p:spPr>
          <a:xfrm>
            <a:off x="210063" y="1034010"/>
            <a:ext cx="7621050" cy="5403866"/>
          </a:xfrm>
          <a:custGeom>
            <a:avLst/>
            <a:gdLst/>
            <a:ahLst/>
            <a:cxnLst/>
            <a:rect l="l" t="t" r="r" b="b"/>
            <a:pathLst>
              <a:path w="7621050" h="5764102">
                <a:moveTo>
                  <a:pt x="134419" y="0"/>
                </a:moveTo>
                <a:lnTo>
                  <a:pt x="7486631" y="0"/>
                </a:lnTo>
                <a:cubicBezTo>
                  <a:pt x="7560869" y="0"/>
                  <a:pt x="7621050" y="60181"/>
                  <a:pt x="7621050" y="134419"/>
                </a:cubicBezTo>
                <a:lnTo>
                  <a:pt x="7621050" y="5629683"/>
                </a:lnTo>
                <a:cubicBezTo>
                  <a:pt x="7621050" y="5703921"/>
                  <a:pt x="7560869" y="5764102"/>
                  <a:pt x="7486631" y="5764102"/>
                </a:cubicBezTo>
                <a:lnTo>
                  <a:pt x="134419" y="5764102"/>
                </a:lnTo>
                <a:cubicBezTo>
                  <a:pt x="60181" y="5764102"/>
                  <a:pt x="0" y="5703921"/>
                  <a:pt x="0" y="5629683"/>
                </a:cubicBezTo>
                <a:lnTo>
                  <a:pt x="0" y="134419"/>
                </a:lnTo>
                <a:cubicBezTo>
                  <a:pt x="0" y="60181"/>
                  <a:pt x="60181" y="0"/>
                  <a:pt x="134419" y="0"/>
                </a:cubicBezTo>
                <a:close/>
              </a:path>
            </a:pathLst>
          </a:custGeom>
          <a:solidFill>
            <a:srgbClr val="FFFFFF"/>
          </a:solidFill>
          <a:ln/>
          <a:effectLst>
            <a:outerShdw blurRad="126037" dist="84025" dir="5400000" algn="bl" rotWithShape="0">
              <a:srgbClr val="000000">
                <a:alpha val="10196"/>
              </a:srgbClr>
            </a:outerShdw>
          </a:effectLst>
        </p:spPr>
        <p:txBody>
          <a:bodyPr/>
          <a:lstStyle/>
          <a:p>
            <a:endParaRPr lang="vi-VN" dirty="0"/>
          </a:p>
        </p:txBody>
      </p:sp>
      <p:sp>
        <p:nvSpPr>
          <p:cNvPr id="6" name="Shape 4"/>
          <p:cNvSpPr/>
          <p:nvPr/>
        </p:nvSpPr>
        <p:spPr>
          <a:xfrm>
            <a:off x="537759" y="1411617"/>
            <a:ext cx="470539" cy="470539"/>
          </a:xfrm>
          <a:custGeom>
            <a:avLst/>
            <a:gdLst/>
            <a:ahLst/>
            <a:cxnLst/>
            <a:rect l="l" t="t" r="r" b="b"/>
            <a:pathLst>
              <a:path w="470539" h="470539">
                <a:moveTo>
                  <a:pt x="100832" y="0"/>
                </a:moveTo>
                <a:lnTo>
                  <a:pt x="369707" y="0"/>
                </a:lnTo>
                <a:cubicBezTo>
                  <a:pt x="425358" y="0"/>
                  <a:pt x="470539" y="45181"/>
                  <a:pt x="470539" y="100832"/>
                </a:cubicBezTo>
                <a:lnTo>
                  <a:pt x="470539" y="369707"/>
                </a:lnTo>
                <a:cubicBezTo>
                  <a:pt x="470539" y="425358"/>
                  <a:pt x="425358" y="470539"/>
                  <a:pt x="369707" y="470539"/>
                </a:cubicBezTo>
                <a:lnTo>
                  <a:pt x="100832" y="470539"/>
                </a:lnTo>
                <a:cubicBezTo>
                  <a:pt x="45181" y="470539"/>
                  <a:pt x="0" y="425358"/>
                  <a:pt x="0" y="369707"/>
                </a:cubicBezTo>
                <a:lnTo>
                  <a:pt x="0" y="100832"/>
                </a:lnTo>
                <a:cubicBezTo>
                  <a:pt x="0" y="45181"/>
                  <a:pt x="45181" y="0"/>
                  <a:pt x="100832" y="0"/>
                </a:cubicBezTo>
                <a:close/>
              </a:path>
            </a:pathLst>
          </a:custGeom>
          <a:solidFill>
            <a:srgbClr val="1E88E5"/>
          </a:solidFill>
          <a:ln/>
        </p:spPr>
      </p:sp>
      <p:sp>
        <p:nvSpPr>
          <p:cNvPr id="7" name="Shape 5"/>
          <p:cNvSpPr/>
          <p:nvPr/>
        </p:nvSpPr>
        <p:spPr>
          <a:xfrm>
            <a:off x="646991" y="1546057"/>
            <a:ext cx="252074" cy="201660"/>
          </a:xfrm>
          <a:custGeom>
            <a:avLst/>
            <a:gdLst/>
            <a:ahLst/>
            <a:cxnLst/>
            <a:rect l="l" t="t" r="r" b="b"/>
            <a:pathLst>
              <a:path w="252074" h="201660">
                <a:moveTo>
                  <a:pt x="163809" y="82909"/>
                </a:moveTo>
                <a:cubicBezTo>
                  <a:pt x="168614" y="81609"/>
                  <a:pt x="173656" y="83894"/>
                  <a:pt x="175822" y="88344"/>
                </a:cubicBezTo>
                <a:lnTo>
                  <a:pt x="183148" y="103154"/>
                </a:lnTo>
                <a:cubicBezTo>
                  <a:pt x="187205" y="103705"/>
                  <a:pt x="191183" y="104808"/>
                  <a:pt x="194924" y="106344"/>
                </a:cubicBezTo>
                <a:lnTo>
                  <a:pt x="208710" y="97167"/>
                </a:lnTo>
                <a:cubicBezTo>
                  <a:pt x="212845" y="94410"/>
                  <a:pt x="218320" y="94961"/>
                  <a:pt x="221825" y="98467"/>
                </a:cubicBezTo>
                <a:lnTo>
                  <a:pt x="229388" y="106029"/>
                </a:lnTo>
                <a:cubicBezTo>
                  <a:pt x="232893" y="109534"/>
                  <a:pt x="233445" y="115048"/>
                  <a:pt x="230687" y="119145"/>
                </a:cubicBezTo>
                <a:lnTo>
                  <a:pt x="221510" y="132890"/>
                </a:lnTo>
                <a:cubicBezTo>
                  <a:pt x="222259" y="134742"/>
                  <a:pt x="222928" y="136672"/>
                  <a:pt x="223480" y="138680"/>
                </a:cubicBezTo>
                <a:cubicBezTo>
                  <a:pt x="224031" y="140689"/>
                  <a:pt x="224386" y="142658"/>
                  <a:pt x="224661" y="144667"/>
                </a:cubicBezTo>
                <a:lnTo>
                  <a:pt x="239510" y="151993"/>
                </a:lnTo>
                <a:cubicBezTo>
                  <a:pt x="243961" y="154199"/>
                  <a:pt x="246245" y="159240"/>
                  <a:pt x="244945" y="164006"/>
                </a:cubicBezTo>
                <a:lnTo>
                  <a:pt x="242188" y="174325"/>
                </a:lnTo>
                <a:cubicBezTo>
                  <a:pt x="240889" y="179091"/>
                  <a:pt x="236438" y="182321"/>
                  <a:pt x="231475" y="182006"/>
                </a:cubicBezTo>
                <a:lnTo>
                  <a:pt x="214933" y="180942"/>
                </a:lnTo>
                <a:cubicBezTo>
                  <a:pt x="212451" y="184132"/>
                  <a:pt x="209576" y="187086"/>
                  <a:pt x="206307" y="189607"/>
                </a:cubicBezTo>
                <a:lnTo>
                  <a:pt x="207371" y="206110"/>
                </a:lnTo>
                <a:cubicBezTo>
                  <a:pt x="207686" y="211073"/>
                  <a:pt x="204456" y="215563"/>
                  <a:pt x="199690" y="216823"/>
                </a:cubicBezTo>
                <a:lnTo>
                  <a:pt x="189371" y="219580"/>
                </a:lnTo>
                <a:cubicBezTo>
                  <a:pt x="184566" y="220880"/>
                  <a:pt x="179564" y="218596"/>
                  <a:pt x="177358" y="214145"/>
                </a:cubicBezTo>
                <a:lnTo>
                  <a:pt x="170032" y="199336"/>
                </a:lnTo>
                <a:cubicBezTo>
                  <a:pt x="165975" y="198784"/>
                  <a:pt x="161997" y="197681"/>
                  <a:pt x="158255" y="196145"/>
                </a:cubicBezTo>
                <a:lnTo>
                  <a:pt x="144470" y="205323"/>
                </a:lnTo>
                <a:cubicBezTo>
                  <a:pt x="140335" y="208080"/>
                  <a:pt x="134860" y="207528"/>
                  <a:pt x="131354" y="204023"/>
                </a:cubicBezTo>
                <a:lnTo>
                  <a:pt x="123792" y="196461"/>
                </a:lnTo>
                <a:cubicBezTo>
                  <a:pt x="120287" y="192955"/>
                  <a:pt x="119735" y="187480"/>
                  <a:pt x="122492" y="183345"/>
                </a:cubicBezTo>
                <a:lnTo>
                  <a:pt x="131670" y="169559"/>
                </a:lnTo>
                <a:cubicBezTo>
                  <a:pt x="130921" y="167708"/>
                  <a:pt x="130252" y="165778"/>
                  <a:pt x="129700" y="163770"/>
                </a:cubicBezTo>
                <a:cubicBezTo>
                  <a:pt x="129149" y="161761"/>
                  <a:pt x="128794" y="159752"/>
                  <a:pt x="128519" y="157783"/>
                </a:cubicBezTo>
                <a:lnTo>
                  <a:pt x="113670" y="150457"/>
                </a:lnTo>
                <a:cubicBezTo>
                  <a:pt x="109219" y="148251"/>
                  <a:pt x="106974" y="143210"/>
                  <a:pt x="108234" y="138444"/>
                </a:cubicBezTo>
                <a:lnTo>
                  <a:pt x="110992" y="128125"/>
                </a:lnTo>
                <a:cubicBezTo>
                  <a:pt x="112291" y="123359"/>
                  <a:pt x="116742" y="120129"/>
                  <a:pt x="121705" y="120444"/>
                </a:cubicBezTo>
                <a:lnTo>
                  <a:pt x="138208" y="121508"/>
                </a:lnTo>
                <a:cubicBezTo>
                  <a:pt x="140689" y="118317"/>
                  <a:pt x="143564" y="115363"/>
                  <a:pt x="146833" y="112843"/>
                </a:cubicBezTo>
                <a:lnTo>
                  <a:pt x="145770" y="96379"/>
                </a:lnTo>
                <a:cubicBezTo>
                  <a:pt x="145455" y="91416"/>
                  <a:pt x="148685" y="86926"/>
                  <a:pt x="153450" y="85666"/>
                </a:cubicBezTo>
                <a:lnTo>
                  <a:pt x="163770" y="82909"/>
                </a:lnTo>
                <a:close/>
                <a:moveTo>
                  <a:pt x="176610" y="133915"/>
                </a:moveTo>
                <a:cubicBezTo>
                  <a:pt x="167045" y="133925"/>
                  <a:pt x="159288" y="141700"/>
                  <a:pt x="159299" y="151264"/>
                </a:cubicBezTo>
                <a:cubicBezTo>
                  <a:pt x="159310" y="160829"/>
                  <a:pt x="167084" y="168586"/>
                  <a:pt x="176649" y="168575"/>
                </a:cubicBezTo>
                <a:cubicBezTo>
                  <a:pt x="186214" y="168564"/>
                  <a:pt x="193970" y="160790"/>
                  <a:pt x="193959" y="151225"/>
                </a:cubicBezTo>
                <a:cubicBezTo>
                  <a:pt x="193949" y="141660"/>
                  <a:pt x="186174" y="133904"/>
                  <a:pt x="176610" y="133915"/>
                </a:cubicBezTo>
                <a:close/>
                <a:moveTo>
                  <a:pt x="88581" y="-17921"/>
                </a:moveTo>
                <a:lnTo>
                  <a:pt x="98900" y="-15164"/>
                </a:lnTo>
                <a:cubicBezTo>
                  <a:pt x="103666" y="-13864"/>
                  <a:pt x="106895" y="-9374"/>
                  <a:pt x="106580" y="-4451"/>
                </a:cubicBezTo>
                <a:lnTo>
                  <a:pt x="105517" y="12013"/>
                </a:lnTo>
                <a:cubicBezTo>
                  <a:pt x="108786" y="14534"/>
                  <a:pt x="111661" y="17448"/>
                  <a:pt x="114142" y="20678"/>
                </a:cubicBezTo>
                <a:lnTo>
                  <a:pt x="130685" y="19615"/>
                </a:lnTo>
                <a:cubicBezTo>
                  <a:pt x="135608" y="19299"/>
                  <a:pt x="140098" y="22529"/>
                  <a:pt x="141398" y="27295"/>
                </a:cubicBezTo>
                <a:lnTo>
                  <a:pt x="144155" y="37614"/>
                </a:lnTo>
                <a:cubicBezTo>
                  <a:pt x="145415" y="42380"/>
                  <a:pt x="143170" y="47422"/>
                  <a:pt x="138720" y="49627"/>
                </a:cubicBezTo>
                <a:lnTo>
                  <a:pt x="123871" y="56953"/>
                </a:lnTo>
                <a:cubicBezTo>
                  <a:pt x="123595" y="58962"/>
                  <a:pt x="123201" y="60971"/>
                  <a:pt x="122689" y="62940"/>
                </a:cubicBezTo>
                <a:cubicBezTo>
                  <a:pt x="122177" y="64909"/>
                  <a:pt x="121468" y="66878"/>
                  <a:pt x="120720" y="68730"/>
                </a:cubicBezTo>
                <a:lnTo>
                  <a:pt x="129897" y="82515"/>
                </a:lnTo>
                <a:cubicBezTo>
                  <a:pt x="132654" y="86651"/>
                  <a:pt x="132103" y="92125"/>
                  <a:pt x="128597" y="95631"/>
                </a:cubicBezTo>
                <a:lnTo>
                  <a:pt x="121035" y="103193"/>
                </a:lnTo>
                <a:cubicBezTo>
                  <a:pt x="117530" y="106698"/>
                  <a:pt x="112055" y="107250"/>
                  <a:pt x="107919" y="104493"/>
                </a:cubicBezTo>
                <a:lnTo>
                  <a:pt x="94134" y="95316"/>
                </a:lnTo>
                <a:cubicBezTo>
                  <a:pt x="90392" y="96852"/>
                  <a:pt x="86414" y="97955"/>
                  <a:pt x="82357" y="98506"/>
                </a:cubicBezTo>
                <a:lnTo>
                  <a:pt x="75032" y="113315"/>
                </a:lnTo>
                <a:cubicBezTo>
                  <a:pt x="72826" y="117766"/>
                  <a:pt x="67784" y="120011"/>
                  <a:pt x="63019" y="118751"/>
                </a:cubicBezTo>
                <a:lnTo>
                  <a:pt x="52699" y="115994"/>
                </a:lnTo>
                <a:cubicBezTo>
                  <a:pt x="47894" y="114694"/>
                  <a:pt x="44704" y="110204"/>
                  <a:pt x="45019" y="105280"/>
                </a:cubicBezTo>
                <a:lnTo>
                  <a:pt x="46082" y="88777"/>
                </a:lnTo>
                <a:cubicBezTo>
                  <a:pt x="42813" y="86257"/>
                  <a:pt x="39938" y="83342"/>
                  <a:pt x="37457" y="80112"/>
                </a:cubicBezTo>
                <a:lnTo>
                  <a:pt x="20914" y="81176"/>
                </a:lnTo>
                <a:cubicBezTo>
                  <a:pt x="15991" y="81491"/>
                  <a:pt x="11501" y="78261"/>
                  <a:pt x="10201" y="73495"/>
                </a:cubicBezTo>
                <a:lnTo>
                  <a:pt x="7444" y="63176"/>
                </a:lnTo>
                <a:cubicBezTo>
                  <a:pt x="6184" y="58410"/>
                  <a:pt x="8429" y="53369"/>
                  <a:pt x="12879" y="51163"/>
                </a:cubicBezTo>
                <a:lnTo>
                  <a:pt x="27728" y="43837"/>
                </a:lnTo>
                <a:cubicBezTo>
                  <a:pt x="28004" y="41829"/>
                  <a:pt x="28398" y="39859"/>
                  <a:pt x="28910" y="37851"/>
                </a:cubicBezTo>
                <a:cubicBezTo>
                  <a:pt x="29461" y="35842"/>
                  <a:pt x="30091" y="33912"/>
                  <a:pt x="30879" y="32061"/>
                </a:cubicBezTo>
                <a:lnTo>
                  <a:pt x="21702" y="18315"/>
                </a:lnTo>
                <a:cubicBezTo>
                  <a:pt x="18945" y="14179"/>
                  <a:pt x="19496" y="8704"/>
                  <a:pt x="23002" y="5199"/>
                </a:cubicBezTo>
                <a:lnTo>
                  <a:pt x="30564" y="-2363"/>
                </a:lnTo>
                <a:cubicBezTo>
                  <a:pt x="34069" y="-5869"/>
                  <a:pt x="39544" y="-6420"/>
                  <a:pt x="43680" y="-3663"/>
                </a:cubicBezTo>
                <a:lnTo>
                  <a:pt x="57465" y="5514"/>
                </a:lnTo>
                <a:cubicBezTo>
                  <a:pt x="61207" y="3978"/>
                  <a:pt x="65185" y="2875"/>
                  <a:pt x="69242" y="2324"/>
                </a:cubicBezTo>
                <a:lnTo>
                  <a:pt x="76568" y="-12486"/>
                </a:lnTo>
                <a:cubicBezTo>
                  <a:pt x="78773" y="-16936"/>
                  <a:pt x="83775" y="-19181"/>
                  <a:pt x="88581" y="-17921"/>
                </a:cubicBezTo>
                <a:close/>
                <a:moveTo>
                  <a:pt x="75780" y="33085"/>
                </a:moveTo>
                <a:cubicBezTo>
                  <a:pt x="66215" y="33085"/>
                  <a:pt x="58450" y="40850"/>
                  <a:pt x="58450" y="50415"/>
                </a:cubicBezTo>
                <a:cubicBezTo>
                  <a:pt x="58450" y="59980"/>
                  <a:pt x="66215" y="67745"/>
                  <a:pt x="75780" y="67745"/>
                </a:cubicBezTo>
                <a:cubicBezTo>
                  <a:pt x="85345" y="67745"/>
                  <a:pt x="93110" y="59980"/>
                  <a:pt x="93110" y="50415"/>
                </a:cubicBezTo>
                <a:cubicBezTo>
                  <a:pt x="93110" y="40850"/>
                  <a:pt x="85345" y="33085"/>
                  <a:pt x="75780" y="33085"/>
                </a:cubicBezTo>
                <a:close/>
              </a:path>
            </a:pathLst>
          </a:custGeom>
          <a:solidFill>
            <a:srgbClr val="FFFFFF"/>
          </a:solidFill>
          <a:ln/>
        </p:spPr>
      </p:sp>
      <p:sp>
        <p:nvSpPr>
          <p:cNvPr id="8" name="Text 6"/>
          <p:cNvSpPr/>
          <p:nvPr/>
        </p:nvSpPr>
        <p:spPr>
          <a:xfrm>
            <a:off x="1109127" y="1512447"/>
            <a:ext cx="1739314" cy="268879"/>
          </a:xfrm>
          <a:prstGeom prst="rect">
            <a:avLst/>
          </a:prstGeom>
          <a:noFill/>
          <a:ln/>
        </p:spPr>
        <p:txBody>
          <a:bodyPr wrap="square" lIns="0" tIns="0" rIns="0" bIns="0" rtlCol="0" anchor="ctr"/>
          <a:lstStyle/>
          <a:p>
            <a:pPr>
              <a:lnSpc>
                <a:spcPct val="110000"/>
              </a:lnSpc>
            </a:pPr>
            <a:r>
              <a:rPr lang="en-US" sz="1588" b="1" dirty="0">
                <a:solidFill>
                  <a:srgbClr val="37474F"/>
                </a:solidFill>
                <a:latin typeface="阿里妈妈数黑体" pitchFamily="34" charset="0"/>
                <a:ea typeface="阿里妈妈数黑体" pitchFamily="34" charset="-122"/>
                <a:cs typeface="阿里妈妈数黑体" pitchFamily="34" charset="-120"/>
              </a:rPr>
              <a:t>Hướng giải quyết</a:t>
            </a:r>
            <a:endParaRPr lang="en-US" sz="1600" dirty="0"/>
          </a:p>
        </p:txBody>
      </p:sp>
      <p:sp>
        <p:nvSpPr>
          <p:cNvPr id="9" name="Text 7"/>
          <p:cNvSpPr/>
          <p:nvPr/>
        </p:nvSpPr>
        <p:spPr>
          <a:xfrm>
            <a:off x="537759" y="2050205"/>
            <a:ext cx="7293354" cy="495746"/>
          </a:xfrm>
          <a:prstGeom prst="rect">
            <a:avLst/>
          </a:prstGeom>
          <a:noFill/>
          <a:ln/>
        </p:spPr>
        <p:txBody>
          <a:bodyPr wrap="square" lIns="0" tIns="0" rIns="0" bIns="0" rtlCol="0" anchor="ctr"/>
          <a:lstStyle/>
          <a:p>
            <a:pPr>
              <a:lnSpc>
                <a:spcPct val="140000"/>
              </a:lnSpc>
            </a:pPr>
            <a:r>
              <a:rPr lang="en-US" sz="1191" dirty="0">
                <a:solidFill>
                  <a:srgbClr val="607D8B"/>
                </a:solidFill>
                <a:latin typeface="MiSans" pitchFamily="34" charset="0"/>
                <a:ea typeface="MiSans" pitchFamily="34" charset="-122"/>
                <a:cs typeface="MiSans" pitchFamily="34" charset="-120"/>
              </a:rPr>
              <a:t>Xây dựng </a:t>
            </a:r>
            <a:r>
              <a:rPr lang="en-US" sz="1191" dirty="0">
                <a:solidFill>
                  <a:srgbClr val="1E88E5"/>
                </a:solidFill>
                <a:highlight>
                  <a:srgbClr val="1E88E5">
                    <a:alpha val="15000"/>
                  </a:srgbClr>
                </a:highlight>
                <a:latin typeface="MiSans" pitchFamily="34" charset="0"/>
                <a:ea typeface="MiSans" pitchFamily="34" charset="-122"/>
                <a:cs typeface="MiSans" pitchFamily="34" charset="-120"/>
              </a:rPr>
              <a:t>hệ thống quản lý tập trung </a:t>
            </a:r>
            <a:r>
              <a:rPr lang="en-US" sz="1191" dirty="0">
                <a:solidFill>
                  <a:srgbClr val="607D8B"/>
                </a:solidFill>
                <a:latin typeface="MiSans" pitchFamily="34" charset="0"/>
                <a:ea typeface="MiSans" pitchFamily="34" charset="-122"/>
                <a:cs typeface="MiSans" pitchFamily="34" charset="-120"/>
              </a:rPr>
              <a:t>với các công nghệ mã nguồn mở, giúp </a:t>
            </a:r>
            <a:r>
              <a:rPr lang="en-US" sz="1191" b="1" dirty="0">
                <a:solidFill>
                  <a:srgbClr val="607D8B"/>
                </a:solidFill>
                <a:latin typeface="MiSans" pitchFamily="34" charset="0"/>
                <a:ea typeface="MiSans" pitchFamily="34" charset="-122"/>
                <a:cs typeface="MiSans" pitchFamily="34" charset="-120"/>
              </a:rPr>
              <a:t>thay thế phương thức thủ công</a:t>
            </a:r>
            <a:r>
              <a:rPr lang="en-US" sz="1191" dirty="0">
                <a:solidFill>
                  <a:srgbClr val="607D8B"/>
                </a:solidFill>
                <a:latin typeface="MiSans" pitchFamily="34" charset="0"/>
                <a:ea typeface="MiSans" pitchFamily="34" charset="-122"/>
                <a:cs typeface="MiSans" pitchFamily="34" charset="-120"/>
              </a:rPr>
              <a:t>, tăng cường bảo mật và tiết kiệm thờ gian.</a:t>
            </a:r>
            <a:endParaRPr lang="en-US" sz="1600" dirty="0"/>
          </a:p>
        </p:txBody>
      </p:sp>
      <p:sp>
        <p:nvSpPr>
          <p:cNvPr id="10" name="Shape 8"/>
          <p:cNvSpPr/>
          <p:nvPr/>
        </p:nvSpPr>
        <p:spPr>
          <a:xfrm>
            <a:off x="545825" y="2717867"/>
            <a:ext cx="2301608" cy="1427750"/>
          </a:xfrm>
          <a:custGeom>
            <a:avLst/>
            <a:gdLst/>
            <a:ahLst/>
            <a:cxnLst/>
            <a:rect l="l" t="t" r="r" b="b"/>
            <a:pathLst>
              <a:path w="2301608" h="1427750">
                <a:moveTo>
                  <a:pt x="100828" y="0"/>
                </a:moveTo>
                <a:lnTo>
                  <a:pt x="2200780" y="0"/>
                </a:lnTo>
                <a:cubicBezTo>
                  <a:pt x="2256466" y="0"/>
                  <a:pt x="2301608" y="45142"/>
                  <a:pt x="2301608" y="100828"/>
                </a:cubicBezTo>
                <a:lnTo>
                  <a:pt x="2301608" y="1326922"/>
                </a:lnTo>
                <a:cubicBezTo>
                  <a:pt x="2301608" y="1382607"/>
                  <a:pt x="2256466" y="1427750"/>
                  <a:pt x="2200780" y="1427750"/>
                </a:cubicBezTo>
                <a:lnTo>
                  <a:pt x="100828" y="1427750"/>
                </a:lnTo>
                <a:cubicBezTo>
                  <a:pt x="45142" y="1427750"/>
                  <a:pt x="0" y="1382607"/>
                  <a:pt x="0" y="1326922"/>
                </a:cubicBezTo>
                <a:lnTo>
                  <a:pt x="0" y="100828"/>
                </a:lnTo>
                <a:cubicBezTo>
                  <a:pt x="0" y="45179"/>
                  <a:pt x="45179" y="0"/>
                  <a:pt x="100828" y="0"/>
                </a:cubicBezTo>
                <a:close/>
              </a:path>
            </a:pathLst>
          </a:custGeom>
          <a:solidFill>
            <a:srgbClr val="1E88E5">
              <a:alpha val="5098"/>
            </a:srgbClr>
          </a:solidFill>
          <a:ln w="24384">
            <a:solidFill>
              <a:srgbClr val="1E88E5">
                <a:alpha val="20000"/>
              </a:srgbClr>
            </a:solidFill>
            <a:prstDash val="solid"/>
          </a:ln>
        </p:spPr>
      </p:sp>
      <p:sp>
        <p:nvSpPr>
          <p:cNvPr id="11" name="Shape 9"/>
          <p:cNvSpPr/>
          <p:nvPr/>
        </p:nvSpPr>
        <p:spPr>
          <a:xfrm>
            <a:off x="688331" y="2860374"/>
            <a:ext cx="336099" cy="336099"/>
          </a:xfrm>
          <a:custGeom>
            <a:avLst/>
            <a:gdLst/>
            <a:ahLst/>
            <a:cxnLst/>
            <a:rect l="l" t="t" r="r" b="b"/>
            <a:pathLst>
              <a:path w="336099" h="336099">
                <a:moveTo>
                  <a:pt x="67220" y="0"/>
                </a:moveTo>
                <a:lnTo>
                  <a:pt x="268879" y="0"/>
                </a:lnTo>
                <a:cubicBezTo>
                  <a:pt x="305979" y="0"/>
                  <a:pt x="336099" y="30120"/>
                  <a:pt x="336099" y="67220"/>
                </a:cubicBezTo>
                <a:lnTo>
                  <a:pt x="336099" y="268879"/>
                </a:lnTo>
                <a:cubicBezTo>
                  <a:pt x="336099" y="306004"/>
                  <a:pt x="306004" y="336099"/>
                  <a:pt x="268879" y="336099"/>
                </a:cubicBezTo>
                <a:lnTo>
                  <a:pt x="67220" y="336099"/>
                </a:lnTo>
                <a:cubicBezTo>
                  <a:pt x="30120" y="336099"/>
                  <a:pt x="0" y="305979"/>
                  <a:pt x="0" y="268879"/>
                </a:cubicBezTo>
                <a:lnTo>
                  <a:pt x="0" y="67220"/>
                </a:lnTo>
                <a:cubicBezTo>
                  <a:pt x="0" y="30095"/>
                  <a:pt x="30095" y="0"/>
                  <a:pt x="67220" y="0"/>
                </a:cubicBezTo>
                <a:close/>
              </a:path>
            </a:pathLst>
          </a:custGeom>
          <a:solidFill>
            <a:srgbClr val="1E88E5"/>
          </a:solidFill>
          <a:ln/>
        </p:spPr>
      </p:sp>
      <p:sp>
        <p:nvSpPr>
          <p:cNvPr id="12" name="Shape 10"/>
          <p:cNvSpPr/>
          <p:nvPr/>
        </p:nvSpPr>
        <p:spPr>
          <a:xfrm>
            <a:off x="797563" y="2961204"/>
            <a:ext cx="117635" cy="134440"/>
          </a:xfrm>
          <a:custGeom>
            <a:avLst/>
            <a:gdLst/>
            <a:ahLst/>
            <a:cxnLst/>
            <a:rect l="l" t="t" r="r" b="b"/>
            <a:pathLst>
              <a:path w="117635" h="134440">
                <a:moveTo>
                  <a:pt x="16805" y="8402"/>
                </a:moveTo>
                <a:cubicBezTo>
                  <a:pt x="7536" y="8402"/>
                  <a:pt x="0" y="15938"/>
                  <a:pt x="0" y="25207"/>
                </a:cubicBezTo>
                <a:lnTo>
                  <a:pt x="0" y="42012"/>
                </a:lnTo>
                <a:cubicBezTo>
                  <a:pt x="0" y="51281"/>
                  <a:pt x="7536" y="58817"/>
                  <a:pt x="16805" y="58817"/>
                </a:cubicBezTo>
                <a:lnTo>
                  <a:pt x="100830" y="58817"/>
                </a:lnTo>
                <a:cubicBezTo>
                  <a:pt x="110099" y="58817"/>
                  <a:pt x="117635" y="51281"/>
                  <a:pt x="117635" y="42012"/>
                </a:cubicBezTo>
                <a:lnTo>
                  <a:pt x="117635" y="25207"/>
                </a:lnTo>
                <a:cubicBezTo>
                  <a:pt x="117635" y="15938"/>
                  <a:pt x="110099" y="8402"/>
                  <a:pt x="100830" y="8402"/>
                </a:cubicBezTo>
                <a:lnTo>
                  <a:pt x="16805" y="8402"/>
                </a:lnTo>
                <a:close/>
                <a:moveTo>
                  <a:pt x="73522" y="27308"/>
                </a:moveTo>
                <a:cubicBezTo>
                  <a:pt x="77000" y="27308"/>
                  <a:pt x="79824" y="30132"/>
                  <a:pt x="79824" y="33610"/>
                </a:cubicBezTo>
                <a:cubicBezTo>
                  <a:pt x="79824" y="37088"/>
                  <a:pt x="77000" y="39912"/>
                  <a:pt x="73522" y="39912"/>
                </a:cubicBezTo>
                <a:cubicBezTo>
                  <a:pt x="70044" y="39912"/>
                  <a:pt x="67220" y="37088"/>
                  <a:pt x="67220" y="33610"/>
                </a:cubicBezTo>
                <a:cubicBezTo>
                  <a:pt x="67220" y="30132"/>
                  <a:pt x="70044" y="27308"/>
                  <a:pt x="73522" y="27308"/>
                </a:cubicBezTo>
                <a:close/>
                <a:moveTo>
                  <a:pt x="88226" y="33610"/>
                </a:moveTo>
                <a:cubicBezTo>
                  <a:pt x="88226" y="30132"/>
                  <a:pt x="91050" y="27308"/>
                  <a:pt x="94528" y="27308"/>
                </a:cubicBezTo>
                <a:cubicBezTo>
                  <a:pt x="98006" y="27308"/>
                  <a:pt x="100830" y="30132"/>
                  <a:pt x="100830" y="33610"/>
                </a:cubicBezTo>
                <a:cubicBezTo>
                  <a:pt x="100830" y="37088"/>
                  <a:pt x="98006" y="39912"/>
                  <a:pt x="94528" y="39912"/>
                </a:cubicBezTo>
                <a:cubicBezTo>
                  <a:pt x="91050" y="39912"/>
                  <a:pt x="88226" y="37088"/>
                  <a:pt x="88226" y="33610"/>
                </a:cubicBezTo>
                <a:close/>
                <a:moveTo>
                  <a:pt x="16805" y="75622"/>
                </a:moveTo>
                <a:cubicBezTo>
                  <a:pt x="7536" y="75622"/>
                  <a:pt x="0" y="83158"/>
                  <a:pt x="0" y="92427"/>
                </a:cubicBezTo>
                <a:lnTo>
                  <a:pt x="0" y="109232"/>
                </a:lnTo>
                <a:cubicBezTo>
                  <a:pt x="0" y="118501"/>
                  <a:pt x="7536" y="126037"/>
                  <a:pt x="16805" y="126037"/>
                </a:cubicBezTo>
                <a:lnTo>
                  <a:pt x="100830" y="126037"/>
                </a:lnTo>
                <a:cubicBezTo>
                  <a:pt x="110099" y="126037"/>
                  <a:pt x="117635" y="118501"/>
                  <a:pt x="117635" y="109232"/>
                </a:cubicBezTo>
                <a:lnTo>
                  <a:pt x="117635" y="92427"/>
                </a:lnTo>
                <a:cubicBezTo>
                  <a:pt x="117635" y="83158"/>
                  <a:pt x="110099" y="75622"/>
                  <a:pt x="100830" y="75622"/>
                </a:cubicBezTo>
                <a:lnTo>
                  <a:pt x="16805" y="75622"/>
                </a:lnTo>
                <a:close/>
                <a:moveTo>
                  <a:pt x="73522" y="94528"/>
                </a:moveTo>
                <a:cubicBezTo>
                  <a:pt x="77000" y="94528"/>
                  <a:pt x="79824" y="97352"/>
                  <a:pt x="79824" y="100830"/>
                </a:cubicBezTo>
                <a:cubicBezTo>
                  <a:pt x="79824" y="104308"/>
                  <a:pt x="77000" y="107132"/>
                  <a:pt x="73522" y="107132"/>
                </a:cubicBezTo>
                <a:cubicBezTo>
                  <a:pt x="70044" y="107132"/>
                  <a:pt x="67220" y="104308"/>
                  <a:pt x="67220" y="100830"/>
                </a:cubicBezTo>
                <a:cubicBezTo>
                  <a:pt x="67220" y="97352"/>
                  <a:pt x="70044" y="94528"/>
                  <a:pt x="73522" y="94528"/>
                </a:cubicBezTo>
                <a:close/>
                <a:moveTo>
                  <a:pt x="88226" y="100830"/>
                </a:moveTo>
                <a:cubicBezTo>
                  <a:pt x="88226" y="97352"/>
                  <a:pt x="91050" y="94528"/>
                  <a:pt x="94528" y="94528"/>
                </a:cubicBezTo>
                <a:cubicBezTo>
                  <a:pt x="98006" y="94528"/>
                  <a:pt x="100830" y="97352"/>
                  <a:pt x="100830" y="100830"/>
                </a:cubicBezTo>
                <a:cubicBezTo>
                  <a:pt x="100830" y="104308"/>
                  <a:pt x="98006" y="107132"/>
                  <a:pt x="94528" y="107132"/>
                </a:cubicBezTo>
                <a:cubicBezTo>
                  <a:pt x="91050" y="107132"/>
                  <a:pt x="88226" y="104308"/>
                  <a:pt x="88226" y="100830"/>
                </a:cubicBezTo>
                <a:close/>
              </a:path>
            </a:pathLst>
          </a:custGeom>
          <a:solidFill>
            <a:srgbClr val="FFFFFF"/>
          </a:solidFill>
          <a:ln/>
        </p:spPr>
      </p:sp>
      <p:sp>
        <p:nvSpPr>
          <p:cNvPr id="13" name="Text 11"/>
          <p:cNvSpPr/>
          <p:nvPr/>
        </p:nvSpPr>
        <p:spPr>
          <a:xfrm>
            <a:off x="688331" y="3297303"/>
            <a:ext cx="2092218" cy="235269"/>
          </a:xfrm>
          <a:prstGeom prst="rect">
            <a:avLst/>
          </a:prstGeom>
          <a:noFill/>
          <a:ln/>
        </p:spPr>
        <p:txBody>
          <a:bodyPr wrap="square" lIns="0" tIns="0" rIns="0" bIns="0" rtlCol="0" anchor="ctr"/>
          <a:lstStyle/>
          <a:p>
            <a:pPr>
              <a:lnSpc>
                <a:spcPct val="130000"/>
              </a:lnSpc>
            </a:pPr>
            <a:r>
              <a:rPr lang="en-US" sz="1191" b="1" dirty="0">
                <a:solidFill>
                  <a:srgbClr val="37474F"/>
                </a:solidFill>
                <a:latin typeface="MiSans" pitchFamily="34" charset="0"/>
                <a:ea typeface="MiSans" pitchFamily="34" charset="-122"/>
                <a:cs typeface="MiSans" pitchFamily="34" charset="-120"/>
              </a:rPr>
              <a:t>PHP</a:t>
            </a:r>
            <a:endParaRPr lang="en-US" sz="1600" dirty="0"/>
          </a:p>
        </p:txBody>
      </p:sp>
      <p:sp>
        <p:nvSpPr>
          <p:cNvPr id="14" name="Text 12"/>
          <p:cNvSpPr/>
          <p:nvPr/>
        </p:nvSpPr>
        <p:spPr>
          <a:xfrm>
            <a:off x="688331" y="3599792"/>
            <a:ext cx="2083815" cy="201660"/>
          </a:xfrm>
          <a:prstGeom prst="rect">
            <a:avLst/>
          </a:prstGeom>
          <a:noFill/>
          <a:ln/>
        </p:spPr>
        <p:txBody>
          <a:bodyPr wrap="square" lIns="0" tIns="0" rIns="0" bIns="0" rtlCol="0" anchor="ctr"/>
          <a:lstStyle/>
          <a:p>
            <a:pPr>
              <a:lnSpc>
                <a:spcPct val="130000"/>
              </a:lnSpc>
            </a:pPr>
            <a:r>
              <a:rPr lang="en-US" sz="1059" dirty="0">
                <a:solidFill>
                  <a:srgbClr val="607D8B"/>
                </a:solidFill>
                <a:latin typeface="MiSans" pitchFamily="34" charset="0"/>
                <a:ea typeface="MiSans" pitchFamily="34" charset="-122"/>
                <a:cs typeface="MiSans" pitchFamily="34" charset="-120"/>
              </a:rPr>
              <a:t>Xử lý logic máy chủ, bảo mật tốt</a:t>
            </a:r>
            <a:endParaRPr lang="en-US" sz="1600" dirty="0"/>
          </a:p>
        </p:txBody>
      </p:sp>
      <p:sp>
        <p:nvSpPr>
          <p:cNvPr id="15" name="Shape 13"/>
          <p:cNvSpPr/>
          <p:nvPr/>
        </p:nvSpPr>
        <p:spPr>
          <a:xfrm>
            <a:off x="2996829" y="2717867"/>
            <a:ext cx="2301608" cy="1427750"/>
          </a:xfrm>
          <a:custGeom>
            <a:avLst/>
            <a:gdLst/>
            <a:ahLst/>
            <a:cxnLst/>
            <a:rect l="l" t="t" r="r" b="b"/>
            <a:pathLst>
              <a:path w="2301608" h="1427750">
                <a:moveTo>
                  <a:pt x="100828" y="0"/>
                </a:moveTo>
                <a:lnTo>
                  <a:pt x="2200780" y="0"/>
                </a:lnTo>
                <a:cubicBezTo>
                  <a:pt x="2256466" y="0"/>
                  <a:pt x="2301608" y="45142"/>
                  <a:pt x="2301608" y="100828"/>
                </a:cubicBezTo>
                <a:lnTo>
                  <a:pt x="2301608" y="1326922"/>
                </a:lnTo>
                <a:cubicBezTo>
                  <a:pt x="2301608" y="1382607"/>
                  <a:pt x="2256466" y="1427750"/>
                  <a:pt x="2200780" y="1427750"/>
                </a:cubicBezTo>
                <a:lnTo>
                  <a:pt x="100828" y="1427750"/>
                </a:lnTo>
                <a:cubicBezTo>
                  <a:pt x="45142" y="1427750"/>
                  <a:pt x="0" y="1382607"/>
                  <a:pt x="0" y="1326922"/>
                </a:cubicBezTo>
                <a:lnTo>
                  <a:pt x="0" y="100828"/>
                </a:lnTo>
                <a:cubicBezTo>
                  <a:pt x="0" y="45179"/>
                  <a:pt x="45179" y="0"/>
                  <a:pt x="100828" y="0"/>
                </a:cubicBezTo>
                <a:close/>
              </a:path>
            </a:pathLst>
          </a:custGeom>
          <a:solidFill>
            <a:srgbClr val="78909C">
              <a:alpha val="5098"/>
            </a:srgbClr>
          </a:solidFill>
          <a:ln w="24384">
            <a:solidFill>
              <a:srgbClr val="78909C">
                <a:alpha val="20000"/>
              </a:srgbClr>
            </a:solidFill>
            <a:prstDash val="solid"/>
          </a:ln>
        </p:spPr>
      </p:sp>
      <p:sp>
        <p:nvSpPr>
          <p:cNvPr id="16" name="Shape 14"/>
          <p:cNvSpPr/>
          <p:nvPr/>
        </p:nvSpPr>
        <p:spPr>
          <a:xfrm>
            <a:off x="3139335" y="2860374"/>
            <a:ext cx="336099" cy="336099"/>
          </a:xfrm>
          <a:custGeom>
            <a:avLst/>
            <a:gdLst/>
            <a:ahLst/>
            <a:cxnLst/>
            <a:rect l="l" t="t" r="r" b="b"/>
            <a:pathLst>
              <a:path w="336099" h="336099">
                <a:moveTo>
                  <a:pt x="67220" y="0"/>
                </a:moveTo>
                <a:lnTo>
                  <a:pt x="268879" y="0"/>
                </a:lnTo>
                <a:cubicBezTo>
                  <a:pt x="305979" y="0"/>
                  <a:pt x="336099" y="30120"/>
                  <a:pt x="336099" y="67220"/>
                </a:cubicBezTo>
                <a:lnTo>
                  <a:pt x="336099" y="268879"/>
                </a:lnTo>
                <a:cubicBezTo>
                  <a:pt x="336099" y="306004"/>
                  <a:pt x="306004" y="336099"/>
                  <a:pt x="268879" y="336099"/>
                </a:cubicBezTo>
                <a:lnTo>
                  <a:pt x="67220" y="336099"/>
                </a:lnTo>
                <a:cubicBezTo>
                  <a:pt x="30120" y="336099"/>
                  <a:pt x="0" y="305979"/>
                  <a:pt x="0" y="268879"/>
                </a:cubicBezTo>
                <a:lnTo>
                  <a:pt x="0" y="67220"/>
                </a:lnTo>
                <a:cubicBezTo>
                  <a:pt x="0" y="30095"/>
                  <a:pt x="30095" y="0"/>
                  <a:pt x="67220" y="0"/>
                </a:cubicBezTo>
                <a:close/>
              </a:path>
            </a:pathLst>
          </a:custGeom>
          <a:solidFill>
            <a:srgbClr val="78909C"/>
          </a:solidFill>
          <a:ln/>
        </p:spPr>
      </p:sp>
      <p:sp>
        <p:nvSpPr>
          <p:cNvPr id="17" name="Shape 15"/>
          <p:cNvSpPr/>
          <p:nvPr/>
        </p:nvSpPr>
        <p:spPr>
          <a:xfrm>
            <a:off x="3248567" y="2961204"/>
            <a:ext cx="117635" cy="134440"/>
          </a:xfrm>
          <a:custGeom>
            <a:avLst/>
            <a:gdLst/>
            <a:ahLst/>
            <a:cxnLst/>
            <a:rect l="l" t="t" r="r" b="b"/>
            <a:pathLst>
              <a:path w="117635" h="134440">
                <a:moveTo>
                  <a:pt x="117635" y="54038"/>
                </a:moveTo>
                <a:cubicBezTo>
                  <a:pt x="113749" y="56612"/>
                  <a:pt x="109285" y="58686"/>
                  <a:pt x="104637" y="60340"/>
                </a:cubicBezTo>
                <a:cubicBezTo>
                  <a:pt x="92296" y="64752"/>
                  <a:pt x="76095" y="67220"/>
                  <a:pt x="58817" y="67220"/>
                </a:cubicBezTo>
                <a:cubicBezTo>
                  <a:pt x="41540" y="67220"/>
                  <a:pt x="25312" y="64725"/>
                  <a:pt x="12998" y="60340"/>
                </a:cubicBezTo>
                <a:cubicBezTo>
                  <a:pt x="8376" y="58686"/>
                  <a:pt x="3886" y="56612"/>
                  <a:pt x="0" y="54038"/>
                </a:cubicBezTo>
                <a:lnTo>
                  <a:pt x="0" y="75622"/>
                </a:lnTo>
                <a:cubicBezTo>
                  <a:pt x="0" y="87228"/>
                  <a:pt x="26337" y="96629"/>
                  <a:pt x="58817" y="96629"/>
                </a:cubicBezTo>
                <a:cubicBezTo>
                  <a:pt x="91298" y="96629"/>
                  <a:pt x="117635" y="87228"/>
                  <a:pt x="117635" y="75622"/>
                </a:cubicBezTo>
                <a:lnTo>
                  <a:pt x="117635" y="54038"/>
                </a:lnTo>
                <a:close/>
                <a:moveTo>
                  <a:pt x="117635" y="33610"/>
                </a:moveTo>
                <a:lnTo>
                  <a:pt x="117635" y="21006"/>
                </a:lnTo>
                <a:cubicBezTo>
                  <a:pt x="117635" y="9400"/>
                  <a:pt x="91298" y="0"/>
                  <a:pt x="58817" y="0"/>
                </a:cubicBezTo>
                <a:cubicBezTo>
                  <a:pt x="26337" y="0"/>
                  <a:pt x="0" y="9400"/>
                  <a:pt x="0" y="21006"/>
                </a:cubicBezTo>
                <a:lnTo>
                  <a:pt x="0" y="33610"/>
                </a:lnTo>
                <a:cubicBezTo>
                  <a:pt x="0" y="45216"/>
                  <a:pt x="26337" y="54616"/>
                  <a:pt x="58817" y="54616"/>
                </a:cubicBezTo>
                <a:cubicBezTo>
                  <a:pt x="91298" y="54616"/>
                  <a:pt x="117635" y="45216"/>
                  <a:pt x="117635" y="33610"/>
                </a:cubicBezTo>
                <a:close/>
                <a:moveTo>
                  <a:pt x="104637" y="102353"/>
                </a:moveTo>
                <a:cubicBezTo>
                  <a:pt x="92322" y="106738"/>
                  <a:pt x="76121" y="109232"/>
                  <a:pt x="58817" y="109232"/>
                </a:cubicBezTo>
                <a:cubicBezTo>
                  <a:pt x="41514" y="109232"/>
                  <a:pt x="25312" y="106738"/>
                  <a:pt x="12998" y="102353"/>
                </a:cubicBezTo>
                <a:cubicBezTo>
                  <a:pt x="8376" y="100698"/>
                  <a:pt x="3886" y="98624"/>
                  <a:pt x="0" y="96051"/>
                </a:cubicBezTo>
                <a:lnTo>
                  <a:pt x="0" y="113433"/>
                </a:lnTo>
                <a:cubicBezTo>
                  <a:pt x="0" y="125039"/>
                  <a:pt x="26337" y="134440"/>
                  <a:pt x="58817" y="134440"/>
                </a:cubicBezTo>
                <a:cubicBezTo>
                  <a:pt x="91298" y="134440"/>
                  <a:pt x="117635" y="125039"/>
                  <a:pt x="117635" y="113433"/>
                </a:cubicBezTo>
                <a:lnTo>
                  <a:pt x="117635" y="96051"/>
                </a:lnTo>
                <a:cubicBezTo>
                  <a:pt x="113749" y="98624"/>
                  <a:pt x="109285" y="100698"/>
                  <a:pt x="104637" y="102353"/>
                </a:cubicBezTo>
                <a:close/>
              </a:path>
            </a:pathLst>
          </a:custGeom>
          <a:solidFill>
            <a:srgbClr val="FFFFFF"/>
          </a:solidFill>
          <a:ln/>
        </p:spPr>
      </p:sp>
      <p:sp>
        <p:nvSpPr>
          <p:cNvPr id="18" name="Text 16"/>
          <p:cNvSpPr/>
          <p:nvPr/>
        </p:nvSpPr>
        <p:spPr>
          <a:xfrm>
            <a:off x="3139335" y="3297303"/>
            <a:ext cx="2092218" cy="235269"/>
          </a:xfrm>
          <a:prstGeom prst="rect">
            <a:avLst/>
          </a:prstGeom>
          <a:noFill/>
          <a:ln/>
        </p:spPr>
        <p:txBody>
          <a:bodyPr wrap="square" lIns="0" tIns="0" rIns="0" bIns="0" rtlCol="0" anchor="ctr"/>
          <a:lstStyle/>
          <a:p>
            <a:pPr>
              <a:lnSpc>
                <a:spcPct val="130000"/>
              </a:lnSpc>
            </a:pPr>
            <a:r>
              <a:rPr lang="en-US" sz="1191" b="1" dirty="0">
                <a:solidFill>
                  <a:srgbClr val="37474F"/>
                </a:solidFill>
                <a:latin typeface="MiSans" pitchFamily="34" charset="0"/>
                <a:ea typeface="MiSans" pitchFamily="34" charset="-122"/>
                <a:cs typeface="MiSans" pitchFamily="34" charset="-120"/>
              </a:rPr>
              <a:t>MySQL</a:t>
            </a:r>
            <a:endParaRPr lang="en-US" sz="1600" dirty="0"/>
          </a:p>
        </p:txBody>
      </p:sp>
      <p:sp>
        <p:nvSpPr>
          <p:cNvPr id="19" name="Text 17"/>
          <p:cNvSpPr/>
          <p:nvPr/>
        </p:nvSpPr>
        <p:spPr>
          <a:xfrm>
            <a:off x="3139335" y="3599792"/>
            <a:ext cx="2083815" cy="403319"/>
          </a:xfrm>
          <a:prstGeom prst="rect">
            <a:avLst/>
          </a:prstGeom>
          <a:noFill/>
          <a:ln/>
        </p:spPr>
        <p:txBody>
          <a:bodyPr wrap="square" lIns="0" tIns="0" rIns="0" bIns="0" rtlCol="0" anchor="ctr"/>
          <a:lstStyle/>
          <a:p>
            <a:pPr>
              <a:lnSpc>
                <a:spcPct val="130000"/>
              </a:lnSpc>
            </a:pPr>
            <a:r>
              <a:rPr lang="en-US" sz="1059" dirty="0">
                <a:solidFill>
                  <a:srgbClr val="607D8B"/>
                </a:solidFill>
                <a:latin typeface="MiSans" pitchFamily="34" charset="0"/>
                <a:ea typeface="MiSans" pitchFamily="34" charset="-122"/>
                <a:cs typeface="MiSans" pitchFamily="34" charset="-120"/>
              </a:rPr>
              <a:t>Quản trị CSDL quan hệ, hiệu năng cao</a:t>
            </a:r>
            <a:endParaRPr lang="en-US" sz="1600" dirty="0"/>
          </a:p>
        </p:txBody>
      </p:sp>
      <p:sp>
        <p:nvSpPr>
          <p:cNvPr id="20" name="Shape 18"/>
          <p:cNvSpPr/>
          <p:nvPr/>
        </p:nvSpPr>
        <p:spPr>
          <a:xfrm>
            <a:off x="5447832" y="2717867"/>
            <a:ext cx="2301608" cy="1427750"/>
          </a:xfrm>
          <a:custGeom>
            <a:avLst/>
            <a:gdLst/>
            <a:ahLst/>
            <a:cxnLst/>
            <a:rect l="l" t="t" r="r" b="b"/>
            <a:pathLst>
              <a:path w="2301608" h="1427750">
                <a:moveTo>
                  <a:pt x="100828" y="0"/>
                </a:moveTo>
                <a:lnTo>
                  <a:pt x="2200780" y="0"/>
                </a:lnTo>
                <a:cubicBezTo>
                  <a:pt x="2256466" y="0"/>
                  <a:pt x="2301608" y="45142"/>
                  <a:pt x="2301608" y="100828"/>
                </a:cubicBezTo>
                <a:lnTo>
                  <a:pt x="2301608" y="1326922"/>
                </a:lnTo>
                <a:cubicBezTo>
                  <a:pt x="2301608" y="1382607"/>
                  <a:pt x="2256466" y="1427750"/>
                  <a:pt x="2200780" y="1427750"/>
                </a:cubicBezTo>
                <a:lnTo>
                  <a:pt x="100828" y="1427750"/>
                </a:lnTo>
                <a:cubicBezTo>
                  <a:pt x="45142" y="1427750"/>
                  <a:pt x="0" y="1382607"/>
                  <a:pt x="0" y="1326922"/>
                </a:cubicBezTo>
                <a:lnTo>
                  <a:pt x="0" y="100828"/>
                </a:lnTo>
                <a:cubicBezTo>
                  <a:pt x="0" y="45179"/>
                  <a:pt x="45179" y="0"/>
                  <a:pt x="100828" y="0"/>
                </a:cubicBezTo>
                <a:close/>
              </a:path>
            </a:pathLst>
          </a:custGeom>
          <a:solidFill>
            <a:srgbClr val="FF8A65">
              <a:alpha val="5098"/>
            </a:srgbClr>
          </a:solidFill>
          <a:ln w="24384">
            <a:solidFill>
              <a:srgbClr val="FF8A65">
                <a:alpha val="20000"/>
              </a:srgbClr>
            </a:solidFill>
            <a:prstDash val="solid"/>
          </a:ln>
        </p:spPr>
      </p:sp>
      <p:sp>
        <p:nvSpPr>
          <p:cNvPr id="21" name="Shape 19"/>
          <p:cNvSpPr/>
          <p:nvPr/>
        </p:nvSpPr>
        <p:spPr>
          <a:xfrm>
            <a:off x="5590339" y="2860374"/>
            <a:ext cx="336099" cy="336099"/>
          </a:xfrm>
          <a:custGeom>
            <a:avLst/>
            <a:gdLst/>
            <a:ahLst/>
            <a:cxnLst/>
            <a:rect l="l" t="t" r="r" b="b"/>
            <a:pathLst>
              <a:path w="336099" h="336099">
                <a:moveTo>
                  <a:pt x="67220" y="0"/>
                </a:moveTo>
                <a:lnTo>
                  <a:pt x="268879" y="0"/>
                </a:lnTo>
                <a:cubicBezTo>
                  <a:pt x="305979" y="0"/>
                  <a:pt x="336099" y="30120"/>
                  <a:pt x="336099" y="67220"/>
                </a:cubicBezTo>
                <a:lnTo>
                  <a:pt x="336099" y="268879"/>
                </a:lnTo>
                <a:cubicBezTo>
                  <a:pt x="336099" y="306004"/>
                  <a:pt x="306004" y="336099"/>
                  <a:pt x="268879" y="336099"/>
                </a:cubicBezTo>
                <a:lnTo>
                  <a:pt x="67220" y="336099"/>
                </a:lnTo>
                <a:cubicBezTo>
                  <a:pt x="30120" y="336099"/>
                  <a:pt x="0" y="305979"/>
                  <a:pt x="0" y="268879"/>
                </a:cubicBezTo>
                <a:lnTo>
                  <a:pt x="0" y="67220"/>
                </a:lnTo>
                <a:cubicBezTo>
                  <a:pt x="0" y="30095"/>
                  <a:pt x="30095" y="0"/>
                  <a:pt x="67220" y="0"/>
                </a:cubicBezTo>
                <a:close/>
              </a:path>
            </a:pathLst>
          </a:custGeom>
          <a:solidFill>
            <a:srgbClr val="FF8A65"/>
          </a:solidFill>
          <a:ln/>
        </p:spPr>
      </p:sp>
      <p:sp>
        <p:nvSpPr>
          <p:cNvPr id="22" name="Shape 20"/>
          <p:cNvSpPr/>
          <p:nvPr/>
        </p:nvSpPr>
        <p:spPr>
          <a:xfrm>
            <a:off x="5674364" y="2961204"/>
            <a:ext cx="168050" cy="134440"/>
          </a:xfrm>
          <a:custGeom>
            <a:avLst/>
            <a:gdLst/>
            <a:ahLst/>
            <a:cxnLst/>
            <a:rect l="l" t="t" r="r" b="b"/>
            <a:pathLst>
              <a:path w="168050" h="134440">
                <a:moveTo>
                  <a:pt x="16805" y="25207"/>
                </a:moveTo>
                <a:cubicBezTo>
                  <a:pt x="16805" y="15938"/>
                  <a:pt x="24341" y="8402"/>
                  <a:pt x="33610" y="8402"/>
                </a:cubicBezTo>
                <a:lnTo>
                  <a:pt x="134440" y="8402"/>
                </a:lnTo>
                <a:cubicBezTo>
                  <a:pt x="143709" y="8402"/>
                  <a:pt x="151245" y="15938"/>
                  <a:pt x="151245" y="25207"/>
                </a:cubicBezTo>
                <a:lnTo>
                  <a:pt x="151245" y="88226"/>
                </a:lnTo>
                <a:lnTo>
                  <a:pt x="134440" y="88226"/>
                </a:lnTo>
                <a:lnTo>
                  <a:pt x="134440" y="25207"/>
                </a:lnTo>
                <a:lnTo>
                  <a:pt x="33610" y="25207"/>
                </a:lnTo>
                <a:lnTo>
                  <a:pt x="33610" y="88226"/>
                </a:lnTo>
                <a:lnTo>
                  <a:pt x="16805" y="88226"/>
                </a:lnTo>
                <a:lnTo>
                  <a:pt x="16805" y="25207"/>
                </a:lnTo>
                <a:close/>
                <a:moveTo>
                  <a:pt x="0" y="105871"/>
                </a:moveTo>
                <a:cubicBezTo>
                  <a:pt x="0" y="103088"/>
                  <a:pt x="2258" y="100830"/>
                  <a:pt x="5041" y="100830"/>
                </a:cubicBezTo>
                <a:lnTo>
                  <a:pt x="163008" y="100830"/>
                </a:lnTo>
                <a:cubicBezTo>
                  <a:pt x="165791" y="100830"/>
                  <a:pt x="168050" y="103088"/>
                  <a:pt x="168050" y="105871"/>
                </a:cubicBezTo>
                <a:cubicBezTo>
                  <a:pt x="168050" y="117005"/>
                  <a:pt x="159017" y="126037"/>
                  <a:pt x="147884" y="126037"/>
                </a:cubicBezTo>
                <a:lnTo>
                  <a:pt x="20166" y="126037"/>
                </a:lnTo>
                <a:cubicBezTo>
                  <a:pt x="9033" y="126037"/>
                  <a:pt x="0" y="117005"/>
                  <a:pt x="0" y="105871"/>
                </a:cubicBezTo>
                <a:close/>
                <a:moveTo>
                  <a:pt x="73784" y="54879"/>
                </a:moveTo>
                <a:lnTo>
                  <a:pt x="65644" y="63019"/>
                </a:lnTo>
                <a:lnTo>
                  <a:pt x="73784" y="71159"/>
                </a:lnTo>
                <a:cubicBezTo>
                  <a:pt x="76253" y="73627"/>
                  <a:pt x="76253" y="77618"/>
                  <a:pt x="73784" y="80060"/>
                </a:cubicBezTo>
                <a:cubicBezTo>
                  <a:pt x="71316" y="82502"/>
                  <a:pt x="67325" y="82528"/>
                  <a:pt x="64883" y="80060"/>
                </a:cubicBezTo>
                <a:lnTo>
                  <a:pt x="52279" y="67456"/>
                </a:lnTo>
                <a:cubicBezTo>
                  <a:pt x="49811" y="64988"/>
                  <a:pt x="49811" y="60997"/>
                  <a:pt x="52279" y="58555"/>
                </a:cubicBezTo>
                <a:lnTo>
                  <a:pt x="64883" y="45951"/>
                </a:lnTo>
                <a:cubicBezTo>
                  <a:pt x="67351" y="43483"/>
                  <a:pt x="71342" y="43483"/>
                  <a:pt x="73784" y="45951"/>
                </a:cubicBezTo>
                <a:cubicBezTo>
                  <a:pt x="76226" y="48419"/>
                  <a:pt x="76253" y="52410"/>
                  <a:pt x="73784" y="54852"/>
                </a:cubicBezTo>
                <a:close/>
                <a:moveTo>
                  <a:pt x="103193" y="45951"/>
                </a:moveTo>
                <a:lnTo>
                  <a:pt x="115797" y="58555"/>
                </a:lnTo>
                <a:cubicBezTo>
                  <a:pt x="118265" y="61023"/>
                  <a:pt x="118265" y="65014"/>
                  <a:pt x="115797" y="67456"/>
                </a:cubicBezTo>
                <a:lnTo>
                  <a:pt x="103193" y="80060"/>
                </a:lnTo>
                <a:cubicBezTo>
                  <a:pt x="100725" y="82528"/>
                  <a:pt x="96734" y="82528"/>
                  <a:pt x="94292" y="80060"/>
                </a:cubicBezTo>
                <a:cubicBezTo>
                  <a:pt x="91850" y="77592"/>
                  <a:pt x="91823" y="73600"/>
                  <a:pt x="94292" y="71159"/>
                </a:cubicBezTo>
                <a:lnTo>
                  <a:pt x="102431" y="63019"/>
                </a:lnTo>
                <a:lnTo>
                  <a:pt x="94292" y="54879"/>
                </a:lnTo>
                <a:cubicBezTo>
                  <a:pt x="91823" y="52410"/>
                  <a:pt x="91823" y="48419"/>
                  <a:pt x="94292" y="45977"/>
                </a:cubicBezTo>
                <a:cubicBezTo>
                  <a:pt x="96760" y="43535"/>
                  <a:pt x="100751" y="43509"/>
                  <a:pt x="103193" y="45977"/>
                </a:cubicBezTo>
                <a:close/>
              </a:path>
            </a:pathLst>
          </a:custGeom>
          <a:solidFill>
            <a:srgbClr val="FFFFFF"/>
          </a:solidFill>
          <a:ln/>
        </p:spPr>
      </p:sp>
      <p:sp>
        <p:nvSpPr>
          <p:cNvPr id="23" name="Text 21"/>
          <p:cNvSpPr/>
          <p:nvPr/>
        </p:nvSpPr>
        <p:spPr>
          <a:xfrm>
            <a:off x="5590339" y="3297303"/>
            <a:ext cx="2092218" cy="235269"/>
          </a:xfrm>
          <a:prstGeom prst="rect">
            <a:avLst/>
          </a:prstGeom>
          <a:noFill/>
          <a:ln/>
        </p:spPr>
        <p:txBody>
          <a:bodyPr wrap="square" lIns="0" tIns="0" rIns="0" bIns="0" rtlCol="0" anchor="ctr"/>
          <a:lstStyle/>
          <a:p>
            <a:pPr>
              <a:lnSpc>
                <a:spcPct val="130000"/>
              </a:lnSpc>
            </a:pPr>
            <a:r>
              <a:rPr lang="en-US" sz="1191" b="1" dirty="0">
                <a:solidFill>
                  <a:srgbClr val="37474F"/>
                </a:solidFill>
                <a:latin typeface="MiSans" pitchFamily="34" charset="0"/>
                <a:ea typeface="MiSans" pitchFamily="34" charset="-122"/>
                <a:cs typeface="MiSans" pitchFamily="34" charset="-120"/>
              </a:rPr>
              <a:t>HTML/CSS</a:t>
            </a:r>
            <a:endParaRPr lang="en-US" sz="1600" dirty="0"/>
          </a:p>
        </p:txBody>
      </p:sp>
      <p:sp>
        <p:nvSpPr>
          <p:cNvPr id="24" name="Text 22"/>
          <p:cNvSpPr/>
          <p:nvPr/>
        </p:nvSpPr>
        <p:spPr>
          <a:xfrm>
            <a:off x="5590339" y="3599792"/>
            <a:ext cx="2083815" cy="403319"/>
          </a:xfrm>
          <a:prstGeom prst="rect">
            <a:avLst/>
          </a:prstGeom>
          <a:noFill/>
          <a:ln/>
        </p:spPr>
        <p:txBody>
          <a:bodyPr wrap="square" lIns="0" tIns="0" rIns="0" bIns="0" rtlCol="0" anchor="ctr"/>
          <a:lstStyle/>
          <a:p>
            <a:pPr>
              <a:lnSpc>
                <a:spcPct val="130000"/>
              </a:lnSpc>
            </a:pPr>
            <a:r>
              <a:rPr lang="en-US" sz="1059" dirty="0">
                <a:solidFill>
                  <a:srgbClr val="607D8B"/>
                </a:solidFill>
                <a:latin typeface="MiSans" pitchFamily="34" charset="0"/>
                <a:ea typeface="MiSans" pitchFamily="34" charset="-122"/>
                <a:cs typeface="MiSans" pitchFamily="34" charset="-120"/>
              </a:rPr>
              <a:t>Thiết kế responsive, đa phương tiện</a:t>
            </a:r>
            <a:endParaRPr lang="en-US" sz="1600" dirty="0"/>
          </a:p>
        </p:txBody>
      </p:sp>
      <p:sp>
        <p:nvSpPr>
          <p:cNvPr id="25" name="Shape 23"/>
          <p:cNvSpPr/>
          <p:nvPr/>
        </p:nvSpPr>
        <p:spPr>
          <a:xfrm>
            <a:off x="534734" y="4708738"/>
            <a:ext cx="7214706" cy="816384"/>
          </a:xfrm>
          <a:custGeom>
            <a:avLst/>
            <a:gdLst/>
            <a:ahLst/>
            <a:cxnLst/>
            <a:rect l="l" t="t" r="r" b="b"/>
            <a:pathLst>
              <a:path w="7214706" h="778406">
                <a:moveTo>
                  <a:pt x="100827" y="0"/>
                </a:moveTo>
                <a:lnTo>
                  <a:pt x="7113879" y="0"/>
                </a:lnTo>
                <a:cubicBezTo>
                  <a:pt x="7169565" y="0"/>
                  <a:pt x="7214706" y="45142"/>
                  <a:pt x="7214706" y="100827"/>
                </a:cubicBezTo>
                <a:lnTo>
                  <a:pt x="7214706" y="677579"/>
                </a:lnTo>
                <a:cubicBezTo>
                  <a:pt x="7214706" y="733264"/>
                  <a:pt x="7169565" y="778406"/>
                  <a:pt x="7113879" y="778406"/>
                </a:cubicBezTo>
                <a:lnTo>
                  <a:pt x="100827" y="778406"/>
                </a:lnTo>
                <a:cubicBezTo>
                  <a:pt x="45142" y="778406"/>
                  <a:pt x="0" y="733264"/>
                  <a:pt x="0" y="677579"/>
                </a:cubicBezTo>
                <a:lnTo>
                  <a:pt x="0" y="100827"/>
                </a:lnTo>
                <a:cubicBezTo>
                  <a:pt x="0" y="45179"/>
                  <a:pt x="45179" y="0"/>
                  <a:pt x="100827" y="0"/>
                </a:cubicBezTo>
                <a:close/>
              </a:path>
            </a:pathLst>
          </a:custGeom>
          <a:gradFill flip="none" rotWithShape="1">
            <a:gsLst>
              <a:gs pos="0">
                <a:srgbClr val="1E88E5">
                  <a:alpha val="10000"/>
                </a:srgbClr>
              </a:gs>
              <a:gs pos="100000">
                <a:srgbClr val="78909C">
                  <a:alpha val="10000"/>
                </a:srgbClr>
              </a:gs>
            </a:gsLst>
            <a:lin ang="0" scaled="1"/>
          </a:gradFill>
          <a:ln w="8128">
            <a:solidFill>
              <a:srgbClr val="1E88E5">
                <a:alpha val="20000"/>
              </a:srgbClr>
            </a:solidFill>
            <a:prstDash val="solid"/>
          </a:ln>
        </p:spPr>
        <p:txBody>
          <a:bodyPr/>
          <a:lstStyle/>
          <a:p>
            <a:endParaRPr lang="vi-VN" dirty="0"/>
          </a:p>
        </p:txBody>
      </p:sp>
      <p:sp>
        <p:nvSpPr>
          <p:cNvPr id="26" name="Shape 24"/>
          <p:cNvSpPr/>
          <p:nvPr/>
        </p:nvSpPr>
        <p:spPr>
          <a:xfrm>
            <a:off x="543696" y="5011626"/>
            <a:ext cx="193593" cy="210608"/>
          </a:xfrm>
          <a:custGeom>
            <a:avLst/>
            <a:gdLst/>
            <a:ahLst/>
            <a:cxnLst/>
            <a:rect l="l" t="t" r="r" b="b"/>
            <a:pathLst>
              <a:path w="168050" h="168050">
                <a:moveTo>
                  <a:pt x="147043" y="84025"/>
                </a:moveTo>
                <a:cubicBezTo>
                  <a:pt x="147043" y="49244"/>
                  <a:pt x="118806" y="21006"/>
                  <a:pt x="84025" y="21006"/>
                </a:cubicBezTo>
                <a:cubicBezTo>
                  <a:pt x="49244" y="21006"/>
                  <a:pt x="21006" y="49244"/>
                  <a:pt x="21006" y="84025"/>
                </a:cubicBezTo>
                <a:cubicBezTo>
                  <a:pt x="21006" y="118806"/>
                  <a:pt x="49244" y="147043"/>
                  <a:pt x="84025" y="147043"/>
                </a:cubicBezTo>
                <a:cubicBezTo>
                  <a:pt x="118806" y="147043"/>
                  <a:pt x="147043" y="118806"/>
                  <a:pt x="147043" y="84025"/>
                </a:cubicBezTo>
                <a:close/>
                <a:moveTo>
                  <a:pt x="0" y="84025"/>
                </a:moveTo>
                <a:cubicBezTo>
                  <a:pt x="0" y="37650"/>
                  <a:pt x="37650" y="0"/>
                  <a:pt x="84025" y="0"/>
                </a:cubicBezTo>
                <a:cubicBezTo>
                  <a:pt x="130399" y="0"/>
                  <a:pt x="168050" y="37650"/>
                  <a:pt x="168050" y="84025"/>
                </a:cubicBezTo>
                <a:cubicBezTo>
                  <a:pt x="168050" y="130399"/>
                  <a:pt x="130399" y="168050"/>
                  <a:pt x="84025" y="168050"/>
                </a:cubicBezTo>
                <a:cubicBezTo>
                  <a:pt x="37650" y="168050"/>
                  <a:pt x="0" y="130399"/>
                  <a:pt x="0" y="84025"/>
                </a:cubicBezTo>
                <a:close/>
                <a:moveTo>
                  <a:pt x="84025" y="110283"/>
                </a:moveTo>
                <a:cubicBezTo>
                  <a:pt x="98517" y="110283"/>
                  <a:pt x="110283" y="98517"/>
                  <a:pt x="110283" y="84025"/>
                </a:cubicBezTo>
                <a:cubicBezTo>
                  <a:pt x="110283" y="69533"/>
                  <a:pt x="98517" y="57767"/>
                  <a:pt x="84025" y="57767"/>
                </a:cubicBezTo>
                <a:cubicBezTo>
                  <a:pt x="69533" y="57767"/>
                  <a:pt x="57767" y="69533"/>
                  <a:pt x="57767" y="84025"/>
                </a:cubicBezTo>
                <a:cubicBezTo>
                  <a:pt x="57767" y="98517"/>
                  <a:pt x="69533" y="110283"/>
                  <a:pt x="84025" y="110283"/>
                </a:cubicBezTo>
                <a:close/>
                <a:moveTo>
                  <a:pt x="84025" y="36761"/>
                </a:moveTo>
                <a:cubicBezTo>
                  <a:pt x="110110" y="36761"/>
                  <a:pt x="131289" y="57939"/>
                  <a:pt x="131289" y="84025"/>
                </a:cubicBezTo>
                <a:cubicBezTo>
                  <a:pt x="131289" y="110110"/>
                  <a:pt x="110110" y="131289"/>
                  <a:pt x="84025" y="131289"/>
                </a:cubicBezTo>
                <a:cubicBezTo>
                  <a:pt x="57939" y="131289"/>
                  <a:pt x="36761" y="110110"/>
                  <a:pt x="36761" y="84025"/>
                </a:cubicBezTo>
                <a:cubicBezTo>
                  <a:pt x="36761" y="57939"/>
                  <a:pt x="57939" y="36761"/>
                  <a:pt x="84025" y="36761"/>
                </a:cubicBezTo>
                <a:close/>
                <a:moveTo>
                  <a:pt x="73522" y="84025"/>
                </a:moveTo>
                <a:cubicBezTo>
                  <a:pt x="73522" y="78228"/>
                  <a:pt x="78228" y="73522"/>
                  <a:pt x="84025" y="73522"/>
                </a:cubicBezTo>
                <a:cubicBezTo>
                  <a:pt x="89822" y="73522"/>
                  <a:pt x="94528" y="78228"/>
                  <a:pt x="94528" y="84025"/>
                </a:cubicBezTo>
                <a:cubicBezTo>
                  <a:pt x="94528" y="89822"/>
                  <a:pt x="89822" y="94528"/>
                  <a:pt x="84025" y="94528"/>
                </a:cubicBezTo>
                <a:cubicBezTo>
                  <a:pt x="78228" y="94528"/>
                  <a:pt x="73522" y="89822"/>
                  <a:pt x="73522" y="84025"/>
                </a:cubicBezTo>
                <a:close/>
              </a:path>
            </a:pathLst>
          </a:custGeom>
          <a:solidFill>
            <a:srgbClr val="1E88E5"/>
          </a:solidFill>
          <a:ln/>
        </p:spPr>
      </p:sp>
      <p:sp>
        <p:nvSpPr>
          <p:cNvPr id="27" name="Text 25"/>
          <p:cNvSpPr/>
          <p:nvPr/>
        </p:nvSpPr>
        <p:spPr>
          <a:xfrm>
            <a:off x="768309" y="4876426"/>
            <a:ext cx="1361202" cy="470539"/>
          </a:xfrm>
          <a:prstGeom prst="rect">
            <a:avLst/>
          </a:prstGeom>
          <a:noFill/>
          <a:ln/>
        </p:spPr>
        <p:txBody>
          <a:bodyPr wrap="square" lIns="0" tIns="0" rIns="0" bIns="0" rtlCol="0" anchor="ctr"/>
          <a:lstStyle/>
          <a:p>
            <a:pPr>
              <a:lnSpc>
                <a:spcPct val="130000"/>
              </a:lnSpc>
            </a:pPr>
            <a:r>
              <a:rPr lang="en-US" sz="1191" b="1" dirty="0">
                <a:solidFill>
                  <a:srgbClr val="37474F"/>
                </a:solidFill>
                <a:latin typeface="MiSans" pitchFamily="34" charset="0"/>
                <a:ea typeface="MiSans" pitchFamily="34" charset="-122"/>
                <a:cs typeface="MiSans" pitchFamily="34" charset="-120"/>
              </a:rPr>
              <a:t>Mục tiêu hệ thống:</a:t>
            </a:r>
            <a:endParaRPr lang="en-US" sz="1600" dirty="0"/>
          </a:p>
        </p:txBody>
      </p:sp>
      <p:sp>
        <p:nvSpPr>
          <p:cNvPr id="28" name="Shape 26"/>
          <p:cNvSpPr/>
          <p:nvPr/>
        </p:nvSpPr>
        <p:spPr>
          <a:xfrm>
            <a:off x="2189158" y="4865629"/>
            <a:ext cx="2008193" cy="504149"/>
          </a:xfrm>
          <a:custGeom>
            <a:avLst/>
            <a:gdLst/>
            <a:ahLst/>
            <a:cxnLst/>
            <a:rect l="l" t="t" r="r" b="b"/>
            <a:pathLst>
              <a:path w="2008193" h="504149">
                <a:moveTo>
                  <a:pt x="67218" y="0"/>
                </a:moveTo>
                <a:lnTo>
                  <a:pt x="1940975" y="0"/>
                </a:lnTo>
                <a:cubicBezTo>
                  <a:pt x="1978098" y="0"/>
                  <a:pt x="2008193" y="30095"/>
                  <a:pt x="2008193" y="67218"/>
                </a:cubicBezTo>
                <a:lnTo>
                  <a:pt x="2008193" y="436931"/>
                </a:lnTo>
                <a:cubicBezTo>
                  <a:pt x="2008193" y="474054"/>
                  <a:pt x="1978098" y="504149"/>
                  <a:pt x="1940975" y="504149"/>
                </a:cubicBezTo>
                <a:lnTo>
                  <a:pt x="67218" y="504149"/>
                </a:lnTo>
                <a:cubicBezTo>
                  <a:pt x="30095" y="504149"/>
                  <a:pt x="0" y="474054"/>
                  <a:pt x="0" y="436931"/>
                </a:cubicBezTo>
                <a:lnTo>
                  <a:pt x="0" y="67218"/>
                </a:lnTo>
                <a:cubicBezTo>
                  <a:pt x="0" y="30119"/>
                  <a:pt x="30119" y="0"/>
                  <a:pt x="67218" y="0"/>
                </a:cubicBezTo>
                <a:close/>
              </a:path>
            </a:pathLst>
          </a:custGeom>
          <a:solidFill>
            <a:srgbClr val="FFFFFF"/>
          </a:solidFill>
          <a:ln/>
          <a:effectLst>
            <a:outerShdw blurRad="25207" dist="8402" dir="5400000" algn="bl" rotWithShape="0">
              <a:srgbClr val="000000">
                <a:alpha val="10196"/>
              </a:srgbClr>
            </a:outerShdw>
          </a:effectLst>
        </p:spPr>
      </p:sp>
      <p:sp>
        <p:nvSpPr>
          <p:cNvPr id="29" name="Text 27"/>
          <p:cNvSpPr/>
          <p:nvPr/>
        </p:nvSpPr>
        <p:spPr>
          <a:xfrm>
            <a:off x="2134763" y="4855963"/>
            <a:ext cx="2075413" cy="504149"/>
          </a:xfrm>
          <a:prstGeom prst="rect">
            <a:avLst/>
          </a:prstGeom>
          <a:noFill/>
          <a:ln/>
        </p:spPr>
        <p:txBody>
          <a:bodyPr wrap="square" lIns="100830" tIns="50415" rIns="100830" bIns="50415" rtlCol="0" anchor="ctr"/>
          <a:lstStyle/>
          <a:p>
            <a:pPr>
              <a:lnSpc>
                <a:spcPct val="130000"/>
              </a:lnSpc>
            </a:pPr>
            <a:r>
              <a:rPr lang="en-US" sz="1059" b="1" dirty="0">
                <a:solidFill>
                  <a:srgbClr val="37474F"/>
                </a:solidFill>
                <a:latin typeface="MiSans" pitchFamily="34" charset="0"/>
                <a:ea typeface="MiSans" pitchFamily="34" charset="-122"/>
                <a:cs typeface="MiSans" pitchFamily="34" charset="-120"/>
              </a:rPr>
              <a:t>Thiết lập kho lưu trữ khoa học</a:t>
            </a:r>
            <a:endParaRPr lang="en-US" sz="1600" dirty="0"/>
          </a:p>
        </p:txBody>
      </p:sp>
      <p:sp>
        <p:nvSpPr>
          <p:cNvPr id="30" name="Shape 28"/>
          <p:cNvSpPr/>
          <p:nvPr/>
        </p:nvSpPr>
        <p:spPr>
          <a:xfrm>
            <a:off x="4342486" y="4870512"/>
            <a:ext cx="1688899" cy="504149"/>
          </a:xfrm>
          <a:custGeom>
            <a:avLst/>
            <a:gdLst/>
            <a:ahLst/>
            <a:cxnLst/>
            <a:rect l="l" t="t" r="r" b="b"/>
            <a:pathLst>
              <a:path w="1688899" h="504149">
                <a:moveTo>
                  <a:pt x="67218" y="0"/>
                </a:moveTo>
                <a:lnTo>
                  <a:pt x="1621681" y="0"/>
                </a:lnTo>
                <a:cubicBezTo>
                  <a:pt x="1658804" y="0"/>
                  <a:pt x="1688899" y="30095"/>
                  <a:pt x="1688899" y="67218"/>
                </a:cubicBezTo>
                <a:lnTo>
                  <a:pt x="1688899" y="436931"/>
                </a:lnTo>
                <a:cubicBezTo>
                  <a:pt x="1688899" y="474054"/>
                  <a:pt x="1658804" y="504149"/>
                  <a:pt x="1621681" y="504149"/>
                </a:cubicBezTo>
                <a:lnTo>
                  <a:pt x="67218" y="504149"/>
                </a:lnTo>
                <a:cubicBezTo>
                  <a:pt x="30095" y="504149"/>
                  <a:pt x="0" y="474054"/>
                  <a:pt x="0" y="436931"/>
                </a:cubicBezTo>
                <a:lnTo>
                  <a:pt x="0" y="67218"/>
                </a:lnTo>
                <a:cubicBezTo>
                  <a:pt x="0" y="30119"/>
                  <a:pt x="30119" y="0"/>
                  <a:pt x="67218" y="0"/>
                </a:cubicBezTo>
                <a:close/>
              </a:path>
            </a:pathLst>
          </a:custGeom>
          <a:solidFill>
            <a:srgbClr val="FFFFFF"/>
          </a:solidFill>
          <a:ln/>
          <a:effectLst>
            <a:outerShdw blurRad="25207" dist="8402" dir="5400000" algn="bl" rotWithShape="0">
              <a:srgbClr val="000000">
                <a:alpha val="10196"/>
              </a:srgbClr>
            </a:outerShdw>
          </a:effectLst>
        </p:spPr>
      </p:sp>
      <p:sp>
        <p:nvSpPr>
          <p:cNvPr id="31" name="Text 29"/>
          <p:cNvSpPr/>
          <p:nvPr/>
        </p:nvSpPr>
        <p:spPr>
          <a:xfrm>
            <a:off x="4322962" y="4864857"/>
            <a:ext cx="1756119" cy="504149"/>
          </a:xfrm>
          <a:prstGeom prst="rect">
            <a:avLst/>
          </a:prstGeom>
          <a:noFill/>
          <a:ln/>
        </p:spPr>
        <p:txBody>
          <a:bodyPr wrap="square" lIns="100830" tIns="50415" rIns="100830" bIns="50415" rtlCol="0" anchor="ctr"/>
          <a:lstStyle/>
          <a:p>
            <a:pPr>
              <a:lnSpc>
                <a:spcPct val="130000"/>
              </a:lnSpc>
            </a:pPr>
            <a:r>
              <a:rPr lang="en-US" sz="1059" b="1" dirty="0">
                <a:solidFill>
                  <a:srgbClr val="37474F"/>
                </a:solidFill>
                <a:latin typeface="MiSans" pitchFamily="34" charset="0"/>
                <a:ea typeface="MiSans" pitchFamily="34" charset="-122"/>
                <a:cs typeface="MiSans" pitchFamily="34" charset="-120"/>
              </a:rPr>
              <a:t>Trực tuyến hóa quy trình</a:t>
            </a:r>
            <a:endParaRPr lang="en-US" sz="1600" dirty="0"/>
          </a:p>
        </p:txBody>
      </p:sp>
      <p:sp>
        <p:nvSpPr>
          <p:cNvPr id="32" name="Shape 30"/>
          <p:cNvSpPr/>
          <p:nvPr/>
        </p:nvSpPr>
        <p:spPr>
          <a:xfrm>
            <a:off x="6103857" y="4864856"/>
            <a:ext cx="1445227" cy="504149"/>
          </a:xfrm>
          <a:custGeom>
            <a:avLst/>
            <a:gdLst/>
            <a:ahLst/>
            <a:cxnLst/>
            <a:rect l="l" t="t" r="r" b="b"/>
            <a:pathLst>
              <a:path w="1445227" h="504149">
                <a:moveTo>
                  <a:pt x="67218" y="0"/>
                </a:moveTo>
                <a:lnTo>
                  <a:pt x="1378009" y="0"/>
                </a:lnTo>
                <a:cubicBezTo>
                  <a:pt x="1415132" y="0"/>
                  <a:pt x="1445227" y="30095"/>
                  <a:pt x="1445227" y="67218"/>
                </a:cubicBezTo>
                <a:lnTo>
                  <a:pt x="1445227" y="436931"/>
                </a:lnTo>
                <a:cubicBezTo>
                  <a:pt x="1445227" y="474054"/>
                  <a:pt x="1415132" y="504149"/>
                  <a:pt x="1378009" y="504149"/>
                </a:cubicBezTo>
                <a:lnTo>
                  <a:pt x="67218" y="504149"/>
                </a:lnTo>
                <a:cubicBezTo>
                  <a:pt x="30095" y="504149"/>
                  <a:pt x="0" y="474054"/>
                  <a:pt x="0" y="436931"/>
                </a:cubicBezTo>
                <a:lnTo>
                  <a:pt x="0" y="67218"/>
                </a:lnTo>
                <a:cubicBezTo>
                  <a:pt x="0" y="30119"/>
                  <a:pt x="30119" y="0"/>
                  <a:pt x="67218" y="0"/>
                </a:cubicBezTo>
                <a:close/>
              </a:path>
            </a:pathLst>
          </a:custGeom>
          <a:solidFill>
            <a:srgbClr val="FFFFFF"/>
          </a:solidFill>
          <a:ln/>
          <a:effectLst>
            <a:outerShdw blurRad="25207" dist="8402" dir="5400000" algn="bl" rotWithShape="0">
              <a:srgbClr val="000000">
                <a:alpha val="10196"/>
              </a:srgbClr>
            </a:outerShdw>
          </a:effectLst>
        </p:spPr>
      </p:sp>
      <p:sp>
        <p:nvSpPr>
          <p:cNvPr id="33" name="Text 31"/>
          <p:cNvSpPr/>
          <p:nvPr/>
        </p:nvSpPr>
        <p:spPr>
          <a:xfrm>
            <a:off x="6031385" y="4843342"/>
            <a:ext cx="1512447" cy="504149"/>
          </a:xfrm>
          <a:prstGeom prst="rect">
            <a:avLst/>
          </a:prstGeom>
          <a:noFill/>
          <a:ln/>
        </p:spPr>
        <p:txBody>
          <a:bodyPr wrap="square" lIns="100830" tIns="50415" rIns="100830" bIns="50415" rtlCol="0" anchor="ctr"/>
          <a:lstStyle/>
          <a:p>
            <a:pPr>
              <a:lnSpc>
                <a:spcPct val="130000"/>
              </a:lnSpc>
            </a:pPr>
            <a:r>
              <a:rPr lang="en-US" sz="1059" b="1" dirty="0">
                <a:solidFill>
                  <a:srgbClr val="37474F"/>
                </a:solidFill>
                <a:latin typeface="MiSans" pitchFamily="34" charset="0"/>
                <a:ea typeface="MiSans" pitchFamily="34" charset="-122"/>
                <a:cs typeface="MiSans" pitchFamily="34" charset="-120"/>
              </a:rPr>
              <a:t>Tăng tính minh bạch</a:t>
            </a:r>
            <a:endParaRPr lang="en-US" sz="1600" dirty="0"/>
          </a:p>
        </p:txBody>
      </p:sp>
      <p:sp>
        <p:nvSpPr>
          <p:cNvPr id="34" name="Shape 32"/>
          <p:cNvSpPr/>
          <p:nvPr/>
        </p:nvSpPr>
        <p:spPr>
          <a:xfrm>
            <a:off x="8126039" y="1209957"/>
            <a:ext cx="3730702" cy="3394602"/>
          </a:xfrm>
          <a:custGeom>
            <a:avLst/>
            <a:gdLst/>
            <a:ahLst/>
            <a:cxnLst/>
            <a:rect l="l" t="t" r="r" b="b"/>
            <a:pathLst>
              <a:path w="3730702" h="3394602">
                <a:moveTo>
                  <a:pt x="134426" y="0"/>
                </a:moveTo>
                <a:lnTo>
                  <a:pt x="3596275" y="0"/>
                </a:lnTo>
                <a:cubicBezTo>
                  <a:pt x="3670517" y="0"/>
                  <a:pt x="3730702" y="60185"/>
                  <a:pt x="3730702" y="134426"/>
                </a:cubicBezTo>
                <a:lnTo>
                  <a:pt x="3730702" y="3260176"/>
                </a:lnTo>
                <a:cubicBezTo>
                  <a:pt x="3730702" y="3334418"/>
                  <a:pt x="3670517" y="3394602"/>
                  <a:pt x="3596275" y="3394602"/>
                </a:cubicBezTo>
                <a:lnTo>
                  <a:pt x="134426" y="3394602"/>
                </a:lnTo>
                <a:cubicBezTo>
                  <a:pt x="60185" y="3394602"/>
                  <a:pt x="0" y="3334418"/>
                  <a:pt x="0" y="3260176"/>
                </a:cubicBezTo>
                <a:lnTo>
                  <a:pt x="0" y="134426"/>
                </a:lnTo>
                <a:cubicBezTo>
                  <a:pt x="0" y="60234"/>
                  <a:pt x="60234" y="0"/>
                  <a:pt x="134426" y="0"/>
                </a:cubicBezTo>
                <a:close/>
              </a:path>
            </a:pathLst>
          </a:custGeom>
          <a:gradFill flip="none" rotWithShape="1">
            <a:gsLst>
              <a:gs pos="0">
                <a:srgbClr val="1E88E5"/>
              </a:gs>
              <a:gs pos="100000">
                <a:srgbClr val="1E88E5">
                  <a:alpha val="80000"/>
                </a:srgbClr>
              </a:gs>
            </a:gsLst>
            <a:lin ang="2700000" scaled="1"/>
          </a:gradFill>
          <a:ln/>
          <a:effectLst>
            <a:outerShdw blurRad="210062" dist="168050" dir="5400000" algn="bl" rotWithShape="0">
              <a:srgbClr val="000000">
                <a:alpha val="10196"/>
              </a:srgbClr>
            </a:outerShdw>
          </a:effectLst>
        </p:spPr>
      </p:sp>
      <p:sp>
        <p:nvSpPr>
          <p:cNvPr id="35" name="Shape 33"/>
          <p:cNvSpPr/>
          <p:nvPr/>
        </p:nvSpPr>
        <p:spPr>
          <a:xfrm>
            <a:off x="8294089" y="1378007"/>
            <a:ext cx="403319" cy="403319"/>
          </a:xfrm>
          <a:custGeom>
            <a:avLst/>
            <a:gdLst/>
            <a:ahLst/>
            <a:cxnLst/>
            <a:rect l="l" t="t" r="r" b="b"/>
            <a:pathLst>
              <a:path w="403319" h="403319">
                <a:moveTo>
                  <a:pt x="67221" y="0"/>
                </a:moveTo>
                <a:lnTo>
                  <a:pt x="336098" y="0"/>
                </a:lnTo>
                <a:cubicBezTo>
                  <a:pt x="373198" y="0"/>
                  <a:pt x="403319" y="30121"/>
                  <a:pt x="403319" y="67221"/>
                </a:cubicBezTo>
                <a:lnTo>
                  <a:pt x="403319" y="336098"/>
                </a:lnTo>
                <a:cubicBezTo>
                  <a:pt x="403319" y="373198"/>
                  <a:pt x="373198" y="403319"/>
                  <a:pt x="336098" y="403319"/>
                </a:cubicBezTo>
                <a:lnTo>
                  <a:pt x="67221" y="403319"/>
                </a:lnTo>
                <a:cubicBezTo>
                  <a:pt x="30121" y="403319"/>
                  <a:pt x="0" y="373198"/>
                  <a:pt x="0" y="336098"/>
                </a:cubicBezTo>
                <a:lnTo>
                  <a:pt x="0" y="67221"/>
                </a:lnTo>
                <a:cubicBezTo>
                  <a:pt x="0" y="30121"/>
                  <a:pt x="30121" y="0"/>
                  <a:pt x="67221" y="0"/>
                </a:cubicBezTo>
                <a:close/>
              </a:path>
            </a:pathLst>
          </a:custGeom>
          <a:solidFill>
            <a:srgbClr val="FFFFFF">
              <a:alpha val="20000"/>
            </a:srgbClr>
          </a:solidFill>
          <a:ln/>
        </p:spPr>
      </p:sp>
      <p:sp>
        <p:nvSpPr>
          <p:cNvPr id="36" name="Shape 34"/>
          <p:cNvSpPr/>
          <p:nvPr/>
        </p:nvSpPr>
        <p:spPr>
          <a:xfrm>
            <a:off x="8369711" y="1478837"/>
            <a:ext cx="252074" cy="201660"/>
          </a:xfrm>
          <a:custGeom>
            <a:avLst/>
            <a:gdLst/>
            <a:ahLst/>
            <a:cxnLst/>
            <a:rect l="l" t="t" r="r" b="b"/>
            <a:pathLst>
              <a:path w="252074" h="201660">
                <a:moveTo>
                  <a:pt x="75622" y="25207"/>
                </a:moveTo>
                <a:cubicBezTo>
                  <a:pt x="75622" y="11304"/>
                  <a:pt x="86926" y="0"/>
                  <a:pt x="100830" y="0"/>
                </a:cubicBezTo>
                <a:lnTo>
                  <a:pt x="226867" y="0"/>
                </a:lnTo>
                <a:cubicBezTo>
                  <a:pt x="240770" y="0"/>
                  <a:pt x="252074" y="11304"/>
                  <a:pt x="252074" y="25207"/>
                </a:cubicBezTo>
                <a:lnTo>
                  <a:pt x="252074" y="113433"/>
                </a:lnTo>
                <a:cubicBezTo>
                  <a:pt x="252074" y="127337"/>
                  <a:pt x="240770" y="138641"/>
                  <a:pt x="226867" y="138641"/>
                </a:cubicBezTo>
                <a:lnTo>
                  <a:pt x="100830" y="138641"/>
                </a:lnTo>
                <a:cubicBezTo>
                  <a:pt x="86926" y="138641"/>
                  <a:pt x="75622" y="127337"/>
                  <a:pt x="75622" y="113433"/>
                </a:cubicBezTo>
                <a:lnTo>
                  <a:pt x="75622" y="25207"/>
                </a:lnTo>
                <a:close/>
                <a:moveTo>
                  <a:pt x="126037" y="37811"/>
                </a:moveTo>
                <a:cubicBezTo>
                  <a:pt x="126037" y="30855"/>
                  <a:pt x="120390" y="25207"/>
                  <a:pt x="113433" y="25207"/>
                </a:cubicBezTo>
                <a:cubicBezTo>
                  <a:pt x="106477" y="25207"/>
                  <a:pt x="100830" y="30855"/>
                  <a:pt x="100830" y="37811"/>
                </a:cubicBezTo>
                <a:cubicBezTo>
                  <a:pt x="100830" y="44767"/>
                  <a:pt x="106477" y="50415"/>
                  <a:pt x="113433" y="50415"/>
                </a:cubicBezTo>
                <a:cubicBezTo>
                  <a:pt x="120390" y="50415"/>
                  <a:pt x="126037" y="44767"/>
                  <a:pt x="126037" y="37811"/>
                </a:cubicBezTo>
                <a:close/>
                <a:moveTo>
                  <a:pt x="187677" y="42341"/>
                </a:moveTo>
                <a:cubicBezTo>
                  <a:pt x="185944" y="39544"/>
                  <a:pt x="182912" y="37811"/>
                  <a:pt x="179603" y="37811"/>
                </a:cubicBezTo>
                <a:cubicBezTo>
                  <a:pt x="176295" y="37811"/>
                  <a:pt x="173262" y="39544"/>
                  <a:pt x="171529" y="42341"/>
                </a:cubicBezTo>
                <a:lnTo>
                  <a:pt x="150260" y="77119"/>
                </a:lnTo>
                <a:lnTo>
                  <a:pt x="143210" y="67036"/>
                </a:lnTo>
                <a:cubicBezTo>
                  <a:pt x="141437" y="64515"/>
                  <a:pt x="138562" y="63019"/>
                  <a:pt x="135451" y="63019"/>
                </a:cubicBezTo>
                <a:cubicBezTo>
                  <a:pt x="132339" y="63019"/>
                  <a:pt x="129464" y="64515"/>
                  <a:pt x="127691" y="67036"/>
                </a:cubicBezTo>
                <a:lnTo>
                  <a:pt x="105635" y="98545"/>
                </a:lnTo>
                <a:cubicBezTo>
                  <a:pt x="103626" y="101421"/>
                  <a:pt x="103351" y="105202"/>
                  <a:pt x="105005" y="108313"/>
                </a:cubicBezTo>
                <a:cubicBezTo>
                  <a:pt x="106659" y="111425"/>
                  <a:pt x="109928" y="113433"/>
                  <a:pt x="113433" y="113433"/>
                </a:cubicBezTo>
                <a:lnTo>
                  <a:pt x="214263" y="113433"/>
                </a:lnTo>
                <a:cubicBezTo>
                  <a:pt x="217690" y="113433"/>
                  <a:pt x="220841" y="111582"/>
                  <a:pt x="222495" y="108589"/>
                </a:cubicBezTo>
                <a:cubicBezTo>
                  <a:pt x="224149" y="105596"/>
                  <a:pt x="224110" y="101972"/>
                  <a:pt x="222298" y="99018"/>
                </a:cubicBezTo>
                <a:lnTo>
                  <a:pt x="187638" y="42301"/>
                </a:lnTo>
                <a:close/>
                <a:moveTo>
                  <a:pt x="56717" y="50415"/>
                </a:moveTo>
                <a:lnTo>
                  <a:pt x="56717" y="113433"/>
                </a:lnTo>
                <a:cubicBezTo>
                  <a:pt x="56717" y="137814"/>
                  <a:pt x="76449" y="157547"/>
                  <a:pt x="100830" y="157547"/>
                </a:cubicBezTo>
                <a:lnTo>
                  <a:pt x="176452" y="157547"/>
                </a:lnTo>
                <a:lnTo>
                  <a:pt x="176452" y="163848"/>
                </a:lnTo>
                <a:cubicBezTo>
                  <a:pt x="176452" y="177752"/>
                  <a:pt x="165148" y="189056"/>
                  <a:pt x="151245" y="189056"/>
                </a:cubicBezTo>
                <a:lnTo>
                  <a:pt x="25207" y="189056"/>
                </a:lnTo>
                <a:cubicBezTo>
                  <a:pt x="11304" y="189056"/>
                  <a:pt x="0" y="177752"/>
                  <a:pt x="0" y="163848"/>
                </a:cubicBezTo>
                <a:lnTo>
                  <a:pt x="0" y="75622"/>
                </a:lnTo>
                <a:cubicBezTo>
                  <a:pt x="0" y="61719"/>
                  <a:pt x="11304" y="50415"/>
                  <a:pt x="25207" y="50415"/>
                </a:cubicBezTo>
                <a:lnTo>
                  <a:pt x="56717" y="50415"/>
                </a:lnTo>
                <a:close/>
                <a:moveTo>
                  <a:pt x="20481" y="77198"/>
                </a:moveTo>
                <a:lnTo>
                  <a:pt x="20481" y="86651"/>
                </a:lnTo>
                <a:cubicBezTo>
                  <a:pt x="20481" y="90117"/>
                  <a:pt x="23317" y="92952"/>
                  <a:pt x="26783" y="92952"/>
                </a:cubicBezTo>
                <a:lnTo>
                  <a:pt x="36236" y="92952"/>
                </a:lnTo>
                <a:cubicBezTo>
                  <a:pt x="39702" y="92952"/>
                  <a:pt x="42538" y="90117"/>
                  <a:pt x="42538" y="86651"/>
                </a:cubicBezTo>
                <a:lnTo>
                  <a:pt x="42538" y="77198"/>
                </a:lnTo>
                <a:cubicBezTo>
                  <a:pt x="42538" y="73732"/>
                  <a:pt x="39702" y="70896"/>
                  <a:pt x="36236" y="70896"/>
                </a:cubicBezTo>
                <a:lnTo>
                  <a:pt x="26783" y="70896"/>
                </a:lnTo>
                <a:cubicBezTo>
                  <a:pt x="23317" y="70896"/>
                  <a:pt x="20481" y="73732"/>
                  <a:pt x="20481" y="77198"/>
                </a:cubicBezTo>
                <a:close/>
                <a:moveTo>
                  <a:pt x="26783" y="108707"/>
                </a:moveTo>
                <a:cubicBezTo>
                  <a:pt x="23317" y="108707"/>
                  <a:pt x="20481" y="111543"/>
                  <a:pt x="20481" y="115009"/>
                </a:cubicBezTo>
                <a:lnTo>
                  <a:pt x="20481" y="124462"/>
                </a:lnTo>
                <a:cubicBezTo>
                  <a:pt x="20481" y="127928"/>
                  <a:pt x="23317" y="130764"/>
                  <a:pt x="26783" y="130764"/>
                </a:cubicBezTo>
                <a:lnTo>
                  <a:pt x="36236" y="130764"/>
                </a:lnTo>
                <a:cubicBezTo>
                  <a:pt x="39702" y="130764"/>
                  <a:pt x="42538" y="127928"/>
                  <a:pt x="42538" y="124462"/>
                </a:cubicBezTo>
                <a:lnTo>
                  <a:pt x="42538" y="115009"/>
                </a:lnTo>
                <a:cubicBezTo>
                  <a:pt x="42538" y="111543"/>
                  <a:pt x="39702" y="108707"/>
                  <a:pt x="36236" y="108707"/>
                </a:cubicBezTo>
                <a:lnTo>
                  <a:pt x="26783" y="108707"/>
                </a:lnTo>
                <a:close/>
                <a:moveTo>
                  <a:pt x="26783" y="146518"/>
                </a:moveTo>
                <a:cubicBezTo>
                  <a:pt x="23317" y="146518"/>
                  <a:pt x="20481" y="149354"/>
                  <a:pt x="20481" y="152820"/>
                </a:cubicBezTo>
                <a:lnTo>
                  <a:pt x="20481" y="162273"/>
                </a:lnTo>
                <a:cubicBezTo>
                  <a:pt x="20481" y="165739"/>
                  <a:pt x="23317" y="168575"/>
                  <a:pt x="26783" y="168575"/>
                </a:cubicBezTo>
                <a:lnTo>
                  <a:pt x="36236" y="168575"/>
                </a:lnTo>
                <a:cubicBezTo>
                  <a:pt x="39702" y="168575"/>
                  <a:pt x="42538" y="165739"/>
                  <a:pt x="42538" y="162273"/>
                </a:cubicBezTo>
                <a:lnTo>
                  <a:pt x="42538" y="152820"/>
                </a:lnTo>
                <a:cubicBezTo>
                  <a:pt x="42538" y="149354"/>
                  <a:pt x="39702" y="146518"/>
                  <a:pt x="36236" y="146518"/>
                </a:cubicBezTo>
                <a:lnTo>
                  <a:pt x="26783" y="146518"/>
                </a:lnTo>
                <a:close/>
              </a:path>
            </a:pathLst>
          </a:custGeom>
          <a:solidFill>
            <a:srgbClr val="FFFFFF"/>
          </a:solidFill>
          <a:ln/>
        </p:spPr>
      </p:sp>
      <p:sp>
        <p:nvSpPr>
          <p:cNvPr id="37" name="Text 35"/>
          <p:cNvSpPr/>
          <p:nvPr/>
        </p:nvSpPr>
        <p:spPr>
          <a:xfrm>
            <a:off x="8798238" y="1462032"/>
            <a:ext cx="1487239" cy="235269"/>
          </a:xfrm>
          <a:prstGeom prst="rect">
            <a:avLst/>
          </a:prstGeom>
          <a:noFill/>
          <a:ln/>
        </p:spPr>
        <p:txBody>
          <a:bodyPr wrap="square" lIns="0" tIns="0" rIns="0" bIns="0" rtlCol="0" anchor="ctr"/>
          <a:lstStyle/>
          <a:p>
            <a:pPr>
              <a:lnSpc>
                <a:spcPct val="120000"/>
              </a:lnSpc>
            </a:pPr>
            <a:r>
              <a:rPr lang="en-US" sz="1323" b="1" dirty="0">
                <a:solidFill>
                  <a:srgbClr val="FFFFFF"/>
                </a:solidFill>
                <a:latin typeface="阿里妈妈数黑体" pitchFamily="34" charset="0"/>
                <a:ea typeface="阿里妈妈数黑体" pitchFamily="34" charset="-122"/>
                <a:cs typeface="阿里妈妈数黑体" pitchFamily="34" charset="-120"/>
              </a:rPr>
              <a:t>Đối tượng quản lý</a:t>
            </a:r>
            <a:endParaRPr lang="en-US" sz="1600" dirty="0"/>
          </a:p>
        </p:txBody>
      </p:sp>
      <p:sp>
        <p:nvSpPr>
          <p:cNvPr id="38" name="Shape 36"/>
          <p:cNvSpPr/>
          <p:nvPr/>
        </p:nvSpPr>
        <p:spPr>
          <a:xfrm>
            <a:off x="8294089" y="1915766"/>
            <a:ext cx="3394602" cy="907468"/>
          </a:xfrm>
          <a:custGeom>
            <a:avLst/>
            <a:gdLst/>
            <a:ahLst/>
            <a:cxnLst/>
            <a:rect l="l" t="t" r="r" b="b"/>
            <a:pathLst>
              <a:path w="3394602" h="907468">
                <a:moveTo>
                  <a:pt x="67216" y="0"/>
                </a:moveTo>
                <a:lnTo>
                  <a:pt x="3327386" y="0"/>
                </a:lnTo>
                <a:cubicBezTo>
                  <a:pt x="3364509" y="0"/>
                  <a:pt x="3394602" y="30094"/>
                  <a:pt x="3394602" y="67216"/>
                </a:cubicBezTo>
                <a:lnTo>
                  <a:pt x="3394602" y="840252"/>
                </a:lnTo>
                <a:cubicBezTo>
                  <a:pt x="3394602" y="877374"/>
                  <a:pt x="3364509" y="907468"/>
                  <a:pt x="3327386" y="907468"/>
                </a:cubicBezTo>
                <a:lnTo>
                  <a:pt x="67216" y="907468"/>
                </a:lnTo>
                <a:cubicBezTo>
                  <a:pt x="30094" y="907468"/>
                  <a:pt x="0" y="877374"/>
                  <a:pt x="0" y="840252"/>
                </a:cubicBezTo>
                <a:lnTo>
                  <a:pt x="0" y="67216"/>
                </a:lnTo>
                <a:cubicBezTo>
                  <a:pt x="0" y="30119"/>
                  <a:pt x="30119" y="0"/>
                  <a:pt x="67216" y="0"/>
                </a:cubicBezTo>
                <a:close/>
              </a:path>
            </a:pathLst>
          </a:custGeom>
          <a:solidFill>
            <a:srgbClr val="FFFFFF">
              <a:alpha val="10196"/>
            </a:srgbClr>
          </a:solidFill>
          <a:ln/>
        </p:spPr>
      </p:sp>
      <p:sp>
        <p:nvSpPr>
          <p:cNvPr id="39" name="Shape 37"/>
          <p:cNvSpPr/>
          <p:nvPr/>
        </p:nvSpPr>
        <p:spPr>
          <a:xfrm>
            <a:off x="8425378" y="2058608"/>
            <a:ext cx="132339" cy="151245"/>
          </a:xfrm>
          <a:custGeom>
            <a:avLst/>
            <a:gdLst/>
            <a:ahLst/>
            <a:cxnLst/>
            <a:rect l="l" t="t" r="r" b="b"/>
            <a:pathLst>
              <a:path w="132339" h="151245">
                <a:moveTo>
                  <a:pt x="18906" y="9453"/>
                </a:moveTo>
                <a:cubicBezTo>
                  <a:pt x="8478" y="9453"/>
                  <a:pt x="0" y="17931"/>
                  <a:pt x="0" y="28358"/>
                </a:cubicBezTo>
                <a:lnTo>
                  <a:pt x="0" y="122886"/>
                </a:lnTo>
                <a:cubicBezTo>
                  <a:pt x="0" y="133314"/>
                  <a:pt x="8478" y="141792"/>
                  <a:pt x="18906" y="141792"/>
                </a:cubicBezTo>
                <a:lnTo>
                  <a:pt x="113433" y="141792"/>
                </a:lnTo>
                <a:cubicBezTo>
                  <a:pt x="123861" y="141792"/>
                  <a:pt x="132339" y="133314"/>
                  <a:pt x="132339" y="122886"/>
                </a:cubicBezTo>
                <a:lnTo>
                  <a:pt x="132339" y="28358"/>
                </a:lnTo>
                <a:cubicBezTo>
                  <a:pt x="132339" y="17931"/>
                  <a:pt x="123861" y="9453"/>
                  <a:pt x="113433" y="9453"/>
                </a:cubicBezTo>
                <a:lnTo>
                  <a:pt x="18906" y="9453"/>
                </a:lnTo>
                <a:close/>
                <a:moveTo>
                  <a:pt x="37811" y="33085"/>
                </a:moveTo>
                <a:cubicBezTo>
                  <a:pt x="45637" y="33085"/>
                  <a:pt x="51990" y="39438"/>
                  <a:pt x="51990" y="47264"/>
                </a:cubicBezTo>
                <a:cubicBezTo>
                  <a:pt x="51990" y="55090"/>
                  <a:pt x="45637" y="61443"/>
                  <a:pt x="37811" y="61443"/>
                </a:cubicBezTo>
                <a:cubicBezTo>
                  <a:pt x="29985" y="61443"/>
                  <a:pt x="23632" y="55090"/>
                  <a:pt x="23632" y="47264"/>
                </a:cubicBezTo>
                <a:cubicBezTo>
                  <a:pt x="23632" y="39438"/>
                  <a:pt x="29985" y="33085"/>
                  <a:pt x="37811" y="33085"/>
                </a:cubicBezTo>
                <a:close/>
                <a:moveTo>
                  <a:pt x="80349" y="66170"/>
                </a:moveTo>
                <a:cubicBezTo>
                  <a:pt x="82830" y="66170"/>
                  <a:pt x="85105" y="67469"/>
                  <a:pt x="86404" y="69567"/>
                </a:cubicBezTo>
                <a:lnTo>
                  <a:pt x="112400" y="112104"/>
                </a:lnTo>
                <a:cubicBezTo>
                  <a:pt x="113729" y="114290"/>
                  <a:pt x="113788" y="117037"/>
                  <a:pt x="112547" y="119282"/>
                </a:cubicBezTo>
                <a:cubicBezTo>
                  <a:pt x="111307" y="121527"/>
                  <a:pt x="108914" y="122886"/>
                  <a:pt x="106344" y="122886"/>
                </a:cubicBezTo>
                <a:lnTo>
                  <a:pt x="25995" y="122886"/>
                </a:lnTo>
                <a:cubicBezTo>
                  <a:pt x="23366" y="122886"/>
                  <a:pt x="20914" y="121409"/>
                  <a:pt x="19703" y="119076"/>
                </a:cubicBezTo>
                <a:cubicBezTo>
                  <a:pt x="18492" y="116742"/>
                  <a:pt x="18669" y="113906"/>
                  <a:pt x="20176" y="111750"/>
                </a:cubicBezTo>
                <a:lnTo>
                  <a:pt x="36718" y="88118"/>
                </a:lnTo>
                <a:cubicBezTo>
                  <a:pt x="38047" y="86227"/>
                  <a:pt x="40204" y="85105"/>
                  <a:pt x="42538" y="85105"/>
                </a:cubicBezTo>
                <a:cubicBezTo>
                  <a:pt x="44871" y="85105"/>
                  <a:pt x="47028" y="86227"/>
                  <a:pt x="48357" y="88118"/>
                </a:cubicBezTo>
                <a:lnTo>
                  <a:pt x="56155" y="99284"/>
                </a:lnTo>
                <a:lnTo>
                  <a:pt x="74293" y="69596"/>
                </a:lnTo>
                <a:cubicBezTo>
                  <a:pt x="75593" y="67499"/>
                  <a:pt x="77867" y="66199"/>
                  <a:pt x="80349" y="66199"/>
                </a:cubicBezTo>
                <a:close/>
              </a:path>
            </a:pathLst>
          </a:custGeom>
          <a:solidFill>
            <a:srgbClr val="FFFFFF"/>
          </a:solidFill>
          <a:ln/>
        </p:spPr>
      </p:sp>
      <p:sp>
        <p:nvSpPr>
          <p:cNvPr id="40" name="Text 38"/>
          <p:cNvSpPr/>
          <p:nvPr/>
        </p:nvSpPr>
        <p:spPr>
          <a:xfrm>
            <a:off x="8651194" y="2016595"/>
            <a:ext cx="571369" cy="235269"/>
          </a:xfrm>
          <a:prstGeom prst="rect">
            <a:avLst/>
          </a:prstGeom>
          <a:noFill/>
          <a:ln/>
        </p:spPr>
        <p:txBody>
          <a:bodyPr wrap="square" lIns="0" tIns="0" rIns="0" bIns="0" rtlCol="0" anchor="ctr"/>
          <a:lstStyle/>
          <a:p>
            <a:pPr>
              <a:lnSpc>
                <a:spcPct val="130000"/>
              </a:lnSpc>
            </a:pPr>
            <a:r>
              <a:rPr lang="en-US" sz="1191" b="1" dirty="0">
                <a:solidFill>
                  <a:srgbClr val="FFFFFF"/>
                </a:solidFill>
                <a:latin typeface="MiSans" pitchFamily="34" charset="0"/>
                <a:ea typeface="MiSans" pitchFamily="34" charset="-122"/>
                <a:cs typeface="MiSans" pitchFamily="34" charset="-120"/>
              </a:rPr>
              <a:t>Đồ họa</a:t>
            </a:r>
            <a:endParaRPr lang="en-US" sz="1600" dirty="0"/>
          </a:p>
        </p:txBody>
      </p:sp>
      <p:sp>
        <p:nvSpPr>
          <p:cNvPr id="41" name="Text 39"/>
          <p:cNvSpPr/>
          <p:nvPr/>
        </p:nvSpPr>
        <p:spPr>
          <a:xfrm>
            <a:off x="8394919" y="2319085"/>
            <a:ext cx="3260163" cy="403319"/>
          </a:xfrm>
          <a:prstGeom prst="rect">
            <a:avLst/>
          </a:prstGeom>
          <a:noFill/>
          <a:ln/>
        </p:spPr>
        <p:txBody>
          <a:bodyPr wrap="square" lIns="0" tIns="0" rIns="0" bIns="0" rtlCol="0" anchor="ctr"/>
          <a:lstStyle/>
          <a:p>
            <a:pPr>
              <a:lnSpc>
                <a:spcPct val="130000"/>
              </a:lnSpc>
            </a:pPr>
            <a:r>
              <a:rPr lang="en-US" sz="1059" dirty="0">
                <a:solidFill>
                  <a:srgbClr val="FFFFFF">
                    <a:alpha val="90000"/>
                  </a:srgbClr>
                </a:solidFill>
                <a:latin typeface="MiSans" pitchFamily="34" charset="0"/>
                <a:ea typeface="MiSans" pitchFamily="34" charset="-122"/>
                <a:cs typeface="MiSans" pitchFamily="34" charset="-120"/>
              </a:rPr>
              <a:t>Poster, banner, infographic, logo, ấn phẩm truyền thông</a:t>
            </a:r>
            <a:endParaRPr lang="en-US" sz="1600" dirty="0"/>
          </a:p>
        </p:txBody>
      </p:sp>
      <p:sp>
        <p:nvSpPr>
          <p:cNvPr id="42" name="Shape 40"/>
          <p:cNvSpPr/>
          <p:nvPr/>
        </p:nvSpPr>
        <p:spPr>
          <a:xfrm>
            <a:off x="8294089" y="2924063"/>
            <a:ext cx="3394602" cy="705808"/>
          </a:xfrm>
          <a:custGeom>
            <a:avLst/>
            <a:gdLst/>
            <a:ahLst/>
            <a:cxnLst/>
            <a:rect l="l" t="t" r="r" b="b"/>
            <a:pathLst>
              <a:path w="3394602" h="705808">
                <a:moveTo>
                  <a:pt x="67221" y="0"/>
                </a:moveTo>
                <a:lnTo>
                  <a:pt x="3327381" y="0"/>
                </a:lnTo>
                <a:cubicBezTo>
                  <a:pt x="3364506" y="0"/>
                  <a:pt x="3394602" y="30096"/>
                  <a:pt x="3394602" y="67221"/>
                </a:cubicBezTo>
                <a:lnTo>
                  <a:pt x="3394602" y="638587"/>
                </a:lnTo>
                <a:cubicBezTo>
                  <a:pt x="3394602" y="675712"/>
                  <a:pt x="3364506" y="705808"/>
                  <a:pt x="3327381" y="705808"/>
                </a:cubicBezTo>
                <a:lnTo>
                  <a:pt x="67221" y="705808"/>
                </a:lnTo>
                <a:cubicBezTo>
                  <a:pt x="30096" y="705808"/>
                  <a:pt x="0" y="675712"/>
                  <a:pt x="0" y="638587"/>
                </a:cubicBezTo>
                <a:lnTo>
                  <a:pt x="0" y="67221"/>
                </a:lnTo>
                <a:cubicBezTo>
                  <a:pt x="0" y="30121"/>
                  <a:pt x="30121" y="0"/>
                  <a:pt x="67221" y="0"/>
                </a:cubicBezTo>
                <a:close/>
              </a:path>
            </a:pathLst>
          </a:custGeom>
          <a:solidFill>
            <a:srgbClr val="FFFFFF">
              <a:alpha val="10196"/>
            </a:srgbClr>
          </a:solidFill>
          <a:ln/>
        </p:spPr>
      </p:sp>
      <p:sp>
        <p:nvSpPr>
          <p:cNvPr id="43" name="Shape 41"/>
          <p:cNvSpPr/>
          <p:nvPr/>
        </p:nvSpPr>
        <p:spPr>
          <a:xfrm>
            <a:off x="8406472" y="3066906"/>
            <a:ext cx="170150" cy="151245"/>
          </a:xfrm>
          <a:custGeom>
            <a:avLst/>
            <a:gdLst/>
            <a:ahLst/>
            <a:cxnLst/>
            <a:rect l="l" t="t" r="r" b="b"/>
            <a:pathLst>
              <a:path w="170150" h="151245">
                <a:moveTo>
                  <a:pt x="28358" y="18906"/>
                </a:moveTo>
                <a:cubicBezTo>
                  <a:pt x="17931" y="18906"/>
                  <a:pt x="9453" y="27384"/>
                  <a:pt x="9453" y="37811"/>
                </a:cubicBezTo>
                <a:lnTo>
                  <a:pt x="9453" y="113433"/>
                </a:lnTo>
                <a:cubicBezTo>
                  <a:pt x="9453" y="123861"/>
                  <a:pt x="17931" y="132339"/>
                  <a:pt x="28358" y="132339"/>
                </a:cubicBezTo>
                <a:lnTo>
                  <a:pt x="103981" y="132339"/>
                </a:lnTo>
                <a:cubicBezTo>
                  <a:pt x="114408" y="132339"/>
                  <a:pt x="122886" y="123861"/>
                  <a:pt x="122886" y="113433"/>
                </a:cubicBezTo>
                <a:lnTo>
                  <a:pt x="122886" y="37811"/>
                </a:lnTo>
                <a:cubicBezTo>
                  <a:pt x="122886" y="27384"/>
                  <a:pt x="114408" y="18906"/>
                  <a:pt x="103981" y="18906"/>
                </a:cubicBezTo>
                <a:lnTo>
                  <a:pt x="28358" y="18906"/>
                </a:lnTo>
                <a:close/>
                <a:moveTo>
                  <a:pt x="137065" y="99254"/>
                </a:moveTo>
                <a:lnTo>
                  <a:pt x="158777" y="116624"/>
                </a:lnTo>
                <a:cubicBezTo>
                  <a:pt x="160018" y="117628"/>
                  <a:pt x="161554" y="118160"/>
                  <a:pt x="163149" y="118160"/>
                </a:cubicBezTo>
                <a:cubicBezTo>
                  <a:pt x="167019" y="118160"/>
                  <a:pt x="170150" y="115029"/>
                  <a:pt x="170150" y="111159"/>
                </a:cubicBezTo>
                <a:lnTo>
                  <a:pt x="170150" y="40086"/>
                </a:lnTo>
                <a:cubicBezTo>
                  <a:pt x="170150" y="36216"/>
                  <a:pt x="167019" y="33085"/>
                  <a:pt x="163149" y="33085"/>
                </a:cubicBezTo>
                <a:cubicBezTo>
                  <a:pt x="161554" y="33085"/>
                  <a:pt x="160018" y="33616"/>
                  <a:pt x="158777" y="34621"/>
                </a:cubicBezTo>
                <a:lnTo>
                  <a:pt x="137065" y="51990"/>
                </a:lnTo>
                <a:lnTo>
                  <a:pt x="137065" y="99254"/>
                </a:lnTo>
                <a:close/>
              </a:path>
            </a:pathLst>
          </a:custGeom>
          <a:solidFill>
            <a:srgbClr val="FFFFFF"/>
          </a:solidFill>
          <a:ln/>
        </p:spPr>
      </p:sp>
      <p:sp>
        <p:nvSpPr>
          <p:cNvPr id="44" name="Text 42"/>
          <p:cNvSpPr/>
          <p:nvPr/>
        </p:nvSpPr>
        <p:spPr>
          <a:xfrm>
            <a:off x="8651194" y="3024893"/>
            <a:ext cx="470539" cy="235269"/>
          </a:xfrm>
          <a:prstGeom prst="rect">
            <a:avLst/>
          </a:prstGeom>
          <a:noFill/>
          <a:ln/>
        </p:spPr>
        <p:txBody>
          <a:bodyPr wrap="square" lIns="0" tIns="0" rIns="0" bIns="0" rtlCol="0" anchor="ctr"/>
          <a:lstStyle/>
          <a:p>
            <a:pPr>
              <a:lnSpc>
                <a:spcPct val="130000"/>
              </a:lnSpc>
            </a:pPr>
            <a:r>
              <a:rPr lang="en-US" sz="1191" b="1" dirty="0">
                <a:solidFill>
                  <a:srgbClr val="FFFFFF"/>
                </a:solidFill>
                <a:latin typeface="MiSans" pitchFamily="34" charset="0"/>
                <a:ea typeface="MiSans" pitchFamily="34" charset="-122"/>
                <a:cs typeface="MiSans" pitchFamily="34" charset="-120"/>
              </a:rPr>
              <a:t>Video</a:t>
            </a:r>
            <a:endParaRPr lang="en-US" sz="1600" dirty="0"/>
          </a:p>
        </p:txBody>
      </p:sp>
      <p:sp>
        <p:nvSpPr>
          <p:cNvPr id="45" name="Text 43"/>
          <p:cNvSpPr/>
          <p:nvPr/>
        </p:nvSpPr>
        <p:spPr>
          <a:xfrm>
            <a:off x="8394919" y="3327382"/>
            <a:ext cx="3260163" cy="201660"/>
          </a:xfrm>
          <a:prstGeom prst="rect">
            <a:avLst/>
          </a:prstGeom>
          <a:noFill/>
          <a:ln/>
        </p:spPr>
        <p:txBody>
          <a:bodyPr wrap="square" lIns="0" tIns="0" rIns="0" bIns="0" rtlCol="0" anchor="ctr"/>
          <a:lstStyle/>
          <a:p>
            <a:pPr>
              <a:lnSpc>
                <a:spcPct val="130000"/>
              </a:lnSpc>
            </a:pPr>
            <a:r>
              <a:rPr lang="en-US" sz="1059" dirty="0">
                <a:solidFill>
                  <a:srgbClr val="FFFFFF">
                    <a:alpha val="90000"/>
                  </a:srgbClr>
                </a:solidFill>
                <a:latin typeface="MiSans" pitchFamily="34" charset="0"/>
                <a:ea typeface="MiSans" pitchFamily="34" charset="-122"/>
                <a:cs typeface="MiSans" pitchFamily="34" charset="-120"/>
              </a:rPr>
              <a:t>Video quảng bá, sự kiện, tuyên truyền, hội thảo</a:t>
            </a:r>
            <a:endParaRPr lang="en-US" sz="1600" dirty="0"/>
          </a:p>
        </p:txBody>
      </p:sp>
      <p:sp>
        <p:nvSpPr>
          <p:cNvPr id="46" name="Shape 44"/>
          <p:cNvSpPr/>
          <p:nvPr/>
        </p:nvSpPr>
        <p:spPr>
          <a:xfrm>
            <a:off x="8294089" y="3730702"/>
            <a:ext cx="3394602" cy="705808"/>
          </a:xfrm>
          <a:custGeom>
            <a:avLst/>
            <a:gdLst/>
            <a:ahLst/>
            <a:cxnLst/>
            <a:rect l="l" t="t" r="r" b="b"/>
            <a:pathLst>
              <a:path w="3394602" h="705808">
                <a:moveTo>
                  <a:pt x="67221" y="0"/>
                </a:moveTo>
                <a:lnTo>
                  <a:pt x="3327381" y="0"/>
                </a:lnTo>
                <a:cubicBezTo>
                  <a:pt x="3364506" y="0"/>
                  <a:pt x="3394602" y="30096"/>
                  <a:pt x="3394602" y="67221"/>
                </a:cubicBezTo>
                <a:lnTo>
                  <a:pt x="3394602" y="638587"/>
                </a:lnTo>
                <a:cubicBezTo>
                  <a:pt x="3394602" y="675712"/>
                  <a:pt x="3364506" y="705808"/>
                  <a:pt x="3327381" y="705808"/>
                </a:cubicBezTo>
                <a:lnTo>
                  <a:pt x="67221" y="705808"/>
                </a:lnTo>
                <a:cubicBezTo>
                  <a:pt x="30096" y="705808"/>
                  <a:pt x="0" y="675712"/>
                  <a:pt x="0" y="638587"/>
                </a:cubicBezTo>
                <a:lnTo>
                  <a:pt x="0" y="67221"/>
                </a:lnTo>
                <a:cubicBezTo>
                  <a:pt x="0" y="30121"/>
                  <a:pt x="30121" y="0"/>
                  <a:pt x="67221" y="0"/>
                </a:cubicBezTo>
                <a:close/>
              </a:path>
            </a:pathLst>
          </a:custGeom>
          <a:solidFill>
            <a:srgbClr val="FFFFFF">
              <a:alpha val="10196"/>
            </a:srgbClr>
          </a:solidFill>
          <a:ln/>
        </p:spPr>
      </p:sp>
      <p:sp>
        <p:nvSpPr>
          <p:cNvPr id="47" name="Shape 45"/>
          <p:cNvSpPr/>
          <p:nvPr/>
        </p:nvSpPr>
        <p:spPr>
          <a:xfrm>
            <a:off x="8434830" y="3873544"/>
            <a:ext cx="113433" cy="151245"/>
          </a:xfrm>
          <a:custGeom>
            <a:avLst/>
            <a:gdLst/>
            <a:ahLst/>
            <a:cxnLst/>
            <a:rect l="l" t="t" r="r" b="b"/>
            <a:pathLst>
              <a:path w="113433" h="151245">
                <a:moveTo>
                  <a:pt x="0" y="18906"/>
                </a:moveTo>
                <a:cubicBezTo>
                  <a:pt x="0" y="8478"/>
                  <a:pt x="8478" y="0"/>
                  <a:pt x="18906" y="0"/>
                </a:cubicBezTo>
                <a:lnTo>
                  <a:pt x="63068" y="0"/>
                </a:lnTo>
                <a:cubicBezTo>
                  <a:pt x="68090" y="0"/>
                  <a:pt x="72905" y="1979"/>
                  <a:pt x="76449" y="5524"/>
                </a:cubicBezTo>
                <a:lnTo>
                  <a:pt x="107910" y="37014"/>
                </a:lnTo>
                <a:cubicBezTo>
                  <a:pt x="111454" y="40558"/>
                  <a:pt x="113433" y="45373"/>
                  <a:pt x="113433" y="50395"/>
                </a:cubicBezTo>
                <a:lnTo>
                  <a:pt x="113433" y="132339"/>
                </a:lnTo>
                <a:cubicBezTo>
                  <a:pt x="113433" y="142767"/>
                  <a:pt x="104956" y="151245"/>
                  <a:pt x="94528" y="151245"/>
                </a:cubicBezTo>
                <a:lnTo>
                  <a:pt x="18906" y="151245"/>
                </a:lnTo>
                <a:cubicBezTo>
                  <a:pt x="8478" y="151245"/>
                  <a:pt x="0" y="142767"/>
                  <a:pt x="0" y="132339"/>
                </a:cubicBezTo>
                <a:lnTo>
                  <a:pt x="0" y="18906"/>
                </a:lnTo>
                <a:close/>
                <a:moveTo>
                  <a:pt x="61443" y="17281"/>
                </a:moveTo>
                <a:lnTo>
                  <a:pt x="61443" y="44901"/>
                </a:lnTo>
                <a:cubicBezTo>
                  <a:pt x="61443" y="48830"/>
                  <a:pt x="64604" y="51990"/>
                  <a:pt x="68533" y="51990"/>
                </a:cubicBezTo>
                <a:lnTo>
                  <a:pt x="96153" y="51990"/>
                </a:lnTo>
                <a:lnTo>
                  <a:pt x="61443" y="17281"/>
                </a:lnTo>
                <a:close/>
                <a:moveTo>
                  <a:pt x="35448" y="75622"/>
                </a:moveTo>
                <a:cubicBezTo>
                  <a:pt x="31519" y="75622"/>
                  <a:pt x="28358" y="78783"/>
                  <a:pt x="28358" y="82712"/>
                </a:cubicBezTo>
                <a:cubicBezTo>
                  <a:pt x="28358" y="86641"/>
                  <a:pt x="31519" y="89802"/>
                  <a:pt x="35448" y="89802"/>
                </a:cubicBezTo>
                <a:lnTo>
                  <a:pt x="77986" y="89802"/>
                </a:lnTo>
                <a:cubicBezTo>
                  <a:pt x="81914" y="89802"/>
                  <a:pt x="85075" y="86641"/>
                  <a:pt x="85075" y="82712"/>
                </a:cubicBezTo>
                <a:cubicBezTo>
                  <a:pt x="85075" y="78783"/>
                  <a:pt x="81914" y="75622"/>
                  <a:pt x="77986" y="75622"/>
                </a:cubicBezTo>
                <a:lnTo>
                  <a:pt x="35448" y="75622"/>
                </a:lnTo>
                <a:close/>
                <a:moveTo>
                  <a:pt x="35448" y="103981"/>
                </a:moveTo>
                <a:cubicBezTo>
                  <a:pt x="31519" y="103981"/>
                  <a:pt x="28358" y="107141"/>
                  <a:pt x="28358" y="111070"/>
                </a:cubicBezTo>
                <a:cubicBezTo>
                  <a:pt x="28358" y="114999"/>
                  <a:pt x="31519" y="118160"/>
                  <a:pt x="35448" y="118160"/>
                </a:cubicBezTo>
                <a:lnTo>
                  <a:pt x="77986" y="118160"/>
                </a:lnTo>
                <a:cubicBezTo>
                  <a:pt x="81914" y="118160"/>
                  <a:pt x="85075" y="114999"/>
                  <a:pt x="85075" y="111070"/>
                </a:cubicBezTo>
                <a:cubicBezTo>
                  <a:pt x="85075" y="107141"/>
                  <a:pt x="81914" y="103981"/>
                  <a:pt x="77986" y="103981"/>
                </a:cubicBezTo>
                <a:lnTo>
                  <a:pt x="35448" y="103981"/>
                </a:lnTo>
                <a:close/>
              </a:path>
            </a:pathLst>
          </a:custGeom>
          <a:solidFill>
            <a:srgbClr val="FFFFFF"/>
          </a:solidFill>
          <a:ln/>
        </p:spPr>
      </p:sp>
      <p:sp>
        <p:nvSpPr>
          <p:cNvPr id="48" name="Text 46"/>
          <p:cNvSpPr/>
          <p:nvPr/>
        </p:nvSpPr>
        <p:spPr>
          <a:xfrm>
            <a:off x="8651194" y="3831531"/>
            <a:ext cx="705808" cy="235269"/>
          </a:xfrm>
          <a:prstGeom prst="rect">
            <a:avLst/>
          </a:prstGeom>
          <a:noFill/>
          <a:ln/>
        </p:spPr>
        <p:txBody>
          <a:bodyPr wrap="square" lIns="0" tIns="0" rIns="0" bIns="0" rtlCol="0" anchor="ctr"/>
          <a:lstStyle/>
          <a:p>
            <a:pPr>
              <a:lnSpc>
                <a:spcPct val="130000"/>
              </a:lnSpc>
            </a:pPr>
            <a:r>
              <a:rPr lang="en-US" sz="1191" b="1" dirty="0">
                <a:solidFill>
                  <a:srgbClr val="FFFFFF"/>
                </a:solidFill>
                <a:latin typeface="MiSans" pitchFamily="34" charset="0"/>
                <a:ea typeface="MiSans" pitchFamily="34" charset="-122"/>
                <a:cs typeface="MiSans" pitchFamily="34" charset="-120"/>
              </a:rPr>
              <a:t>Nội dung</a:t>
            </a:r>
            <a:endParaRPr lang="en-US" sz="1600" dirty="0"/>
          </a:p>
        </p:txBody>
      </p:sp>
      <p:sp>
        <p:nvSpPr>
          <p:cNvPr id="49" name="Text 47"/>
          <p:cNvSpPr/>
          <p:nvPr/>
        </p:nvSpPr>
        <p:spPr>
          <a:xfrm>
            <a:off x="8394919" y="4134021"/>
            <a:ext cx="3260163" cy="201660"/>
          </a:xfrm>
          <a:prstGeom prst="rect">
            <a:avLst/>
          </a:prstGeom>
          <a:noFill/>
          <a:ln/>
        </p:spPr>
        <p:txBody>
          <a:bodyPr wrap="square" lIns="0" tIns="0" rIns="0" bIns="0" rtlCol="0" anchor="ctr"/>
          <a:lstStyle/>
          <a:p>
            <a:pPr>
              <a:lnSpc>
                <a:spcPct val="130000"/>
              </a:lnSpc>
            </a:pPr>
            <a:r>
              <a:rPr lang="en-US" sz="1059" dirty="0">
                <a:solidFill>
                  <a:srgbClr val="FFFFFF">
                    <a:alpha val="90000"/>
                  </a:srgbClr>
                </a:solidFill>
                <a:latin typeface="MiSans" pitchFamily="34" charset="0"/>
                <a:ea typeface="MiSans" pitchFamily="34" charset="-122"/>
                <a:cs typeface="MiSans" pitchFamily="34" charset="-120"/>
              </a:rPr>
              <a:t>Bài viết, press release, tài liệu, thông cáo báo chí</a:t>
            </a:r>
            <a:endParaRPr lang="en-US" sz="1600" dirty="0"/>
          </a:p>
        </p:txBody>
      </p:sp>
      <p:sp>
        <p:nvSpPr>
          <p:cNvPr id="50" name="Shape 48"/>
          <p:cNvSpPr/>
          <p:nvPr/>
        </p:nvSpPr>
        <p:spPr>
          <a:xfrm>
            <a:off x="8134106" y="4747066"/>
            <a:ext cx="3713224" cy="1696629"/>
          </a:xfrm>
          <a:custGeom>
            <a:avLst/>
            <a:gdLst/>
            <a:ahLst/>
            <a:cxnLst/>
            <a:rect l="l" t="t" r="r" b="b"/>
            <a:pathLst>
              <a:path w="3713224" h="1696629">
                <a:moveTo>
                  <a:pt x="134441" y="0"/>
                </a:moveTo>
                <a:lnTo>
                  <a:pt x="3578784" y="0"/>
                </a:lnTo>
                <a:cubicBezTo>
                  <a:pt x="3653033" y="0"/>
                  <a:pt x="3713224" y="60191"/>
                  <a:pt x="3713224" y="134441"/>
                </a:cubicBezTo>
                <a:lnTo>
                  <a:pt x="3713224" y="1562188"/>
                </a:lnTo>
                <a:cubicBezTo>
                  <a:pt x="3713224" y="1636388"/>
                  <a:pt x="3652983" y="1696629"/>
                  <a:pt x="3578784" y="1696629"/>
                </a:cubicBezTo>
                <a:lnTo>
                  <a:pt x="134441" y="1696629"/>
                </a:lnTo>
                <a:cubicBezTo>
                  <a:pt x="60191" y="1696629"/>
                  <a:pt x="0" y="1636438"/>
                  <a:pt x="0" y="1562188"/>
                </a:cubicBezTo>
                <a:lnTo>
                  <a:pt x="0" y="134441"/>
                </a:lnTo>
                <a:cubicBezTo>
                  <a:pt x="0" y="60241"/>
                  <a:pt x="60241" y="0"/>
                  <a:pt x="134441" y="0"/>
                </a:cubicBezTo>
                <a:close/>
              </a:path>
            </a:pathLst>
          </a:custGeom>
          <a:solidFill>
            <a:srgbClr val="FFFFFF"/>
          </a:solidFill>
          <a:ln w="24384">
            <a:solidFill>
              <a:srgbClr val="1E88E5">
                <a:alpha val="20000"/>
              </a:srgbClr>
            </a:solidFill>
            <a:prstDash val="solid"/>
          </a:ln>
          <a:effectLst>
            <a:outerShdw blurRad="126037" dist="84025" dir="5400000" algn="bl" rotWithShape="0">
              <a:srgbClr val="000000">
                <a:alpha val="10196"/>
              </a:srgbClr>
            </a:outerShdw>
          </a:effectLst>
        </p:spPr>
      </p:sp>
      <p:sp>
        <p:nvSpPr>
          <p:cNvPr id="51" name="Shape 49"/>
          <p:cNvSpPr/>
          <p:nvPr/>
        </p:nvSpPr>
        <p:spPr>
          <a:xfrm>
            <a:off x="8331228" y="4956793"/>
            <a:ext cx="168050" cy="168050"/>
          </a:xfrm>
          <a:custGeom>
            <a:avLst/>
            <a:gdLst/>
            <a:ahLst/>
            <a:cxnLst/>
            <a:rect l="l" t="t" r="r" b="b"/>
            <a:pathLst>
              <a:path w="168050" h="168050">
                <a:moveTo>
                  <a:pt x="84025" y="168050"/>
                </a:moveTo>
                <a:cubicBezTo>
                  <a:pt x="130399" y="168050"/>
                  <a:pt x="168050" y="130399"/>
                  <a:pt x="168050" y="84025"/>
                </a:cubicBezTo>
                <a:cubicBezTo>
                  <a:pt x="168050" y="37650"/>
                  <a:pt x="130399" y="0"/>
                  <a:pt x="84025" y="0"/>
                </a:cubicBezTo>
                <a:cubicBezTo>
                  <a:pt x="37650" y="0"/>
                  <a:pt x="0" y="37650"/>
                  <a:pt x="0" y="84025"/>
                </a:cubicBezTo>
                <a:cubicBezTo>
                  <a:pt x="0" y="130399"/>
                  <a:pt x="37650" y="168050"/>
                  <a:pt x="84025" y="168050"/>
                </a:cubicBezTo>
                <a:close/>
                <a:moveTo>
                  <a:pt x="111727" y="69813"/>
                </a:moveTo>
                <a:lnTo>
                  <a:pt x="85469" y="111825"/>
                </a:lnTo>
                <a:cubicBezTo>
                  <a:pt x="84090" y="114024"/>
                  <a:pt x="81727" y="115403"/>
                  <a:pt x="79134" y="115534"/>
                </a:cubicBezTo>
                <a:cubicBezTo>
                  <a:pt x="76541" y="115665"/>
                  <a:pt x="74047" y="114484"/>
                  <a:pt x="72504" y="112383"/>
                </a:cubicBezTo>
                <a:lnTo>
                  <a:pt x="56750" y="91377"/>
                </a:lnTo>
                <a:cubicBezTo>
                  <a:pt x="54124" y="87898"/>
                  <a:pt x="54846" y="82975"/>
                  <a:pt x="58325" y="80349"/>
                </a:cubicBezTo>
                <a:cubicBezTo>
                  <a:pt x="61804" y="77723"/>
                  <a:pt x="66728" y="78445"/>
                  <a:pt x="69353" y="81924"/>
                </a:cubicBezTo>
                <a:lnTo>
                  <a:pt x="78215" y="93740"/>
                </a:lnTo>
                <a:lnTo>
                  <a:pt x="98368" y="61476"/>
                </a:lnTo>
                <a:cubicBezTo>
                  <a:pt x="100666" y="57800"/>
                  <a:pt x="105523" y="56651"/>
                  <a:pt x="109232" y="58981"/>
                </a:cubicBezTo>
                <a:cubicBezTo>
                  <a:pt x="112941" y="61312"/>
                  <a:pt x="114057" y="66137"/>
                  <a:pt x="111727" y="69846"/>
                </a:cubicBezTo>
                <a:close/>
              </a:path>
            </a:pathLst>
          </a:custGeom>
          <a:solidFill>
            <a:srgbClr val="1E88E5"/>
          </a:solidFill>
          <a:ln/>
        </p:spPr>
      </p:sp>
      <p:sp>
        <p:nvSpPr>
          <p:cNvPr id="52" name="Text 50"/>
          <p:cNvSpPr/>
          <p:nvPr/>
        </p:nvSpPr>
        <p:spPr>
          <a:xfrm>
            <a:off x="8587503" y="4923183"/>
            <a:ext cx="1184750" cy="235269"/>
          </a:xfrm>
          <a:prstGeom prst="rect">
            <a:avLst/>
          </a:prstGeom>
          <a:noFill/>
          <a:ln/>
        </p:spPr>
        <p:txBody>
          <a:bodyPr wrap="square" lIns="0" tIns="0" rIns="0" bIns="0" rtlCol="0" anchor="ctr"/>
          <a:lstStyle/>
          <a:p>
            <a:pPr>
              <a:lnSpc>
                <a:spcPct val="130000"/>
              </a:lnSpc>
            </a:pPr>
            <a:r>
              <a:rPr lang="en-US" sz="1191" b="1" dirty="0">
                <a:solidFill>
                  <a:srgbClr val="37474F"/>
                </a:solidFill>
                <a:latin typeface="MiSans" pitchFamily="34" charset="0"/>
                <a:ea typeface="MiSans" pitchFamily="34" charset="-122"/>
                <a:cs typeface="MiSans" pitchFamily="34" charset="-120"/>
              </a:rPr>
              <a:t>Ưu điểm nổi bật</a:t>
            </a:r>
            <a:endParaRPr lang="en-US" sz="1600" dirty="0"/>
          </a:p>
        </p:txBody>
      </p:sp>
      <p:sp>
        <p:nvSpPr>
          <p:cNvPr id="53" name="Shape 51"/>
          <p:cNvSpPr/>
          <p:nvPr/>
        </p:nvSpPr>
        <p:spPr>
          <a:xfrm>
            <a:off x="8319674" y="5301295"/>
            <a:ext cx="132339" cy="117635"/>
          </a:xfrm>
          <a:custGeom>
            <a:avLst/>
            <a:gdLst/>
            <a:ahLst/>
            <a:cxnLst/>
            <a:rect l="l" t="t" r="r" b="b"/>
            <a:pathLst>
              <a:path w="132339" h="117635">
                <a:moveTo>
                  <a:pt x="71109" y="-4342"/>
                </a:moveTo>
                <a:cubicBezTo>
                  <a:pt x="70167" y="-6180"/>
                  <a:pt x="68260" y="-7352"/>
                  <a:pt x="66193" y="-7352"/>
                </a:cubicBezTo>
                <a:cubicBezTo>
                  <a:pt x="64125" y="-7352"/>
                  <a:pt x="62218" y="-6180"/>
                  <a:pt x="61276" y="-4342"/>
                </a:cubicBezTo>
                <a:lnTo>
                  <a:pt x="44366" y="28788"/>
                </a:lnTo>
                <a:lnTo>
                  <a:pt x="7628" y="34624"/>
                </a:lnTo>
                <a:cubicBezTo>
                  <a:pt x="5583" y="34946"/>
                  <a:pt x="3883" y="36393"/>
                  <a:pt x="3240" y="38369"/>
                </a:cubicBezTo>
                <a:cubicBezTo>
                  <a:pt x="2596" y="40345"/>
                  <a:pt x="3125" y="42505"/>
                  <a:pt x="4572" y="43975"/>
                </a:cubicBezTo>
                <a:lnTo>
                  <a:pt x="30856" y="70282"/>
                </a:lnTo>
                <a:lnTo>
                  <a:pt x="25066" y="107020"/>
                </a:lnTo>
                <a:cubicBezTo>
                  <a:pt x="24745" y="109065"/>
                  <a:pt x="25595" y="111133"/>
                  <a:pt x="27272" y="112350"/>
                </a:cubicBezTo>
                <a:cubicBezTo>
                  <a:pt x="28949" y="113568"/>
                  <a:pt x="31155" y="113752"/>
                  <a:pt x="33016" y="112810"/>
                </a:cubicBezTo>
                <a:lnTo>
                  <a:pt x="66193" y="95946"/>
                </a:lnTo>
                <a:lnTo>
                  <a:pt x="99346" y="112810"/>
                </a:lnTo>
                <a:cubicBezTo>
                  <a:pt x="101184" y="113752"/>
                  <a:pt x="103413" y="113568"/>
                  <a:pt x="105090" y="112350"/>
                </a:cubicBezTo>
                <a:cubicBezTo>
                  <a:pt x="106767" y="111133"/>
                  <a:pt x="107617" y="109088"/>
                  <a:pt x="107296" y="107020"/>
                </a:cubicBezTo>
                <a:lnTo>
                  <a:pt x="101483" y="70282"/>
                </a:lnTo>
                <a:lnTo>
                  <a:pt x="127767" y="43975"/>
                </a:lnTo>
                <a:cubicBezTo>
                  <a:pt x="129237" y="42505"/>
                  <a:pt x="129743" y="40345"/>
                  <a:pt x="129100" y="38369"/>
                </a:cubicBezTo>
                <a:cubicBezTo>
                  <a:pt x="128456" y="36393"/>
                  <a:pt x="126779" y="34946"/>
                  <a:pt x="124711" y="34624"/>
                </a:cubicBezTo>
                <a:lnTo>
                  <a:pt x="87996" y="28788"/>
                </a:lnTo>
                <a:lnTo>
                  <a:pt x="71109" y="-4342"/>
                </a:lnTo>
                <a:close/>
              </a:path>
            </a:pathLst>
          </a:custGeom>
          <a:solidFill>
            <a:srgbClr val="FF8A65"/>
          </a:solidFill>
          <a:ln/>
        </p:spPr>
      </p:sp>
      <p:sp>
        <p:nvSpPr>
          <p:cNvPr id="54" name="Text 52"/>
          <p:cNvSpPr/>
          <p:nvPr/>
        </p:nvSpPr>
        <p:spPr>
          <a:xfrm>
            <a:off x="8524485" y="5259282"/>
            <a:ext cx="1394812" cy="201660"/>
          </a:xfrm>
          <a:prstGeom prst="rect">
            <a:avLst/>
          </a:prstGeom>
          <a:noFill/>
          <a:ln/>
        </p:spPr>
        <p:txBody>
          <a:bodyPr wrap="square" lIns="0" tIns="0" rIns="0" bIns="0" rtlCol="0" anchor="ctr"/>
          <a:lstStyle/>
          <a:p>
            <a:pPr>
              <a:lnSpc>
                <a:spcPct val="130000"/>
              </a:lnSpc>
            </a:pPr>
            <a:r>
              <a:rPr lang="en-US" sz="1059" dirty="0">
                <a:solidFill>
                  <a:srgbClr val="607D8B"/>
                </a:solidFill>
                <a:latin typeface="MiSans" pitchFamily="34" charset="0"/>
                <a:ea typeface="MiSans" pitchFamily="34" charset="-122"/>
                <a:cs typeface="MiSans" pitchFamily="34" charset="-120"/>
              </a:rPr>
              <a:t>Ổn định, dễ triển khai</a:t>
            </a:r>
            <a:endParaRPr lang="en-US" sz="1600" dirty="0"/>
          </a:p>
        </p:txBody>
      </p:sp>
      <p:sp>
        <p:nvSpPr>
          <p:cNvPr id="55" name="Shape 53"/>
          <p:cNvSpPr/>
          <p:nvPr/>
        </p:nvSpPr>
        <p:spPr>
          <a:xfrm>
            <a:off x="8319674" y="5570174"/>
            <a:ext cx="132339" cy="117635"/>
          </a:xfrm>
          <a:custGeom>
            <a:avLst/>
            <a:gdLst/>
            <a:ahLst/>
            <a:cxnLst/>
            <a:rect l="l" t="t" r="r" b="b"/>
            <a:pathLst>
              <a:path w="132339" h="117635">
                <a:moveTo>
                  <a:pt x="71109" y="-4342"/>
                </a:moveTo>
                <a:cubicBezTo>
                  <a:pt x="70167" y="-6180"/>
                  <a:pt x="68260" y="-7352"/>
                  <a:pt x="66193" y="-7352"/>
                </a:cubicBezTo>
                <a:cubicBezTo>
                  <a:pt x="64125" y="-7352"/>
                  <a:pt x="62218" y="-6180"/>
                  <a:pt x="61276" y="-4342"/>
                </a:cubicBezTo>
                <a:lnTo>
                  <a:pt x="44366" y="28788"/>
                </a:lnTo>
                <a:lnTo>
                  <a:pt x="7628" y="34624"/>
                </a:lnTo>
                <a:cubicBezTo>
                  <a:pt x="5583" y="34946"/>
                  <a:pt x="3883" y="36393"/>
                  <a:pt x="3240" y="38369"/>
                </a:cubicBezTo>
                <a:cubicBezTo>
                  <a:pt x="2596" y="40345"/>
                  <a:pt x="3125" y="42505"/>
                  <a:pt x="4572" y="43975"/>
                </a:cubicBezTo>
                <a:lnTo>
                  <a:pt x="30856" y="70282"/>
                </a:lnTo>
                <a:lnTo>
                  <a:pt x="25066" y="107020"/>
                </a:lnTo>
                <a:cubicBezTo>
                  <a:pt x="24745" y="109065"/>
                  <a:pt x="25595" y="111133"/>
                  <a:pt x="27272" y="112350"/>
                </a:cubicBezTo>
                <a:cubicBezTo>
                  <a:pt x="28949" y="113568"/>
                  <a:pt x="31155" y="113752"/>
                  <a:pt x="33016" y="112810"/>
                </a:cubicBezTo>
                <a:lnTo>
                  <a:pt x="66193" y="95946"/>
                </a:lnTo>
                <a:lnTo>
                  <a:pt x="99346" y="112810"/>
                </a:lnTo>
                <a:cubicBezTo>
                  <a:pt x="101184" y="113752"/>
                  <a:pt x="103413" y="113568"/>
                  <a:pt x="105090" y="112350"/>
                </a:cubicBezTo>
                <a:cubicBezTo>
                  <a:pt x="106767" y="111133"/>
                  <a:pt x="107617" y="109088"/>
                  <a:pt x="107296" y="107020"/>
                </a:cubicBezTo>
                <a:lnTo>
                  <a:pt x="101483" y="70282"/>
                </a:lnTo>
                <a:lnTo>
                  <a:pt x="127767" y="43975"/>
                </a:lnTo>
                <a:cubicBezTo>
                  <a:pt x="129237" y="42505"/>
                  <a:pt x="129743" y="40345"/>
                  <a:pt x="129100" y="38369"/>
                </a:cubicBezTo>
                <a:cubicBezTo>
                  <a:pt x="128456" y="36393"/>
                  <a:pt x="126779" y="34946"/>
                  <a:pt x="124711" y="34624"/>
                </a:cubicBezTo>
                <a:lnTo>
                  <a:pt x="87996" y="28788"/>
                </a:lnTo>
                <a:lnTo>
                  <a:pt x="71109" y="-4342"/>
                </a:lnTo>
                <a:close/>
              </a:path>
            </a:pathLst>
          </a:custGeom>
          <a:solidFill>
            <a:srgbClr val="FF8A65"/>
          </a:solidFill>
          <a:ln/>
        </p:spPr>
      </p:sp>
      <p:sp>
        <p:nvSpPr>
          <p:cNvPr id="56" name="Text 54"/>
          <p:cNvSpPr/>
          <p:nvPr/>
        </p:nvSpPr>
        <p:spPr>
          <a:xfrm>
            <a:off x="8524485" y="5528162"/>
            <a:ext cx="815041" cy="201660"/>
          </a:xfrm>
          <a:prstGeom prst="rect">
            <a:avLst/>
          </a:prstGeom>
          <a:noFill/>
          <a:ln/>
        </p:spPr>
        <p:txBody>
          <a:bodyPr wrap="square" lIns="0" tIns="0" rIns="0" bIns="0" rtlCol="0" anchor="ctr"/>
          <a:lstStyle/>
          <a:p>
            <a:pPr>
              <a:lnSpc>
                <a:spcPct val="130000"/>
              </a:lnSpc>
            </a:pPr>
            <a:r>
              <a:rPr lang="en-US" sz="1059" dirty="0">
                <a:solidFill>
                  <a:srgbClr val="607D8B"/>
                </a:solidFill>
                <a:latin typeface="MiSans" pitchFamily="34" charset="0"/>
                <a:ea typeface="MiSans" pitchFamily="34" charset="-122"/>
                <a:cs typeface="MiSans" pitchFamily="34" charset="-120"/>
              </a:rPr>
              <a:t>Chi phí thấp</a:t>
            </a:r>
            <a:endParaRPr lang="en-US" sz="1600" dirty="0"/>
          </a:p>
        </p:txBody>
      </p:sp>
      <p:sp>
        <p:nvSpPr>
          <p:cNvPr id="57" name="Shape 55"/>
          <p:cNvSpPr/>
          <p:nvPr/>
        </p:nvSpPr>
        <p:spPr>
          <a:xfrm>
            <a:off x="8319674" y="5839054"/>
            <a:ext cx="132339" cy="117635"/>
          </a:xfrm>
          <a:custGeom>
            <a:avLst/>
            <a:gdLst/>
            <a:ahLst/>
            <a:cxnLst/>
            <a:rect l="l" t="t" r="r" b="b"/>
            <a:pathLst>
              <a:path w="132339" h="117635">
                <a:moveTo>
                  <a:pt x="71109" y="-4342"/>
                </a:moveTo>
                <a:cubicBezTo>
                  <a:pt x="70167" y="-6180"/>
                  <a:pt x="68260" y="-7352"/>
                  <a:pt x="66193" y="-7352"/>
                </a:cubicBezTo>
                <a:cubicBezTo>
                  <a:pt x="64125" y="-7352"/>
                  <a:pt x="62218" y="-6180"/>
                  <a:pt x="61276" y="-4342"/>
                </a:cubicBezTo>
                <a:lnTo>
                  <a:pt x="44366" y="28788"/>
                </a:lnTo>
                <a:lnTo>
                  <a:pt x="7628" y="34624"/>
                </a:lnTo>
                <a:cubicBezTo>
                  <a:pt x="5583" y="34946"/>
                  <a:pt x="3883" y="36393"/>
                  <a:pt x="3240" y="38369"/>
                </a:cubicBezTo>
                <a:cubicBezTo>
                  <a:pt x="2596" y="40345"/>
                  <a:pt x="3125" y="42505"/>
                  <a:pt x="4572" y="43975"/>
                </a:cubicBezTo>
                <a:lnTo>
                  <a:pt x="30856" y="70282"/>
                </a:lnTo>
                <a:lnTo>
                  <a:pt x="25066" y="107020"/>
                </a:lnTo>
                <a:cubicBezTo>
                  <a:pt x="24745" y="109065"/>
                  <a:pt x="25595" y="111133"/>
                  <a:pt x="27272" y="112350"/>
                </a:cubicBezTo>
                <a:cubicBezTo>
                  <a:pt x="28949" y="113568"/>
                  <a:pt x="31155" y="113752"/>
                  <a:pt x="33016" y="112810"/>
                </a:cubicBezTo>
                <a:lnTo>
                  <a:pt x="66193" y="95946"/>
                </a:lnTo>
                <a:lnTo>
                  <a:pt x="99346" y="112810"/>
                </a:lnTo>
                <a:cubicBezTo>
                  <a:pt x="101184" y="113752"/>
                  <a:pt x="103413" y="113568"/>
                  <a:pt x="105090" y="112350"/>
                </a:cubicBezTo>
                <a:cubicBezTo>
                  <a:pt x="106767" y="111133"/>
                  <a:pt x="107617" y="109088"/>
                  <a:pt x="107296" y="107020"/>
                </a:cubicBezTo>
                <a:lnTo>
                  <a:pt x="101483" y="70282"/>
                </a:lnTo>
                <a:lnTo>
                  <a:pt x="127767" y="43975"/>
                </a:lnTo>
                <a:cubicBezTo>
                  <a:pt x="129237" y="42505"/>
                  <a:pt x="129743" y="40345"/>
                  <a:pt x="129100" y="38369"/>
                </a:cubicBezTo>
                <a:cubicBezTo>
                  <a:pt x="128456" y="36393"/>
                  <a:pt x="126779" y="34946"/>
                  <a:pt x="124711" y="34624"/>
                </a:cubicBezTo>
                <a:lnTo>
                  <a:pt x="87996" y="28788"/>
                </a:lnTo>
                <a:lnTo>
                  <a:pt x="71109" y="-4342"/>
                </a:lnTo>
                <a:close/>
              </a:path>
            </a:pathLst>
          </a:custGeom>
          <a:solidFill>
            <a:srgbClr val="FF8A65"/>
          </a:solidFill>
          <a:ln/>
        </p:spPr>
      </p:sp>
      <p:sp>
        <p:nvSpPr>
          <p:cNvPr id="58" name="Text 56"/>
          <p:cNvSpPr/>
          <p:nvPr/>
        </p:nvSpPr>
        <p:spPr>
          <a:xfrm>
            <a:off x="8524485" y="5797041"/>
            <a:ext cx="974688" cy="201660"/>
          </a:xfrm>
          <a:prstGeom prst="rect">
            <a:avLst/>
          </a:prstGeom>
          <a:noFill/>
          <a:ln/>
        </p:spPr>
        <p:txBody>
          <a:bodyPr wrap="square" lIns="0" tIns="0" rIns="0" bIns="0" rtlCol="0" anchor="ctr"/>
          <a:lstStyle/>
          <a:p>
            <a:pPr>
              <a:lnSpc>
                <a:spcPct val="130000"/>
              </a:lnSpc>
            </a:pPr>
            <a:r>
              <a:rPr lang="en-US" sz="1059" dirty="0">
                <a:solidFill>
                  <a:srgbClr val="607D8B"/>
                </a:solidFill>
                <a:latin typeface="MiSans" pitchFamily="34" charset="0"/>
                <a:ea typeface="MiSans" pitchFamily="34" charset="-122"/>
                <a:cs typeface="MiSans" pitchFamily="34" charset="-120"/>
              </a:rPr>
              <a:t>Cộng đồng lớn</a:t>
            </a:r>
            <a:endParaRPr lang="en-US" sz="1600" dirty="0"/>
          </a:p>
        </p:txBody>
      </p:sp>
      <p:sp>
        <p:nvSpPr>
          <p:cNvPr id="59" name="Shape 57"/>
          <p:cNvSpPr/>
          <p:nvPr/>
        </p:nvSpPr>
        <p:spPr>
          <a:xfrm>
            <a:off x="8319674" y="6107933"/>
            <a:ext cx="132339" cy="117635"/>
          </a:xfrm>
          <a:custGeom>
            <a:avLst/>
            <a:gdLst/>
            <a:ahLst/>
            <a:cxnLst/>
            <a:rect l="l" t="t" r="r" b="b"/>
            <a:pathLst>
              <a:path w="132339" h="117635">
                <a:moveTo>
                  <a:pt x="71109" y="-4342"/>
                </a:moveTo>
                <a:cubicBezTo>
                  <a:pt x="70167" y="-6180"/>
                  <a:pt x="68260" y="-7352"/>
                  <a:pt x="66193" y="-7352"/>
                </a:cubicBezTo>
                <a:cubicBezTo>
                  <a:pt x="64125" y="-7352"/>
                  <a:pt x="62218" y="-6180"/>
                  <a:pt x="61276" y="-4342"/>
                </a:cubicBezTo>
                <a:lnTo>
                  <a:pt x="44366" y="28788"/>
                </a:lnTo>
                <a:lnTo>
                  <a:pt x="7628" y="34624"/>
                </a:lnTo>
                <a:cubicBezTo>
                  <a:pt x="5583" y="34946"/>
                  <a:pt x="3883" y="36393"/>
                  <a:pt x="3240" y="38369"/>
                </a:cubicBezTo>
                <a:cubicBezTo>
                  <a:pt x="2596" y="40345"/>
                  <a:pt x="3125" y="42505"/>
                  <a:pt x="4572" y="43975"/>
                </a:cubicBezTo>
                <a:lnTo>
                  <a:pt x="30856" y="70282"/>
                </a:lnTo>
                <a:lnTo>
                  <a:pt x="25066" y="107020"/>
                </a:lnTo>
                <a:cubicBezTo>
                  <a:pt x="24745" y="109065"/>
                  <a:pt x="25595" y="111133"/>
                  <a:pt x="27272" y="112350"/>
                </a:cubicBezTo>
                <a:cubicBezTo>
                  <a:pt x="28949" y="113568"/>
                  <a:pt x="31155" y="113752"/>
                  <a:pt x="33016" y="112810"/>
                </a:cubicBezTo>
                <a:lnTo>
                  <a:pt x="66193" y="95946"/>
                </a:lnTo>
                <a:lnTo>
                  <a:pt x="99346" y="112810"/>
                </a:lnTo>
                <a:cubicBezTo>
                  <a:pt x="101184" y="113752"/>
                  <a:pt x="103413" y="113568"/>
                  <a:pt x="105090" y="112350"/>
                </a:cubicBezTo>
                <a:cubicBezTo>
                  <a:pt x="106767" y="111133"/>
                  <a:pt x="107617" y="109088"/>
                  <a:pt x="107296" y="107020"/>
                </a:cubicBezTo>
                <a:lnTo>
                  <a:pt x="101483" y="70282"/>
                </a:lnTo>
                <a:lnTo>
                  <a:pt x="127767" y="43975"/>
                </a:lnTo>
                <a:cubicBezTo>
                  <a:pt x="129237" y="42505"/>
                  <a:pt x="129743" y="40345"/>
                  <a:pt x="129100" y="38369"/>
                </a:cubicBezTo>
                <a:cubicBezTo>
                  <a:pt x="128456" y="36393"/>
                  <a:pt x="126779" y="34946"/>
                  <a:pt x="124711" y="34624"/>
                </a:cubicBezTo>
                <a:lnTo>
                  <a:pt x="87996" y="28788"/>
                </a:lnTo>
                <a:lnTo>
                  <a:pt x="71109" y="-4342"/>
                </a:lnTo>
                <a:close/>
              </a:path>
            </a:pathLst>
          </a:custGeom>
          <a:solidFill>
            <a:srgbClr val="FF8A65"/>
          </a:solidFill>
          <a:ln/>
        </p:spPr>
      </p:sp>
      <p:sp>
        <p:nvSpPr>
          <p:cNvPr id="60" name="Text 58"/>
          <p:cNvSpPr/>
          <p:nvPr/>
        </p:nvSpPr>
        <p:spPr>
          <a:xfrm>
            <a:off x="8524485" y="6065921"/>
            <a:ext cx="1201555" cy="201660"/>
          </a:xfrm>
          <a:prstGeom prst="rect">
            <a:avLst/>
          </a:prstGeom>
          <a:noFill/>
          <a:ln/>
        </p:spPr>
        <p:txBody>
          <a:bodyPr wrap="square" lIns="0" tIns="0" rIns="0" bIns="0" rtlCol="0" anchor="ctr"/>
          <a:lstStyle/>
          <a:p>
            <a:pPr>
              <a:lnSpc>
                <a:spcPct val="130000"/>
              </a:lnSpc>
            </a:pPr>
            <a:r>
              <a:rPr lang="en-US" sz="1059" dirty="0">
                <a:solidFill>
                  <a:srgbClr val="607D8B"/>
                </a:solidFill>
                <a:latin typeface="MiSans" pitchFamily="34" charset="0"/>
                <a:ea typeface="MiSans" pitchFamily="34" charset="-122"/>
                <a:cs typeface="MiSans" pitchFamily="34" charset="-120"/>
              </a:rPr>
              <a:t>Bảo mật mạnh mẽ</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66677" y="458346"/>
            <a:ext cx="440012" cy="36668"/>
          </a:xfrm>
          <a:custGeom>
            <a:avLst/>
            <a:gdLst/>
            <a:ahLst/>
            <a:cxnLst/>
            <a:rect l="l" t="t" r="r" b="b"/>
            <a:pathLst>
              <a:path w="440012" h="36668">
                <a:moveTo>
                  <a:pt x="0" y="0"/>
                </a:moveTo>
                <a:lnTo>
                  <a:pt x="440012" y="0"/>
                </a:lnTo>
                <a:lnTo>
                  <a:pt x="440012" y="36668"/>
                </a:lnTo>
                <a:lnTo>
                  <a:pt x="0" y="36668"/>
                </a:lnTo>
                <a:lnTo>
                  <a:pt x="0" y="0"/>
                </a:lnTo>
                <a:close/>
              </a:path>
            </a:pathLst>
          </a:custGeom>
          <a:solidFill>
            <a:srgbClr val="1E88E5"/>
          </a:solidFill>
          <a:ln/>
        </p:spPr>
      </p:sp>
      <p:sp>
        <p:nvSpPr>
          <p:cNvPr id="3" name="Text 1"/>
          <p:cNvSpPr/>
          <p:nvPr/>
        </p:nvSpPr>
        <p:spPr>
          <a:xfrm>
            <a:off x="953359" y="366677"/>
            <a:ext cx="2227561" cy="220006"/>
          </a:xfrm>
          <a:prstGeom prst="rect">
            <a:avLst/>
          </a:prstGeom>
          <a:noFill/>
          <a:ln/>
        </p:spPr>
        <p:txBody>
          <a:bodyPr wrap="square" lIns="0" tIns="0" rIns="0" bIns="0" rtlCol="0" anchor="ctr"/>
          <a:lstStyle/>
          <a:p>
            <a:pPr>
              <a:lnSpc>
                <a:spcPct val="130000"/>
              </a:lnSpc>
            </a:pPr>
            <a:r>
              <a:rPr lang="en-US" sz="1155" b="1" kern="0" spc="58" dirty="0">
                <a:solidFill>
                  <a:srgbClr val="1E88E5"/>
                </a:solidFill>
                <a:latin typeface="MiSans" pitchFamily="34" charset="0"/>
                <a:ea typeface="MiSans" pitchFamily="34" charset="-122"/>
                <a:cs typeface="MiSans" pitchFamily="34" charset="-120"/>
              </a:rPr>
              <a:t>Technology Foundation</a:t>
            </a:r>
            <a:endParaRPr lang="en-US" sz="1600" dirty="0"/>
          </a:p>
        </p:txBody>
      </p:sp>
      <p:sp>
        <p:nvSpPr>
          <p:cNvPr id="4" name="Text 2"/>
          <p:cNvSpPr/>
          <p:nvPr/>
        </p:nvSpPr>
        <p:spPr>
          <a:xfrm>
            <a:off x="366677" y="696686"/>
            <a:ext cx="11678653" cy="440012"/>
          </a:xfrm>
          <a:prstGeom prst="rect">
            <a:avLst/>
          </a:prstGeom>
          <a:noFill/>
          <a:ln/>
        </p:spPr>
        <p:txBody>
          <a:bodyPr wrap="square" lIns="0" tIns="0" rIns="0" bIns="0" rtlCol="0" anchor="ctr"/>
          <a:lstStyle/>
          <a:p>
            <a:pPr>
              <a:lnSpc>
                <a:spcPct val="80000"/>
              </a:lnSpc>
            </a:pPr>
            <a:r>
              <a:rPr lang="en-US" sz="3465" b="1" dirty="0">
                <a:solidFill>
                  <a:srgbClr val="37474F"/>
                </a:solidFill>
                <a:latin typeface="阿里妈妈数黑体" pitchFamily="34" charset="0"/>
                <a:ea typeface="阿里妈妈数黑体" pitchFamily="34" charset="-122"/>
                <a:cs typeface="阿里妈妈数黑体" pitchFamily="34" charset="-120"/>
              </a:rPr>
              <a:t>Nền tảng công nghệ</a:t>
            </a:r>
            <a:endParaRPr lang="en-US" sz="1600" dirty="0"/>
          </a:p>
        </p:txBody>
      </p:sp>
      <p:sp>
        <p:nvSpPr>
          <p:cNvPr id="5" name="Shape 3"/>
          <p:cNvSpPr/>
          <p:nvPr/>
        </p:nvSpPr>
        <p:spPr>
          <a:xfrm>
            <a:off x="366677" y="1320036"/>
            <a:ext cx="5637654" cy="2695074"/>
          </a:xfrm>
          <a:custGeom>
            <a:avLst/>
            <a:gdLst/>
            <a:ahLst/>
            <a:cxnLst/>
            <a:rect l="l" t="t" r="r" b="b"/>
            <a:pathLst>
              <a:path w="5637654" h="2695074">
                <a:moveTo>
                  <a:pt x="146666" y="0"/>
                </a:moveTo>
                <a:lnTo>
                  <a:pt x="5490988" y="0"/>
                </a:lnTo>
                <a:cubicBezTo>
                  <a:pt x="5571990" y="0"/>
                  <a:pt x="5637654" y="65665"/>
                  <a:pt x="5637654" y="146666"/>
                </a:cubicBezTo>
                <a:lnTo>
                  <a:pt x="5637654" y="2548408"/>
                </a:lnTo>
                <a:cubicBezTo>
                  <a:pt x="5637654" y="2629409"/>
                  <a:pt x="5571990" y="2695074"/>
                  <a:pt x="5490988" y="2695074"/>
                </a:cubicBezTo>
                <a:lnTo>
                  <a:pt x="146666" y="2695074"/>
                </a:lnTo>
                <a:cubicBezTo>
                  <a:pt x="65665" y="2695074"/>
                  <a:pt x="0" y="2629409"/>
                  <a:pt x="0" y="2548408"/>
                </a:cubicBezTo>
                <a:lnTo>
                  <a:pt x="0" y="146666"/>
                </a:lnTo>
                <a:cubicBezTo>
                  <a:pt x="0" y="65719"/>
                  <a:pt x="65719" y="0"/>
                  <a:pt x="146666" y="0"/>
                </a:cubicBezTo>
                <a:close/>
              </a:path>
            </a:pathLst>
          </a:custGeom>
          <a:gradFill flip="none" rotWithShape="1">
            <a:gsLst>
              <a:gs pos="0">
                <a:srgbClr val="1E88E5"/>
              </a:gs>
              <a:gs pos="100000">
                <a:srgbClr val="1E88E5">
                  <a:alpha val="80000"/>
                </a:srgbClr>
              </a:gs>
            </a:gsLst>
            <a:lin ang="2700000" scaled="1"/>
          </a:gradFill>
          <a:ln/>
          <a:effectLst>
            <a:outerShdw blurRad="229173" dist="183338" dir="5400000" algn="bl" rotWithShape="0">
              <a:srgbClr val="000000">
                <a:alpha val="10196"/>
              </a:srgbClr>
            </a:outerShdw>
          </a:effectLst>
        </p:spPr>
      </p:sp>
      <p:sp>
        <p:nvSpPr>
          <p:cNvPr id="6" name="Shape 4"/>
          <p:cNvSpPr/>
          <p:nvPr/>
        </p:nvSpPr>
        <p:spPr>
          <a:xfrm>
            <a:off x="586683" y="1540042"/>
            <a:ext cx="513347" cy="513347"/>
          </a:xfrm>
          <a:custGeom>
            <a:avLst/>
            <a:gdLst/>
            <a:ahLst/>
            <a:cxnLst/>
            <a:rect l="l" t="t" r="r" b="b"/>
            <a:pathLst>
              <a:path w="513347" h="513347">
                <a:moveTo>
                  <a:pt x="110005" y="0"/>
                </a:moveTo>
                <a:lnTo>
                  <a:pt x="403342" y="0"/>
                </a:lnTo>
                <a:cubicBezTo>
                  <a:pt x="464056" y="0"/>
                  <a:pt x="513347" y="49292"/>
                  <a:pt x="513347" y="110005"/>
                </a:cubicBezTo>
                <a:lnTo>
                  <a:pt x="513347" y="403342"/>
                </a:lnTo>
                <a:cubicBezTo>
                  <a:pt x="513347" y="464096"/>
                  <a:pt x="464096" y="513347"/>
                  <a:pt x="403342" y="513347"/>
                </a:cubicBezTo>
                <a:lnTo>
                  <a:pt x="110005" y="513347"/>
                </a:lnTo>
                <a:cubicBezTo>
                  <a:pt x="49251" y="513347"/>
                  <a:pt x="0" y="464096"/>
                  <a:pt x="0" y="403342"/>
                </a:cubicBezTo>
                <a:lnTo>
                  <a:pt x="0" y="110005"/>
                </a:lnTo>
                <a:cubicBezTo>
                  <a:pt x="0" y="49292"/>
                  <a:pt x="49292" y="0"/>
                  <a:pt x="110005" y="0"/>
                </a:cubicBezTo>
                <a:close/>
              </a:path>
            </a:pathLst>
          </a:custGeom>
          <a:solidFill>
            <a:srgbClr val="FFFFFF">
              <a:alpha val="20000"/>
            </a:srgbClr>
          </a:solidFill>
          <a:ln/>
        </p:spPr>
      </p:sp>
      <p:sp>
        <p:nvSpPr>
          <p:cNvPr id="7" name="Shape 5"/>
          <p:cNvSpPr/>
          <p:nvPr/>
        </p:nvSpPr>
        <p:spPr>
          <a:xfrm>
            <a:off x="725332" y="1659212"/>
            <a:ext cx="240632" cy="275008"/>
          </a:xfrm>
          <a:custGeom>
            <a:avLst/>
            <a:gdLst/>
            <a:ahLst/>
            <a:cxnLst/>
            <a:rect l="l" t="t" r="r" b="b"/>
            <a:pathLst>
              <a:path w="240632" h="275008">
                <a:moveTo>
                  <a:pt x="34376" y="17188"/>
                </a:moveTo>
                <a:cubicBezTo>
                  <a:pt x="15415" y="17188"/>
                  <a:pt x="0" y="32603"/>
                  <a:pt x="0" y="51564"/>
                </a:cubicBezTo>
                <a:lnTo>
                  <a:pt x="0" y="85940"/>
                </a:lnTo>
                <a:cubicBezTo>
                  <a:pt x="0" y="104900"/>
                  <a:pt x="15415" y="120316"/>
                  <a:pt x="34376" y="120316"/>
                </a:cubicBezTo>
                <a:lnTo>
                  <a:pt x="206256" y="120316"/>
                </a:lnTo>
                <a:cubicBezTo>
                  <a:pt x="225216" y="120316"/>
                  <a:pt x="240632" y="104900"/>
                  <a:pt x="240632" y="85940"/>
                </a:cubicBezTo>
                <a:lnTo>
                  <a:pt x="240632" y="51564"/>
                </a:lnTo>
                <a:cubicBezTo>
                  <a:pt x="240632" y="32603"/>
                  <a:pt x="225216" y="17188"/>
                  <a:pt x="206256" y="17188"/>
                </a:cubicBezTo>
                <a:lnTo>
                  <a:pt x="34376" y="17188"/>
                </a:lnTo>
                <a:close/>
                <a:moveTo>
                  <a:pt x="150395" y="55861"/>
                </a:moveTo>
                <a:cubicBezTo>
                  <a:pt x="157509" y="55861"/>
                  <a:pt x="163286" y="61637"/>
                  <a:pt x="163286" y="68752"/>
                </a:cubicBezTo>
                <a:cubicBezTo>
                  <a:pt x="163286" y="75867"/>
                  <a:pt x="157509" y="81643"/>
                  <a:pt x="150395" y="81643"/>
                </a:cubicBezTo>
                <a:cubicBezTo>
                  <a:pt x="143280" y="81643"/>
                  <a:pt x="137504" y="75867"/>
                  <a:pt x="137504" y="68752"/>
                </a:cubicBezTo>
                <a:cubicBezTo>
                  <a:pt x="137504" y="61637"/>
                  <a:pt x="143280" y="55861"/>
                  <a:pt x="150395" y="55861"/>
                </a:cubicBezTo>
                <a:close/>
                <a:moveTo>
                  <a:pt x="180474" y="68752"/>
                </a:moveTo>
                <a:cubicBezTo>
                  <a:pt x="180474" y="61637"/>
                  <a:pt x="186250" y="55861"/>
                  <a:pt x="193365" y="55861"/>
                </a:cubicBezTo>
                <a:cubicBezTo>
                  <a:pt x="200479" y="55861"/>
                  <a:pt x="206256" y="61637"/>
                  <a:pt x="206256" y="68752"/>
                </a:cubicBezTo>
                <a:cubicBezTo>
                  <a:pt x="206256" y="75867"/>
                  <a:pt x="200479" y="81643"/>
                  <a:pt x="193365" y="81643"/>
                </a:cubicBezTo>
                <a:cubicBezTo>
                  <a:pt x="186250" y="81643"/>
                  <a:pt x="180474" y="75867"/>
                  <a:pt x="180474" y="68752"/>
                </a:cubicBezTo>
                <a:close/>
                <a:moveTo>
                  <a:pt x="34376" y="154692"/>
                </a:moveTo>
                <a:cubicBezTo>
                  <a:pt x="15415" y="154692"/>
                  <a:pt x="0" y="170107"/>
                  <a:pt x="0" y="189068"/>
                </a:cubicBezTo>
                <a:lnTo>
                  <a:pt x="0" y="223444"/>
                </a:lnTo>
                <a:cubicBezTo>
                  <a:pt x="0" y="242404"/>
                  <a:pt x="15415" y="257820"/>
                  <a:pt x="34376" y="257820"/>
                </a:cubicBezTo>
                <a:lnTo>
                  <a:pt x="206256" y="257820"/>
                </a:lnTo>
                <a:cubicBezTo>
                  <a:pt x="225216" y="257820"/>
                  <a:pt x="240632" y="242404"/>
                  <a:pt x="240632" y="223444"/>
                </a:cubicBezTo>
                <a:lnTo>
                  <a:pt x="240632" y="189068"/>
                </a:lnTo>
                <a:cubicBezTo>
                  <a:pt x="240632" y="170107"/>
                  <a:pt x="225216" y="154692"/>
                  <a:pt x="206256" y="154692"/>
                </a:cubicBezTo>
                <a:lnTo>
                  <a:pt x="34376" y="154692"/>
                </a:lnTo>
                <a:close/>
                <a:moveTo>
                  <a:pt x="150395" y="193365"/>
                </a:moveTo>
                <a:cubicBezTo>
                  <a:pt x="157509" y="193365"/>
                  <a:pt x="163286" y="199141"/>
                  <a:pt x="163286" y="206256"/>
                </a:cubicBezTo>
                <a:cubicBezTo>
                  <a:pt x="163286" y="213370"/>
                  <a:pt x="157509" y="219147"/>
                  <a:pt x="150395" y="219147"/>
                </a:cubicBezTo>
                <a:cubicBezTo>
                  <a:pt x="143280" y="219147"/>
                  <a:pt x="137504" y="213370"/>
                  <a:pt x="137504" y="206256"/>
                </a:cubicBezTo>
                <a:cubicBezTo>
                  <a:pt x="137504" y="199141"/>
                  <a:pt x="143280" y="193365"/>
                  <a:pt x="150395" y="193365"/>
                </a:cubicBezTo>
                <a:close/>
                <a:moveTo>
                  <a:pt x="180474" y="206256"/>
                </a:moveTo>
                <a:cubicBezTo>
                  <a:pt x="180474" y="199141"/>
                  <a:pt x="186250" y="193365"/>
                  <a:pt x="193365" y="193365"/>
                </a:cubicBezTo>
                <a:cubicBezTo>
                  <a:pt x="200479" y="193365"/>
                  <a:pt x="206256" y="199141"/>
                  <a:pt x="206256" y="206256"/>
                </a:cubicBezTo>
                <a:cubicBezTo>
                  <a:pt x="206256" y="213370"/>
                  <a:pt x="200479" y="219147"/>
                  <a:pt x="193365" y="219147"/>
                </a:cubicBezTo>
                <a:cubicBezTo>
                  <a:pt x="186250" y="219147"/>
                  <a:pt x="180474" y="213370"/>
                  <a:pt x="180474" y="206256"/>
                </a:cubicBezTo>
                <a:close/>
              </a:path>
            </a:pathLst>
          </a:custGeom>
          <a:solidFill>
            <a:srgbClr val="FFFFFF"/>
          </a:solidFill>
          <a:ln/>
        </p:spPr>
      </p:sp>
      <p:sp>
        <p:nvSpPr>
          <p:cNvPr id="8" name="Text 6"/>
          <p:cNvSpPr/>
          <p:nvPr/>
        </p:nvSpPr>
        <p:spPr>
          <a:xfrm>
            <a:off x="1210033" y="1540042"/>
            <a:ext cx="1631711" cy="293341"/>
          </a:xfrm>
          <a:prstGeom prst="rect">
            <a:avLst/>
          </a:prstGeom>
          <a:noFill/>
          <a:ln/>
        </p:spPr>
        <p:txBody>
          <a:bodyPr wrap="square" lIns="0" tIns="0" rIns="0" bIns="0" rtlCol="0" anchor="ctr"/>
          <a:lstStyle/>
          <a:p>
            <a:pPr>
              <a:lnSpc>
                <a:spcPct val="110000"/>
              </a:lnSpc>
            </a:pPr>
            <a:r>
              <a:rPr lang="en-US" sz="1732" b="1" dirty="0">
                <a:solidFill>
                  <a:srgbClr val="FFFFFF"/>
                </a:solidFill>
                <a:latin typeface="阿里妈妈数黑体" pitchFamily="34" charset="0"/>
                <a:ea typeface="阿里妈妈数黑体" pitchFamily="34" charset="-122"/>
                <a:cs typeface="阿里妈妈数黑体" pitchFamily="34" charset="-120"/>
              </a:rPr>
              <a:t>PHP</a:t>
            </a:r>
            <a:endParaRPr lang="en-US" sz="1600" dirty="0"/>
          </a:p>
        </p:txBody>
      </p:sp>
      <p:sp>
        <p:nvSpPr>
          <p:cNvPr id="9" name="Text 7"/>
          <p:cNvSpPr/>
          <p:nvPr/>
        </p:nvSpPr>
        <p:spPr>
          <a:xfrm>
            <a:off x="1210033" y="1833383"/>
            <a:ext cx="1595044" cy="220006"/>
          </a:xfrm>
          <a:prstGeom prst="rect">
            <a:avLst/>
          </a:prstGeom>
          <a:noFill/>
          <a:ln/>
        </p:spPr>
        <p:txBody>
          <a:bodyPr wrap="square" lIns="0" tIns="0" rIns="0" bIns="0" rtlCol="0" anchor="ctr"/>
          <a:lstStyle/>
          <a:p>
            <a:pPr>
              <a:lnSpc>
                <a:spcPct val="130000"/>
              </a:lnSpc>
            </a:pPr>
            <a:r>
              <a:rPr lang="en-US" sz="1155" dirty="0">
                <a:solidFill>
                  <a:srgbClr val="FFFFFF">
                    <a:alpha val="90000"/>
                  </a:srgbClr>
                </a:solidFill>
                <a:latin typeface="MiSans" pitchFamily="34" charset="0"/>
                <a:ea typeface="MiSans" pitchFamily="34" charset="-122"/>
                <a:cs typeface="MiSans" pitchFamily="34" charset="-120"/>
              </a:rPr>
              <a:t>Backend Development</a:t>
            </a:r>
            <a:endParaRPr lang="en-US" sz="1600" dirty="0"/>
          </a:p>
        </p:txBody>
      </p:sp>
      <p:sp>
        <p:nvSpPr>
          <p:cNvPr id="10" name="Shape 8"/>
          <p:cNvSpPr/>
          <p:nvPr/>
        </p:nvSpPr>
        <p:spPr>
          <a:xfrm>
            <a:off x="605017" y="2236728"/>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11" name="Text 9"/>
          <p:cNvSpPr/>
          <p:nvPr/>
        </p:nvSpPr>
        <p:spPr>
          <a:xfrm>
            <a:off x="843356" y="2200060"/>
            <a:ext cx="3941774"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Ngôn ngữ lập trình phía máy chủ, mã nguồn mở, miễn phí</a:t>
            </a:r>
            <a:endParaRPr lang="en-US" sz="1600" dirty="0"/>
          </a:p>
        </p:txBody>
      </p:sp>
      <p:sp>
        <p:nvSpPr>
          <p:cNvPr id="12" name="Shape 10"/>
          <p:cNvSpPr/>
          <p:nvPr/>
        </p:nvSpPr>
        <p:spPr>
          <a:xfrm>
            <a:off x="605017" y="2566737"/>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13" name="Text 11"/>
          <p:cNvSpPr/>
          <p:nvPr/>
        </p:nvSpPr>
        <p:spPr>
          <a:xfrm>
            <a:off x="843356" y="2530069"/>
            <a:ext cx="2429233"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Thực thi phía máy chủ, bảo mật tốt</a:t>
            </a:r>
            <a:endParaRPr lang="en-US" sz="1600" dirty="0"/>
          </a:p>
        </p:txBody>
      </p:sp>
      <p:sp>
        <p:nvSpPr>
          <p:cNvPr id="14" name="Shape 12"/>
          <p:cNvSpPr/>
          <p:nvPr/>
        </p:nvSpPr>
        <p:spPr>
          <a:xfrm>
            <a:off x="605017" y="2896746"/>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15" name="Text 13"/>
          <p:cNvSpPr/>
          <p:nvPr/>
        </p:nvSpPr>
        <p:spPr>
          <a:xfrm>
            <a:off x="843356" y="2860078"/>
            <a:ext cx="2062556"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Hỗ trợ cơ sở dữ liệu mạnh mẽ</a:t>
            </a:r>
            <a:endParaRPr lang="en-US" sz="1600" dirty="0"/>
          </a:p>
        </p:txBody>
      </p:sp>
      <p:sp>
        <p:nvSpPr>
          <p:cNvPr id="16" name="Shape 14"/>
          <p:cNvSpPr/>
          <p:nvPr/>
        </p:nvSpPr>
        <p:spPr>
          <a:xfrm>
            <a:off x="605017" y="3226755"/>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17" name="Text 15"/>
          <p:cNvSpPr/>
          <p:nvPr/>
        </p:nvSpPr>
        <p:spPr>
          <a:xfrm>
            <a:off x="843356" y="3190087"/>
            <a:ext cx="2456734"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Cộng đồng lớn, thư viện phong phú</a:t>
            </a:r>
            <a:endParaRPr lang="en-US" sz="1600" dirty="0"/>
          </a:p>
        </p:txBody>
      </p:sp>
      <p:sp>
        <p:nvSpPr>
          <p:cNvPr id="18" name="Shape 16"/>
          <p:cNvSpPr/>
          <p:nvPr/>
        </p:nvSpPr>
        <p:spPr>
          <a:xfrm>
            <a:off x="366677" y="4161046"/>
            <a:ext cx="5637654" cy="2493402"/>
          </a:xfrm>
          <a:custGeom>
            <a:avLst/>
            <a:gdLst/>
            <a:ahLst/>
            <a:cxnLst/>
            <a:rect l="l" t="t" r="r" b="b"/>
            <a:pathLst>
              <a:path w="5637654" h="2695074">
                <a:moveTo>
                  <a:pt x="146666" y="0"/>
                </a:moveTo>
                <a:lnTo>
                  <a:pt x="5490988" y="0"/>
                </a:lnTo>
                <a:cubicBezTo>
                  <a:pt x="5571990" y="0"/>
                  <a:pt x="5637654" y="65665"/>
                  <a:pt x="5637654" y="146666"/>
                </a:cubicBezTo>
                <a:lnTo>
                  <a:pt x="5637654" y="2548408"/>
                </a:lnTo>
                <a:cubicBezTo>
                  <a:pt x="5637654" y="2629409"/>
                  <a:pt x="5571990" y="2695074"/>
                  <a:pt x="5490988" y="2695074"/>
                </a:cubicBezTo>
                <a:lnTo>
                  <a:pt x="146666" y="2695074"/>
                </a:lnTo>
                <a:cubicBezTo>
                  <a:pt x="65665" y="2695074"/>
                  <a:pt x="0" y="2629409"/>
                  <a:pt x="0" y="2548408"/>
                </a:cubicBezTo>
                <a:lnTo>
                  <a:pt x="0" y="146666"/>
                </a:lnTo>
                <a:cubicBezTo>
                  <a:pt x="0" y="65719"/>
                  <a:pt x="65719" y="0"/>
                  <a:pt x="146666" y="0"/>
                </a:cubicBezTo>
                <a:close/>
              </a:path>
            </a:pathLst>
          </a:custGeom>
          <a:gradFill flip="none" rotWithShape="1">
            <a:gsLst>
              <a:gs pos="0">
                <a:srgbClr val="78909C"/>
              </a:gs>
              <a:gs pos="100000">
                <a:srgbClr val="78909C">
                  <a:alpha val="80000"/>
                </a:srgbClr>
              </a:gs>
            </a:gsLst>
            <a:lin ang="2700000" scaled="1"/>
          </a:gradFill>
          <a:ln/>
          <a:effectLst>
            <a:outerShdw blurRad="229173" dist="183338" dir="5400000" algn="bl" rotWithShape="0">
              <a:srgbClr val="000000">
                <a:alpha val="10196"/>
              </a:srgbClr>
            </a:outerShdw>
          </a:effectLst>
        </p:spPr>
      </p:sp>
      <p:sp>
        <p:nvSpPr>
          <p:cNvPr id="19" name="Shape 17"/>
          <p:cNvSpPr/>
          <p:nvPr/>
        </p:nvSpPr>
        <p:spPr>
          <a:xfrm>
            <a:off x="586683" y="4381052"/>
            <a:ext cx="513347" cy="513347"/>
          </a:xfrm>
          <a:custGeom>
            <a:avLst/>
            <a:gdLst/>
            <a:ahLst/>
            <a:cxnLst/>
            <a:rect l="l" t="t" r="r" b="b"/>
            <a:pathLst>
              <a:path w="513347" h="513347">
                <a:moveTo>
                  <a:pt x="110005" y="0"/>
                </a:moveTo>
                <a:lnTo>
                  <a:pt x="403342" y="0"/>
                </a:lnTo>
                <a:cubicBezTo>
                  <a:pt x="464056" y="0"/>
                  <a:pt x="513347" y="49292"/>
                  <a:pt x="513347" y="110005"/>
                </a:cubicBezTo>
                <a:lnTo>
                  <a:pt x="513347" y="403342"/>
                </a:lnTo>
                <a:cubicBezTo>
                  <a:pt x="513347" y="464096"/>
                  <a:pt x="464096" y="513347"/>
                  <a:pt x="403342" y="513347"/>
                </a:cubicBezTo>
                <a:lnTo>
                  <a:pt x="110005" y="513347"/>
                </a:lnTo>
                <a:cubicBezTo>
                  <a:pt x="49251" y="513347"/>
                  <a:pt x="0" y="464096"/>
                  <a:pt x="0" y="403342"/>
                </a:cubicBezTo>
                <a:lnTo>
                  <a:pt x="0" y="110005"/>
                </a:lnTo>
                <a:cubicBezTo>
                  <a:pt x="0" y="49292"/>
                  <a:pt x="49292" y="0"/>
                  <a:pt x="110005" y="0"/>
                </a:cubicBezTo>
                <a:close/>
              </a:path>
            </a:pathLst>
          </a:custGeom>
          <a:solidFill>
            <a:srgbClr val="FFFFFF">
              <a:alpha val="20000"/>
            </a:srgbClr>
          </a:solidFill>
          <a:ln/>
        </p:spPr>
      </p:sp>
      <p:sp>
        <p:nvSpPr>
          <p:cNvPr id="20" name="Shape 18"/>
          <p:cNvSpPr/>
          <p:nvPr/>
        </p:nvSpPr>
        <p:spPr>
          <a:xfrm>
            <a:off x="725332" y="4500222"/>
            <a:ext cx="240632" cy="275008"/>
          </a:xfrm>
          <a:custGeom>
            <a:avLst/>
            <a:gdLst/>
            <a:ahLst/>
            <a:cxnLst/>
            <a:rect l="l" t="t" r="r" b="b"/>
            <a:pathLst>
              <a:path w="240632" h="275008">
                <a:moveTo>
                  <a:pt x="240632" y="110540"/>
                </a:moveTo>
                <a:cubicBezTo>
                  <a:pt x="232682" y="115804"/>
                  <a:pt x="223551" y="120047"/>
                  <a:pt x="214044" y="123431"/>
                </a:cubicBezTo>
                <a:cubicBezTo>
                  <a:pt x="188799" y="132455"/>
                  <a:pt x="155659" y="137504"/>
                  <a:pt x="120316" y="137504"/>
                </a:cubicBezTo>
                <a:cubicBezTo>
                  <a:pt x="84973" y="137504"/>
                  <a:pt x="51779" y="132401"/>
                  <a:pt x="26588" y="123431"/>
                </a:cubicBezTo>
                <a:cubicBezTo>
                  <a:pt x="17134" y="120047"/>
                  <a:pt x="7949" y="115804"/>
                  <a:pt x="0" y="110540"/>
                </a:cubicBezTo>
                <a:lnTo>
                  <a:pt x="0" y="154692"/>
                </a:lnTo>
                <a:cubicBezTo>
                  <a:pt x="0" y="178433"/>
                  <a:pt x="53874" y="197662"/>
                  <a:pt x="120316" y="197662"/>
                </a:cubicBezTo>
                <a:cubicBezTo>
                  <a:pt x="186758" y="197662"/>
                  <a:pt x="240632" y="178433"/>
                  <a:pt x="240632" y="154692"/>
                </a:cubicBezTo>
                <a:lnTo>
                  <a:pt x="240632" y="110540"/>
                </a:lnTo>
                <a:close/>
                <a:moveTo>
                  <a:pt x="240632" y="68752"/>
                </a:moveTo>
                <a:lnTo>
                  <a:pt x="240632" y="42970"/>
                </a:lnTo>
                <a:cubicBezTo>
                  <a:pt x="240632" y="19229"/>
                  <a:pt x="186758" y="0"/>
                  <a:pt x="120316" y="0"/>
                </a:cubicBezTo>
                <a:cubicBezTo>
                  <a:pt x="53874" y="0"/>
                  <a:pt x="0" y="19229"/>
                  <a:pt x="0" y="42970"/>
                </a:cubicBezTo>
                <a:lnTo>
                  <a:pt x="0" y="68752"/>
                </a:lnTo>
                <a:cubicBezTo>
                  <a:pt x="0" y="92493"/>
                  <a:pt x="53874" y="111722"/>
                  <a:pt x="120316" y="111722"/>
                </a:cubicBezTo>
                <a:cubicBezTo>
                  <a:pt x="186758" y="111722"/>
                  <a:pt x="240632" y="92493"/>
                  <a:pt x="240632" y="68752"/>
                </a:cubicBezTo>
                <a:close/>
                <a:moveTo>
                  <a:pt x="214044" y="209371"/>
                </a:moveTo>
                <a:cubicBezTo>
                  <a:pt x="188853" y="218341"/>
                  <a:pt x="155712" y="223444"/>
                  <a:pt x="120316" y="223444"/>
                </a:cubicBezTo>
                <a:cubicBezTo>
                  <a:pt x="84919" y="223444"/>
                  <a:pt x="51779" y="218341"/>
                  <a:pt x="26588" y="209371"/>
                </a:cubicBezTo>
                <a:cubicBezTo>
                  <a:pt x="17134" y="205987"/>
                  <a:pt x="7949" y="201744"/>
                  <a:pt x="0" y="196480"/>
                </a:cubicBezTo>
                <a:lnTo>
                  <a:pt x="0" y="232038"/>
                </a:lnTo>
                <a:cubicBezTo>
                  <a:pt x="0" y="255778"/>
                  <a:pt x="53874" y="275008"/>
                  <a:pt x="120316" y="275008"/>
                </a:cubicBezTo>
                <a:cubicBezTo>
                  <a:pt x="186758" y="275008"/>
                  <a:pt x="240632" y="255778"/>
                  <a:pt x="240632" y="232038"/>
                </a:cubicBezTo>
                <a:lnTo>
                  <a:pt x="240632" y="196480"/>
                </a:lnTo>
                <a:cubicBezTo>
                  <a:pt x="232682" y="201744"/>
                  <a:pt x="223551" y="205987"/>
                  <a:pt x="214044" y="209371"/>
                </a:cubicBezTo>
                <a:close/>
              </a:path>
            </a:pathLst>
          </a:custGeom>
          <a:solidFill>
            <a:srgbClr val="FFFFFF"/>
          </a:solidFill>
          <a:ln/>
        </p:spPr>
      </p:sp>
      <p:sp>
        <p:nvSpPr>
          <p:cNvPr id="21" name="Text 19"/>
          <p:cNvSpPr/>
          <p:nvPr/>
        </p:nvSpPr>
        <p:spPr>
          <a:xfrm>
            <a:off x="1210033" y="4381052"/>
            <a:ext cx="1668379" cy="293341"/>
          </a:xfrm>
          <a:prstGeom prst="rect">
            <a:avLst/>
          </a:prstGeom>
          <a:noFill/>
          <a:ln/>
        </p:spPr>
        <p:txBody>
          <a:bodyPr wrap="square" lIns="0" tIns="0" rIns="0" bIns="0" rtlCol="0" anchor="ctr"/>
          <a:lstStyle/>
          <a:p>
            <a:pPr>
              <a:lnSpc>
                <a:spcPct val="110000"/>
              </a:lnSpc>
            </a:pPr>
            <a:r>
              <a:rPr lang="en-US" sz="1732" b="1" dirty="0">
                <a:solidFill>
                  <a:srgbClr val="FFFFFF"/>
                </a:solidFill>
                <a:latin typeface="阿里妈妈数黑体" pitchFamily="34" charset="0"/>
                <a:ea typeface="阿里妈妈数黑体" pitchFamily="34" charset="-122"/>
                <a:cs typeface="阿里妈妈数黑体" pitchFamily="34" charset="-120"/>
              </a:rPr>
              <a:t>MySQL</a:t>
            </a:r>
            <a:endParaRPr lang="en-US" sz="1600" dirty="0"/>
          </a:p>
        </p:txBody>
      </p:sp>
      <p:sp>
        <p:nvSpPr>
          <p:cNvPr id="22" name="Text 20"/>
          <p:cNvSpPr/>
          <p:nvPr/>
        </p:nvSpPr>
        <p:spPr>
          <a:xfrm>
            <a:off x="1210033" y="4674394"/>
            <a:ext cx="1631711" cy="220006"/>
          </a:xfrm>
          <a:prstGeom prst="rect">
            <a:avLst/>
          </a:prstGeom>
          <a:noFill/>
          <a:ln/>
        </p:spPr>
        <p:txBody>
          <a:bodyPr wrap="square" lIns="0" tIns="0" rIns="0" bIns="0" rtlCol="0" anchor="ctr"/>
          <a:lstStyle/>
          <a:p>
            <a:pPr>
              <a:lnSpc>
                <a:spcPct val="130000"/>
              </a:lnSpc>
            </a:pPr>
            <a:r>
              <a:rPr lang="en-US" sz="1155" dirty="0">
                <a:solidFill>
                  <a:srgbClr val="FFFFFF">
                    <a:alpha val="90000"/>
                  </a:srgbClr>
                </a:solidFill>
                <a:latin typeface="MiSans" pitchFamily="34" charset="0"/>
                <a:ea typeface="MiSans" pitchFamily="34" charset="-122"/>
                <a:cs typeface="MiSans" pitchFamily="34" charset="-120"/>
              </a:rPr>
              <a:t>Database Management</a:t>
            </a:r>
            <a:endParaRPr lang="en-US" sz="1600" dirty="0"/>
          </a:p>
        </p:txBody>
      </p:sp>
      <p:sp>
        <p:nvSpPr>
          <p:cNvPr id="23" name="Shape 21"/>
          <p:cNvSpPr/>
          <p:nvPr/>
        </p:nvSpPr>
        <p:spPr>
          <a:xfrm>
            <a:off x="605017" y="5077738"/>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24" name="Text 22"/>
          <p:cNvSpPr/>
          <p:nvPr/>
        </p:nvSpPr>
        <p:spPr>
          <a:xfrm>
            <a:off x="843356" y="5041070"/>
            <a:ext cx="4033444"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Hệ quản trị CSDL quan hệ, RDBMS mã nguồn mở phổ biến</a:t>
            </a:r>
            <a:endParaRPr lang="en-US" sz="1600" dirty="0"/>
          </a:p>
        </p:txBody>
      </p:sp>
      <p:sp>
        <p:nvSpPr>
          <p:cNvPr id="25" name="Shape 23"/>
          <p:cNvSpPr/>
          <p:nvPr/>
        </p:nvSpPr>
        <p:spPr>
          <a:xfrm>
            <a:off x="605017" y="5407747"/>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26" name="Text 24"/>
          <p:cNvSpPr/>
          <p:nvPr/>
        </p:nvSpPr>
        <p:spPr>
          <a:xfrm>
            <a:off x="843356" y="5371079"/>
            <a:ext cx="1705047"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Hiệu năng và tốc độ cao</a:t>
            </a:r>
            <a:endParaRPr lang="en-US" sz="1600" dirty="0"/>
          </a:p>
        </p:txBody>
      </p:sp>
      <p:sp>
        <p:nvSpPr>
          <p:cNvPr id="27" name="Shape 25"/>
          <p:cNvSpPr/>
          <p:nvPr/>
        </p:nvSpPr>
        <p:spPr>
          <a:xfrm>
            <a:off x="605017" y="5737756"/>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28" name="Text 26"/>
          <p:cNvSpPr/>
          <p:nvPr/>
        </p:nvSpPr>
        <p:spPr>
          <a:xfrm>
            <a:off x="843356" y="5701088"/>
            <a:ext cx="1631711"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Tính bảo mật mạnh mẽ</a:t>
            </a:r>
            <a:endParaRPr lang="en-US" sz="1600" dirty="0"/>
          </a:p>
        </p:txBody>
      </p:sp>
      <p:sp>
        <p:nvSpPr>
          <p:cNvPr id="29" name="Shape 27"/>
          <p:cNvSpPr/>
          <p:nvPr/>
        </p:nvSpPr>
        <p:spPr>
          <a:xfrm>
            <a:off x="605017" y="6067765"/>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30" name="Text 28"/>
          <p:cNvSpPr/>
          <p:nvPr/>
        </p:nvSpPr>
        <p:spPr>
          <a:xfrm>
            <a:off x="843356" y="6031098"/>
            <a:ext cx="1943386"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Khả năng mở rộng linh hoạt</a:t>
            </a:r>
            <a:endParaRPr lang="en-US" sz="1600" dirty="0"/>
          </a:p>
        </p:txBody>
      </p:sp>
      <p:sp>
        <p:nvSpPr>
          <p:cNvPr id="31" name="Shape 29"/>
          <p:cNvSpPr/>
          <p:nvPr/>
        </p:nvSpPr>
        <p:spPr>
          <a:xfrm>
            <a:off x="6186569" y="1320036"/>
            <a:ext cx="5637654" cy="2310063"/>
          </a:xfrm>
          <a:custGeom>
            <a:avLst/>
            <a:gdLst/>
            <a:ahLst/>
            <a:cxnLst/>
            <a:rect l="l" t="t" r="r" b="b"/>
            <a:pathLst>
              <a:path w="5637654" h="2310063">
                <a:moveTo>
                  <a:pt x="146666" y="0"/>
                </a:moveTo>
                <a:lnTo>
                  <a:pt x="5490988" y="0"/>
                </a:lnTo>
                <a:cubicBezTo>
                  <a:pt x="5571990" y="0"/>
                  <a:pt x="5637654" y="65665"/>
                  <a:pt x="5637654" y="146666"/>
                </a:cubicBezTo>
                <a:lnTo>
                  <a:pt x="5637654" y="2163397"/>
                </a:lnTo>
                <a:cubicBezTo>
                  <a:pt x="5637654" y="2244399"/>
                  <a:pt x="5571990" y="2310063"/>
                  <a:pt x="5490988" y="2310063"/>
                </a:cubicBezTo>
                <a:lnTo>
                  <a:pt x="146666" y="2310063"/>
                </a:lnTo>
                <a:cubicBezTo>
                  <a:pt x="65665" y="2310063"/>
                  <a:pt x="0" y="2244399"/>
                  <a:pt x="0" y="2163397"/>
                </a:cubicBezTo>
                <a:lnTo>
                  <a:pt x="0" y="146666"/>
                </a:lnTo>
                <a:cubicBezTo>
                  <a:pt x="0" y="65719"/>
                  <a:pt x="65719" y="0"/>
                  <a:pt x="146666" y="0"/>
                </a:cubicBezTo>
                <a:close/>
              </a:path>
            </a:pathLst>
          </a:custGeom>
          <a:gradFill flip="none" rotWithShape="1">
            <a:gsLst>
              <a:gs pos="0">
                <a:srgbClr val="FF8A65"/>
              </a:gs>
              <a:gs pos="100000">
                <a:srgbClr val="FF8A65">
                  <a:alpha val="80000"/>
                </a:srgbClr>
              </a:gs>
            </a:gsLst>
            <a:lin ang="2700000" scaled="1"/>
          </a:gradFill>
          <a:ln/>
          <a:effectLst>
            <a:outerShdw blurRad="229173" dist="183338" dir="5400000" algn="bl" rotWithShape="0">
              <a:srgbClr val="000000">
                <a:alpha val="10196"/>
              </a:srgbClr>
            </a:outerShdw>
          </a:effectLst>
        </p:spPr>
      </p:sp>
      <p:sp>
        <p:nvSpPr>
          <p:cNvPr id="32" name="Shape 30"/>
          <p:cNvSpPr/>
          <p:nvPr/>
        </p:nvSpPr>
        <p:spPr>
          <a:xfrm>
            <a:off x="6406575" y="1540042"/>
            <a:ext cx="513347" cy="513347"/>
          </a:xfrm>
          <a:custGeom>
            <a:avLst/>
            <a:gdLst/>
            <a:ahLst/>
            <a:cxnLst/>
            <a:rect l="l" t="t" r="r" b="b"/>
            <a:pathLst>
              <a:path w="513347" h="513347">
                <a:moveTo>
                  <a:pt x="110005" y="0"/>
                </a:moveTo>
                <a:lnTo>
                  <a:pt x="403342" y="0"/>
                </a:lnTo>
                <a:cubicBezTo>
                  <a:pt x="464056" y="0"/>
                  <a:pt x="513347" y="49292"/>
                  <a:pt x="513347" y="110005"/>
                </a:cubicBezTo>
                <a:lnTo>
                  <a:pt x="513347" y="403342"/>
                </a:lnTo>
                <a:cubicBezTo>
                  <a:pt x="513347" y="464096"/>
                  <a:pt x="464096" y="513347"/>
                  <a:pt x="403342" y="513347"/>
                </a:cubicBezTo>
                <a:lnTo>
                  <a:pt x="110005" y="513347"/>
                </a:lnTo>
                <a:cubicBezTo>
                  <a:pt x="49251" y="513347"/>
                  <a:pt x="0" y="464096"/>
                  <a:pt x="0" y="403342"/>
                </a:cubicBezTo>
                <a:lnTo>
                  <a:pt x="0" y="110005"/>
                </a:lnTo>
                <a:cubicBezTo>
                  <a:pt x="0" y="49292"/>
                  <a:pt x="49292" y="0"/>
                  <a:pt x="110005" y="0"/>
                </a:cubicBezTo>
                <a:close/>
              </a:path>
            </a:pathLst>
          </a:custGeom>
          <a:solidFill>
            <a:srgbClr val="FFFFFF">
              <a:alpha val="20000"/>
            </a:srgbClr>
          </a:solidFill>
          <a:ln/>
        </p:spPr>
      </p:sp>
      <p:sp>
        <p:nvSpPr>
          <p:cNvPr id="33" name="Shape 31"/>
          <p:cNvSpPr/>
          <p:nvPr/>
        </p:nvSpPr>
        <p:spPr>
          <a:xfrm>
            <a:off x="6493661" y="1659212"/>
            <a:ext cx="343759" cy="275008"/>
          </a:xfrm>
          <a:custGeom>
            <a:avLst/>
            <a:gdLst/>
            <a:ahLst/>
            <a:cxnLst/>
            <a:rect l="l" t="t" r="r" b="b"/>
            <a:pathLst>
              <a:path w="343759" h="275008">
                <a:moveTo>
                  <a:pt x="34376" y="51564"/>
                </a:moveTo>
                <a:cubicBezTo>
                  <a:pt x="34376" y="32603"/>
                  <a:pt x="49791" y="17188"/>
                  <a:pt x="68752" y="17188"/>
                </a:cubicBezTo>
                <a:lnTo>
                  <a:pt x="275008" y="17188"/>
                </a:lnTo>
                <a:cubicBezTo>
                  <a:pt x="293968" y="17188"/>
                  <a:pt x="309383" y="32603"/>
                  <a:pt x="309383" y="51564"/>
                </a:cubicBezTo>
                <a:lnTo>
                  <a:pt x="309383" y="180474"/>
                </a:lnTo>
                <a:lnTo>
                  <a:pt x="275008" y="180474"/>
                </a:lnTo>
                <a:lnTo>
                  <a:pt x="275008" y="51564"/>
                </a:lnTo>
                <a:lnTo>
                  <a:pt x="68752" y="51564"/>
                </a:lnTo>
                <a:lnTo>
                  <a:pt x="68752" y="180474"/>
                </a:lnTo>
                <a:lnTo>
                  <a:pt x="34376" y="180474"/>
                </a:lnTo>
                <a:lnTo>
                  <a:pt x="34376" y="51564"/>
                </a:lnTo>
                <a:close/>
                <a:moveTo>
                  <a:pt x="0" y="216568"/>
                </a:moveTo>
                <a:cubicBezTo>
                  <a:pt x="0" y="210875"/>
                  <a:pt x="4619" y="206256"/>
                  <a:pt x="10313" y="206256"/>
                </a:cubicBezTo>
                <a:lnTo>
                  <a:pt x="333447" y="206256"/>
                </a:lnTo>
                <a:cubicBezTo>
                  <a:pt x="339140" y="206256"/>
                  <a:pt x="343759" y="210875"/>
                  <a:pt x="343759" y="216568"/>
                </a:cubicBezTo>
                <a:cubicBezTo>
                  <a:pt x="343759" y="239342"/>
                  <a:pt x="325282" y="257820"/>
                  <a:pt x="302508" y="257820"/>
                </a:cubicBezTo>
                <a:lnTo>
                  <a:pt x="41251" y="257820"/>
                </a:lnTo>
                <a:cubicBezTo>
                  <a:pt x="18477" y="257820"/>
                  <a:pt x="0" y="239342"/>
                  <a:pt x="0" y="216568"/>
                </a:cubicBezTo>
                <a:close/>
                <a:moveTo>
                  <a:pt x="150932" y="112259"/>
                </a:moveTo>
                <a:lnTo>
                  <a:pt x="134281" y="128910"/>
                </a:lnTo>
                <a:lnTo>
                  <a:pt x="150932" y="145561"/>
                </a:lnTo>
                <a:cubicBezTo>
                  <a:pt x="155981" y="150610"/>
                  <a:pt x="155981" y="158774"/>
                  <a:pt x="150932" y="163769"/>
                </a:cubicBezTo>
                <a:cubicBezTo>
                  <a:pt x="145883" y="168764"/>
                  <a:pt x="137719" y="168818"/>
                  <a:pt x="132723" y="163769"/>
                </a:cubicBezTo>
                <a:lnTo>
                  <a:pt x="106941" y="137987"/>
                </a:lnTo>
                <a:cubicBezTo>
                  <a:pt x="101892" y="132938"/>
                  <a:pt x="101892" y="124774"/>
                  <a:pt x="106941" y="119779"/>
                </a:cubicBezTo>
                <a:lnTo>
                  <a:pt x="132723" y="93997"/>
                </a:lnTo>
                <a:cubicBezTo>
                  <a:pt x="137772" y="88948"/>
                  <a:pt x="145937" y="88948"/>
                  <a:pt x="150932" y="93997"/>
                </a:cubicBezTo>
                <a:cubicBezTo>
                  <a:pt x="155927" y="99046"/>
                  <a:pt x="155981" y="107210"/>
                  <a:pt x="150932" y="112205"/>
                </a:cubicBezTo>
                <a:close/>
                <a:moveTo>
                  <a:pt x="211090" y="93997"/>
                </a:moveTo>
                <a:lnTo>
                  <a:pt x="236872" y="119779"/>
                </a:lnTo>
                <a:cubicBezTo>
                  <a:pt x="241921" y="124828"/>
                  <a:pt x="241921" y="132992"/>
                  <a:pt x="236872" y="137987"/>
                </a:cubicBezTo>
                <a:lnTo>
                  <a:pt x="211090" y="163769"/>
                </a:lnTo>
                <a:cubicBezTo>
                  <a:pt x="206041" y="168818"/>
                  <a:pt x="197877" y="168818"/>
                  <a:pt x="192881" y="163769"/>
                </a:cubicBezTo>
                <a:cubicBezTo>
                  <a:pt x="187886" y="158720"/>
                  <a:pt x="187832" y="150556"/>
                  <a:pt x="192881" y="145561"/>
                </a:cubicBezTo>
                <a:lnTo>
                  <a:pt x="209532" y="128910"/>
                </a:lnTo>
                <a:lnTo>
                  <a:pt x="192881" y="112259"/>
                </a:lnTo>
                <a:cubicBezTo>
                  <a:pt x="187832" y="107210"/>
                  <a:pt x="187832" y="99046"/>
                  <a:pt x="192881" y="94050"/>
                </a:cubicBezTo>
                <a:cubicBezTo>
                  <a:pt x="197930" y="89055"/>
                  <a:pt x="206095" y="89001"/>
                  <a:pt x="211090" y="94050"/>
                </a:cubicBezTo>
                <a:close/>
              </a:path>
            </a:pathLst>
          </a:custGeom>
          <a:solidFill>
            <a:srgbClr val="FFFFFF"/>
          </a:solidFill>
          <a:ln/>
        </p:spPr>
      </p:sp>
      <p:sp>
        <p:nvSpPr>
          <p:cNvPr id="34" name="Text 32"/>
          <p:cNvSpPr/>
          <p:nvPr/>
        </p:nvSpPr>
        <p:spPr>
          <a:xfrm>
            <a:off x="7029926" y="1540042"/>
            <a:ext cx="1475874" cy="293341"/>
          </a:xfrm>
          <a:prstGeom prst="rect">
            <a:avLst/>
          </a:prstGeom>
          <a:noFill/>
          <a:ln/>
        </p:spPr>
        <p:txBody>
          <a:bodyPr wrap="square" lIns="0" tIns="0" rIns="0" bIns="0" rtlCol="0" anchor="ctr"/>
          <a:lstStyle/>
          <a:p>
            <a:pPr>
              <a:lnSpc>
                <a:spcPct val="110000"/>
              </a:lnSpc>
            </a:pPr>
            <a:r>
              <a:rPr lang="en-US" sz="1732" b="1" dirty="0">
                <a:solidFill>
                  <a:srgbClr val="FFFFFF"/>
                </a:solidFill>
                <a:latin typeface="阿里妈妈数黑体" pitchFamily="34" charset="0"/>
                <a:ea typeface="阿里妈妈数黑体" pitchFamily="34" charset="-122"/>
                <a:cs typeface="阿里妈妈数黑体" pitchFamily="34" charset="-120"/>
              </a:rPr>
              <a:t>HTML5/CSS3</a:t>
            </a:r>
            <a:endParaRPr lang="en-US" sz="1600" dirty="0"/>
          </a:p>
        </p:txBody>
      </p:sp>
      <p:sp>
        <p:nvSpPr>
          <p:cNvPr id="35" name="Text 33"/>
          <p:cNvSpPr/>
          <p:nvPr/>
        </p:nvSpPr>
        <p:spPr>
          <a:xfrm>
            <a:off x="7029926" y="1833383"/>
            <a:ext cx="1439206" cy="220006"/>
          </a:xfrm>
          <a:prstGeom prst="rect">
            <a:avLst/>
          </a:prstGeom>
          <a:noFill/>
          <a:ln/>
        </p:spPr>
        <p:txBody>
          <a:bodyPr wrap="square" lIns="0" tIns="0" rIns="0" bIns="0" rtlCol="0" anchor="ctr"/>
          <a:lstStyle/>
          <a:p>
            <a:pPr>
              <a:lnSpc>
                <a:spcPct val="130000"/>
              </a:lnSpc>
            </a:pPr>
            <a:r>
              <a:rPr lang="en-US" sz="1155" dirty="0">
                <a:solidFill>
                  <a:srgbClr val="FFFFFF">
                    <a:alpha val="90000"/>
                  </a:srgbClr>
                </a:solidFill>
                <a:latin typeface="MiSans" pitchFamily="34" charset="0"/>
                <a:ea typeface="MiSans" pitchFamily="34" charset="-122"/>
                <a:cs typeface="MiSans" pitchFamily="34" charset="-120"/>
              </a:rPr>
              <a:t>Frontend Interface</a:t>
            </a:r>
            <a:endParaRPr lang="en-US" sz="1600" dirty="0"/>
          </a:p>
        </p:txBody>
      </p:sp>
      <p:sp>
        <p:nvSpPr>
          <p:cNvPr id="36" name="Shape 34"/>
          <p:cNvSpPr/>
          <p:nvPr/>
        </p:nvSpPr>
        <p:spPr>
          <a:xfrm>
            <a:off x="6424909" y="2236728"/>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37" name="Text 35"/>
          <p:cNvSpPr/>
          <p:nvPr/>
        </p:nvSpPr>
        <p:spPr>
          <a:xfrm>
            <a:off x="6663249" y="2200060"/>
            <a:ext cx="3886773"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Ngôn ngữ xây dựng cấu trúc và định dạng giao diện web</a:t>
            </a:r>
            <a:endParaRPr lang="en-US" sz="1600" dirty="0"/>
          </a:p>
        </p:txBody>
      </p:sp>
      <p:sp>
        <p:nvSpPr>
          <p:cNvPr id="38" name="Shape 36"/>
          <p:cNvSpPr/>
          <p:nvPr/>
        </p:nvSpPr>
        <p:spPr>
          <a:xfrm>
            <a:off x="6424909" y="2566737"/>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39" name="Text 37"/>
          <p:cNvSpPr/>
          <p:nvPr/>
        </p:nvSpPr>
        <p:spPr>
          <a:xfrm>
            <a:off x="6663249" y="2530069"/>
            <a:ext cx="2475068"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Cấu trúc ngữ nghĩa (Semantic Web)</a:t>
            </a:r>
            <a:endParaRPr lang="en-US" sz="1600" dirty="0"/>
          </a:p>
        </p:txBody>
      </p:sp>
      <p:sp>
        <p:nvSpPr>
          <p:cNvPr id="40" name="Shape 38"/>
          <p:cNvSpPr/>
          <p:nvPr/>
        </p:nvSpPr>
        <p:spPr>
          <a:xfrm>
            <a:off x="6424909" y="2896746"/>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41" name="Text 39"/>
          <p:cNvSpPr/>
          <p:nvPr/>
        </p:nvSpPr>
        <p:spPr>
          <a:xfrm>
            <a:off x="6663249" y="2860078"/>
            <a:ext cx="2099224"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Thiết kế đáp ứng (Responsive)</a:t>
            </a:r>
            <a:endParaRPr lang="en-US" sz="1600" dirty="0"/>
          </a:p>
        </p:txBody>
      </p:sp>
      <p:sp>
        <p:nvSpPr>
          <p:cNvPr id="42" name="Shape 40"/>
          <p:cNvSpPr/>
          <p:nvPr/>
        </p:nvSpPr>
        <p:spPr>
          <a:xfrm>
            <a:off x="6424909" y="3226755"/>
            <a:ext cx="146671" cy="146671"/>
          </a:xfrm>
          <a:custGeom>
            <a:avLst/>
            <a:gdLst/>
            <a:ahLst/>
            <a:cxnLst/>
            <a:rect l="l" t="t" r="r" b="b"/>
            <a:pathLst>
              <a:path w="146671" h="146671">
                <a:moveTo>
                  <a:pt x="73335" y="146671"/>
                </a:moveTo>
                <a:cubicBezTo>
                  <a:pt x="113810" y="146671"/>
                  <a:pt x="146671" y="113810"/>
                  <a:pt x="146671" y="73335"/>
                </a:cubicBezTo>
                <a:cubicBezTo>
                  <a:pt x="146671" y="32860"/>
                  <a:pt x="113810" y="0"/>
                  <a:pt x="73335" y="0"/>
                </a:cubicBezTo>
                <a:cubicBezTo>
                  <a:pt x="32860" y="0"/>
                  <a:pt x="0" y="32860"/>
                  <a:pt x="0" y="73335"/>
                </a:cubicBezTo>
                <a:cubicBezTo>
                  <a:pt x="0" y="113810"/>
                  <a:pt x="32860" y="146671"/>
                  <a:pt x="73335" y="146671"/>
                </a:cubicBezTo>
                <a:close/>
                <a:moveTo>
                  <a:pt x="97513" y="60931"/>
                </a:moveTo>
                <a:lnTo>
                  <a:pt x="74596" y="97599"/>
                </a:lnTo>
                <a:cubicBezTo>
                  <a:pt x="73393" y="99518"/>
                  <a:pt x="71330" y="100722"/>
                  <a:pt x="69067" y="100836"/>
                </a:cubicBezTo>
                <a:cubicBezTo>
                  <a:pt x="66804" y="100951"/>
                  <a:pt x="64627" y="99919"/>
                  <a:pt x="63280" y="98086"/>
                </a:cubicBezTo>
                <a:lnTo>
                  <a:pt x="49530" y="79752"/>
                </a:lnTo>
                <a:cubicBezTo>
                  <a:pt x="47238" y="76716"/>
                  <a:pt x="47868" y="72419"/>
                  <a:pt x="50905" y="70127"/>
                </a:cubicBezTo>
                <a:cubicBezTo>
                  <a:pt x="53942" y="67835"/>
                  <a:pt x="58239" y="68465"/>
                  <a:pt x="60530" y="71502"/>
                </a:cubicBezTo>
                <a:lnTo>
                  <a:pt x="68265" y="81815"/>
                </a:lnTo>
                <a:lnTo>
                  <a:pt x="85854" y="53655"/>
                </a:lnTo>
                <a:cubicBezTo>
                  <a:pt x="87859" y="50447"/>
                  <a:pt x="92099" y="49444"/>
                  <a:pt x="95336" y="51478"/>
                </a:cubicBezTo>
                <a:cubicBezTo>
                  <a:pt x="98573" y="53512"/>
                  <a:pt x="99547" y="57723"/>
                  <a:pt x="97513" y="60960"/>
                </a:cubicBezTo>
                <a:close/>
              </a:path>
            </a:pathLst>
          </a:custGeom>
          <a:solidFill>
            <a:srgbClr val="FFFFFF">
              <a:alpha val="94902"/>
            </a:srgbClr>
          </a:solidFill>
          <a:ln/>
        </p:spPr>
      </p:sp>
      <p:sp>
        <p:nvSpPr>
          <p:cNvPr id="43" name="Text 41"/>
          <p:cNvSpPr/>
          <p:nvPr/>
        </p:nvSpPr>
        <p:spPr>
          <a:xfrm>
            <a:off x="6663249" y="3190087"/>
            <a:ext cx="1558376" cy="220006"/>
          </a:xfrm>
          <a:prstGeom prst="rect">
            <a:avLst/>
          </a:prstGeom>
          <a:noFill/>
          <a:ln/>
        </p:spPr>
        <p:txBody>
          <a:bodyPr wrap="square" lIns="0" tIns="0" rIns="0" bIns="0" rtlCol="0" anchor="ctr"/>
          <a:lstStyle/>
          <a:p>
            <a:pPr>
              <a:lnSpc>
                <a:spcPct val="130000"/>
              </a:lnSpc>
            </a:pPr>
            <a:r>
              <a:rPr lang="en-US" sz="1155" dirty="0">
                <a:solidFill>
                  <a:srgbClr val="FFFFFF">
                    <a:alpha val="95000"/>
                  </a:srgbClr>
                </a:solidFill>
                <a:latin typeface="MiSans" pitchFamily="34" charset="0"/>
                <a:ea typeface="MiSans" pitchFamily="34" charset="-122"/>
                <a:cs typeface="MiSans" pitchFamily="34" charset="-120"/>
              </a:rPr>
              <a:t>Hỗ trợ đa phương tiện</a:t>
            </a:r>
            <a:endParaRPr lang="en-US" sz="1600" dirty="0"/>
          </a:p>
        </p:txBody>
      </p:sp>
      <p:sp>
        <p:nvSpPr>
          <p:cNvPr id="44" name="Shape 42"/>
          <p:cNvSpPr/>
          <p:nvPr/>
        </p:nvSpPr>
        <p:spPr>
          <a:xfrm>
            <a:off x="6195369" y="3813437"/>
            <a:ext cx="5618587" cy="2841012"/>
          </a:xfrm>
          <a:custGeom>
            <a:avLst/>
            <a:gdLst/>
            <a:ahLst/>
            <a:cxnLst/>
            <a:rect l="l" t="t" r="r" b="b"/>
            <a:pathLst>
              <a:path w="5618587" h="3061017">
                <a:moveTo>
                  <a:pt x="146684" y="0"/>
                </a:moveTo>
                <a:lnTo>
                  <a:pt x="5471903" y="0"/>
                </a:lnTo>
                <a:cubicBezTo>
                  <a:pt x="5552914" y="0"/>
                  <a:pt x="5618587" y="65673"/>
                  <a:pt x="5618587" y="146684"/>
                </a:cubicBezTo>
                <a:lnTo>
                  <a:pt x="5618587" y="2914333"/>
                </a:lnTo>
                <a:cubicBezTo>
                  <a:pt x="5618587" y="2995344"/>
                  <a:pt x="5552914" y="3061017"/>
                  <a:pt x="5471903" y="3061017"/>
                </a:cubicBezTo>
                <a:lnTo>
                  <a:pt x="146684" y="3061017"/>
                </a:lnTo>
                <a:cubicBezTo>
                  <a:pt x="65673" y="3061017"/>
                  <a:pt x="0" y="2995344"/>
                  <a:pt x="0" y="2914333"/>
                </a:cubicBezTo>
                <a:lnTo>
                  <a:pt x="0" y="146684"/>
                </a:lnTo>
                <a:cubicBezTo>
                  <a:pt x="0" y="65727"/>
                  <a:pt x="65727" y="0"/>
                  <a:pt x="146684" y="0"/>
                </a:cubicBezTo>
                <a:close/>
              </a:path>
            </a:pathLst>
          </a:custGeom>
          <a:solidFill>
            <a:srgbClr val="FFFFFF"/>
          </a:solidFill>
          <a:ln w="24384">
            <a:solidFill>
              <a:srgbClr val="1E88E5">
                <a:alpha val="20000"/>
              </a:srgbClr>
            </a:solidFill>
            <a:prstDash val="solid"/>
          </a:ln>
          <a:effectLst>
            <a:outerShdw blurRad="137504" dist="91669" dir="5400000" algn="bl" rotWithShape="0">
              <a:srgbClr val="000000">
                <a:alpha val="10196"/>
              </a:srgbClr>
            </a:outerShdw>
          </a:effectLst>
        </p:spPr>
      </p:sp>
      <p:sp>
        <p:nvSpPr>
          <p:cNvPr id="45" name="Shape 43"/>
          <p:cNvSpPr/>
          <p:nvPr/>
        </p:nvSpPr>
        <p:spPr>
          <a:xfrm>
            <a:off x="6387508" y="3977708"/>
            <a:ext cx="440012" cy="440012"/>
          </a:xfrm>
          <a:custGeom>
            <a:avLst/>
            <a:gdLst/>
            <a:ahLst/>
            <a:cxnLst/>
            <a:rect l="l" t="t" r="r" b="b"/>
            <a:pathLst>
              <a:path w="440012" h="440012">
                <a:moveTo>
                  <a:pt x="73337" y="0"/>
                </a:moveTo>
                <a:lnTo>
                  <a:pt x="366675" y="0"/>
                </a:lnTo>
                <a:cubicBezTo>
                  <a:pt x="407151" y="0"/>
                  <a:pt x="440012" y="32861"/>
                  <a:pt x="440012" y="73337"/>
                </a:cubicBezTo>
                <a:lnTo>
                  <a:pt x="440012" y="366675"/>
                </a:lnTo>
                <a:cubicBezTo>
                  <a:pt x="440012" y="407178"/>
                  <a:pt x="407178" y="440012"/>
                  <a:pt x="366675" y="440012"/>
                </a:cubicBezTo>
                <a:lnTo>
                  <a:pt x="73337" y="440012"/>
                </a:lnTo>
                <a:cubicBezTo>
                  <a:pt x="32861" y="440012"/>
                  <a:pt x="0" y="407151"/>
                  <a:pt x="0" y="366675"/>
                </a:cubicBezTo>
                <a:lnTo>
                  <a:pt x="0" y="73337"/>
                </a:lnTo>
                <a:cubicBezTo>
                  <a:pt x="0" y="32861"/>
                  <a:pt x="32861" y="0"/>
                  <a:pt x="73337" y="0"/>
                </a:cubicBezTo>
                <a:close/>
              </a:path>
            </a:pathLst>
          </a:custGeom>
          <a:solidFill>
            <a:srgbClr val="1E88E5"/>
          </a:solidFill>
          <a:ln/>
        </p:spPr>
      </p:sp>
      <p:sp>
        <p:nvSpPr>
          <p:cNvPr id="46" name="Shape 44"/>
          <p:cNvSpPr/>
          <p:nvPr/>
        </p:nvSpPr>
        <p:spPr>
          <a:xfrm>
            <a:off x="6504386" y="4106045"/>
            <a:ext cx="206256" cy="183338"/>
          </a:xfrm>
          <a:custGeom>
            <a:avLst/>
            <a:gdLst/>
            <a:ahLst/>
            <a:cxnLst/>
            <a:rect l="l" t="t" r="r" b="b"/>
            <a:pathLst>
              <a:path w="206256" h="183338">
                <a:moveTo>
                  <a:pt x="80246" y="34770"/>
                </a:moveTo>
                <a:lnTo>
                  <a:pt x="80246" y="52531"/>
                </a:lnTo>
                <a:lnTo>
                  <a:pt x="80425" y="52710"/>
                </a:lnTo>
                <a:cubicBezTo>
                  <a:pt x="82753" y="23204"/>
                  <a:pt x="107425" y="0"/>
                  <a:pt x="137540" y="0"/>
                </a:cubicBezTo>
                <a:cubicBezTo>
                  <a:pt x="144737" y="0"/>
                  <a:pt x="151648" y="1325"/>
                  <a:pt x="157986" y="3760"/>
                </a:cubicBezTo>
                <a:cubicBezTo>
                  <a:pt x="161567" y="5121"/>
                  <a:pt x="162211" y="9668"/>
                  <a:pt x="159526" y="12390"/>
                </a:cubicBezTo>
                <a:lnTo>
                  <a:pt x="127764" y="44152"/>
                </a:lnTo>
                <a:cubicBezTo>
                  <a:pt x="126690" y="45226"/>
                  <a:pt x="126081" y="46694"/>
                  <a:pt x="126081" y="48198"/>
                </a:cubicBezTo>
                <a:lnTo>
                  <a:pt x="126081" y="63023"/>
                </a:lnTo>
                <a:cubicBezTo>
                  <a:pt x="126081" y="66174"/>
                  <a:pt x="128659" y="68752"/>
                  <a:pt x="131810" y="68752"/>
                </a:cubicBezTo>
                <a:lnTo>
                  <a:pt x="146635" y="68752"/>
                </a:lnTo>
                <a:cubicBezTo>
                  <a:pt x="148139" y="68752"/>
                  <a:pt x="149607" y="68143"/>
                  <a:pt x="150681" y="67069"/>
                </a:cubicBezTo>
                <a:lnTo>
                  <a:pt x="182443" y="35307"/>
                </a:lnTo>
                <a:cubicBezTo>
                  <a:pt x="185165" y="32586"/>
                  <a:pt x="189712" y="33266"/>
                  <a:pt x="191073" y="36847"/>
                </a:cubicBezTo>
                <a:cubicBezTo>
                  <a:pt x="193508" y="43185"/>
                  <a:pt x="194833" y="50096"/>
                  <a:pt x="194833" y="57293"/>
                </a:cubicBezTo>
                <a:cubicBezTo>
                  <a:pt x="194833" y="78993"/>
                  <a:pt x="182765" y="97900"/>
                  <a:pt x="164933" y="107604"/>
                </a:cubicBezTo>
                <a:lnTo>
                  <a:pt x="194117" y="136788"/>
                </a:lnTo>
                <a:cubicBezTo>
                  <a:pt x="200813" y="143484"/>
                  <a:pt x="200813" y="154369"/>
                  <a:pt x="194117" y="161101"/>
                </a:cubicBezTo>
                <a:lnTo>
                  <a:pt x="172596" y="182622"/>
                </a:lnTo>
                <a:cubicBezTo>
                  <a:pt x="165900" y="189318"/>
                  <a:pt x="155014" y="189318"/>
                  <a:pt x="148282" y="182622"/>
                </a:cubicBezTo>
                <a:lnTo>
                  <a:pt x="103164" y="137504"/>
                </a:lnTo>
                <a:cubicBezTo>
                  <a:pt x="93352" y="127692"/>
                  <a:pt x="91132" y="113190"/>
                  <a:pt x="96539" y="101230"/>
                </a:cubicBezTo>
                <a:lnTo>
                  <a:pt x="64061" y="68752"/>
                </a:lnTo>
                <a:lnTo>
                  <a:pt x="46300" y="68752"/>
                </a:lnTo>
                <a:cubicBezTo>
                  <a:pt x="42469" y="68752"/>
                  <a:pt x="38888" y="66854"/>
                  <a:pt x="36775" y="63667"/>
                </a:cubicBezTo>
                <a:lnTo>
                  <a:pt x="8379" y="21091"/>
                </a:lnTo>
                <a:cubicBezTo>
                  <a:pt x="6875" y="18835"/>
                  <a:pt x="7162" y="15791"/>
                  <a:pt x="9095" y="13858"/>
                </a:cubicBezTo>
                <a:lnTo>
                  <a:pt x="25352" y="-2399"/>
                </a:lnTo>
                <a:cubicBezTo>
                  <a:pt x="27286" y="-4333"/>
                  <a:pt x="30294" y="-4619"/>
                  <a:pt x="32586" y="-3115"/>
                </a:cubicBezTo>
                <a:lnTo>
                  <a:pt x="75162" y="25245"/>
                </a:lnTo>
                <a:cubicBezTo>
                  <a:pt x="78348" y="27358"/>
                  <a:pt x="80246" y="30938"/>
                  <a:pt x="80246" y="34770"/>
                </a:cubicBezTo>
                <a:close/>
                <a:moveTo>
                  <a:pt x="77203" y="106207"/>
                </a:moveTo>
                <a:cubicBezTo>
                  <a:pt x="74947" y="119456"/>
                  <a:pt x="78062" y="133457"/>
                  <a:pt x="86656" y="144665"/>
                </a:cubicBezTo>
                <a:lnTo>
                  <a:pt x="52638" y="178647"/>
                </a:lnTo>
                <a:cubicBezTo>
                  <a:pt x="42576" y="188710"/>
                  <a:pt x="26247" y="188710"/>
                  <a:pt x="16185" y="178647"/>
                </a:cubicBezTo>
                <a:cubicBezTo>
                  <a:pt x="6123" y="168585"/>
                  <a:pt x="6123" y="152257"/>
                  <a:pt x="16185" y="142195"/>
                </a:cubicBezTo>
                <a:lnTo>
                  <a:pt x="64670" y="93710"/>
                </a:lnTo>
                <a:lnTo>
                  <a:pt x="77203" y="106243"/>
                </a:lnTo>
                <a:close/>
              </a:path>
            </a:pathLst>
          </a:custGeom>
          <a:solidFill>
            <a:srgbClr val="FFFFFF"/>
          </a:solidFill>
          <a:ln/>
        </p:spPr>
      </p:sp>
      <p:sp>
        <p:nvSpPr>
          <p:cNvPr id="47" name="Text 45"/>
          <p:cNvSpPr/>
          <p:nvPr/>
        </p:nvSpPr>
        <p:spPr>
          <a:xfrm>
            <a:off x="6937523" y="4069377"/>
            <a:ext cx="1695880" cy="256674"/>
          </a:xfrm>
          <a:prstGeom prst="rect">
            <a:avLst/>
          </a:prstGeom>
          <a:noFill/>
          <a:ln/>
        </p:spPr>
        <p:txBody>
          <a:bodyPr wrap="square" lIns="0" tIns="0" rIns="0" bIns="0" rtlCol="0" anchor="ctr"/>
          <a:lstStyle/>
          <a:p>
            <a:pPr>
              <a:lnSpc>
                <a:spcPct val="120000"/>
              </a:lnSpc>
            </a:pPr>
            <a:r>
              <a:rPr lang="en-US" sz="1444" b="1" dirty="0">
                <a:solidFill>
                  <a:srgbClr val="37474F"/>
                </a:solidFill>
                <a:latin typeface="阿里妈妈数黑体" pitchFamily="34" charset="0"/>
                <a:ea typeface="阿里妈妈数黑体" pitchFamily="34" charset="-122"/>
                <a:cs typeface="阿里妈妈数黑体" pitchFamily="34" charset="-120"/>
              </a:rPr>
              <a:t>Công cụ phát triển</a:t>
            </a:r>
            <a:endParaRPr lang="en-US" sz="1600" dirty="0"/>
          </a:p>
        </p:txBody>
      </p:sp>
      <p:sp>
        <p:nvSpPr>
          <p:cNvPr id="48" name="Shape 46"/>
          <p:cNvSpPr/>
          <p:nvPr/>
        </p:nvSpPr>
        <p:spPr>
          <a:xfrm>
            <a:off x="6387508" y="4564391"/>
            <a:ext cx="5234310" cy="623350"/>
          </a:xfrm>
          <a:custGeom>
            <a:avLst/>
            <a:gdLst/>
            <a:ahLst/>
            <a:cxnLst/>
            <a:rect l="l" t="t" r="r" b="b"/>
            <a:pathLst>
              <a:path w="5234310" h="623350">
                <a:moveTo>
                  <a:pt x="73337" y="0"/>
                </a:moveTo>
                <a:lnTo>
                  <a:pt x="5160973" y="0"/>
                </a:lnTo>
                <a:cubicBezTo>
                  <a:pt x="5201476" y="0"/>
                  <a:pt x="5234310" y="32834"/>
                  <a:pt x="5234310" y="73337"/>
                </a:cubicBezTo>
                <a:lnTo>
                  <a:pt x="5234310" y="550013"/>
                </a:lnTo>
                <a:cubicBezTo>
                  <a:pt x="5234310" y="590516"/>
                  <a:pt x="5201476" y="623350"/>
                  <a:pt x="5160973" y="623350"/>
                </a:cubicBezTo>
                <a:lnTo>
                  <a:pt x="73337" y="623350"/>
                </a:lnTo>
                <a:cubicBezTo>
                  <a:pt x="32861" y="623350"/>
                  <a:pt x="0" y="590489"/>
                  <a:pt x="0" y="550013"/>
                </a:cubicBezTo>
                <a:lnTo>
                  <a:pt x="0" y="73337"/>
                </a:lnTo>
                <a:cubicBezTo>
                  <a:pt x="0" y="32861"/>
                  <a:pt x="32861" y="0"/>
                  <a:pt x="73337" y="0"/>
                </a:cubicBezTo>
                <a:close/>
              </a:path>
            </a:pathLst>
          </a:custGeom>
          <a:solidFill>
            <a:srgbClr val="1E88E5">
              <a:alpha val="5098"/>
            </a:srgbClr>
          </a:solidFill>
          <a:ln/>
        </p:spPr>
      </p:sp>
      <p:sp>
        <p:nvSpPr>
          <p:cNvPr id="49" name="Shape 47"/>
          <p:cNvSpPr/>
          <p:nvPr/>
        </p:nvSpPr>
        <p:spPr>
          <a:xfrm>
            <a:off x="6497511" y="4692728"/>
            <a:ext cx="366677" cy="366677"/>
          </a:xfrm>
          <a:custGeom>
            <a:avLst/>
            <a:gdLst/>
            <a:ahLst/>
            <a:cxnLst/>
            <a:rect l="l" t="t" r="r" b="b"/>
            <a:pathLst>
              <a:path w="366677" h="366677">
                <a:moveTo>
                  <a:pt x="73335" y="0"/>
                </a:moveTo>
                <a:lnTo>
                  <a:pt x="293341" y="0"/>
                </a:lnTo>
                <a:cubicBezTo>
                  <a:pt x="333816" y="0"/>
                  <a:pt x="366677" y="32860"/>
                  <a:pt x="366677" y="73335"/>
                </a:cubicBezTo>
                <a:lnTo>
                  <a:pt x="366677" y="293341"/>
                </a:lnTo>
                <a:cubicBezTo>
                  <a:pt x="366677" y="333816"/>
                  <a:pt x="333816" y="366677"/>
                  <a:pt x="293341" y="366677"/>
                </a:cubicBezTo>
                <a:lnTo>
                  <a:pt x="73335" y="366677"/>
                </a:lnTo>
                <a:cubicBezTo>
                  <a:pt x="32860" y="366677"/>
                  <a:pt x="0" y="333816"/>
                  <a:pt x="0" y="293341"/>
                </a:cubicBezTo>
                <a:lnTo>
                  <a:pt x="0" y="73335"/>
                </a:lnTo>
                <a:cubicBezTo>
                  <a:pt x="0" y="32860"/>
                  <a:pt x="32860" y="0"/>
                  <a:pt x="73335" y="0"/>
                </a:cubicBezTo>
                <a:close/>
              </a:path>
            </a:pathLst>
          </a:custGeom>
          <a:solidFill>
            <a:srgbClr val="1E88E5"/>
          </a:solidFill>
          <a:ln/>
        </p:spPr>
      </p:sp>
      <p:sp>
        <p:nvSpPr>
          <p:cNvPr id="50" name="Shape 48"/>
          <p:cNvSpPr/>
          <p:nvPr/>
        </p:nvSpPr>
        <p:spPr>
          <a:xfrm>
            <a:off x="6616681" y="4802731"/>
            <a:ext cx="128337" cy="146671"/>
          </a:xfrm>
          <a:custGeom>
            <a:avLst/>
            <a:gdLst/>
            <a:ahLst/>
            <a:cxnLst/>
            <a:rect l="l" t="t" r="r" b="b"/>
            <a:pathLst>
              <a:path w="128337" h="146671">
                <a:moveTo>
                  <a:pt x="18334" y="9167"/>
                </a:moveTo>
                <a:cubicBezTo>
                  <a:pt x="8222" y="9167"/>
                  <a:pt x="0" y="17388"/>
                  <a:pt x="0" y="27501"/>
                </a:cubicBezTo>
                <a:lnTo>
                  <a:pt x="0" y="45835"/>
                </a:lnTo>
                <a:cubicBezTo>
                  <a:pt x="0" y="55947"/>
                  <a:pt x="8222" y="64168"/>
                  <a:pt x="18334" y="64168"/>
                </a:cubicBezTo>
                <a:lnTo>
                  <a:pt x="110003" y="64168"/>
                </a:lnTo>
                <a:cubicBezTo>
                  <a:pt x="120115" y="64168"/>
                  <a:pt x="128337" y="55947"/>
                  <a:pt x="128337" y="45835"/>
                </a:cubicBezTo>
                <a:lnTo>
                  <a:pt x="128337" y="27501"/>
                </a:lnTo>
                <a:cubicBezTo>
                  <a:pt x="128337" y="17388"/>
                  <a:pt x="120115" y="9167"/>
                  <a:pt x="110003" y="9167"/>
                </a:cubicBezTo>
                <a:lnTo>
                  <a:pt x="18334" y="9167"/>
                </a:lnTo>
                <a:close/>
                <a:moveTo>
                  <a:pt x="80211" y="29792"/>
                </a:moveTo>
                <a:cubicBezTo>
                  <a:pt x="84005" y="29792"/>
                  <a:pt x="87086" y="32873"/>
                  <a:pt x="87086" y="36668"/>
                </a:cubicBezTo>
                <a:cubicBezTo>
                  <a:pt x="87086" y="40462"/>
                  <a:pt x="84005" y="43543"/>
                  <a:pt x="80211" y="43543"/>
                </a:cubicBezTo>
                <a:cubicBezTo>
                  <a:pt x="76416" y="43543"/>
                  <a:pt x="73335" y="40462"/>
                  <a:pt x="73335" y="36668"/>
                </a:cubicBezTo>
                <a:cubicBezTo>
                  <a:pt x="73335" y="32873"/>
                  <a:pt x="76416" y="29792"/>
                  <a:pt x="80211" y="29792"/>
                </a:cubicBezTo>
                <a:close/>
                <a:moveTo>
                  <a:pt x="96253" y="36668"/>
                </a:moveTo>
                <a:cubicBezTo>
                  <a:pt x="96253" y="32873"/>
                  <a:pt x="99333" y="29792"/>
                  <a:pt x="103128" y="29792"/>
                </a:cubicBezTo>
                <a:cubicBezTo>
                  <a:pt x="106922" y="29792"/>
                  <a:pt x="110003" y="32873"/>
                  <a:pt x="110003" y="36668"/>
                </a:cubicBezTo>
                <a:cubicBezTo>
                  <a:pt x="110003" y="40462"/>
                  <a:pt x="106922" y="43543"/>
                  <a:pt x="103128" y="43543"/>
                </a:cubicBezTo>
                <a:cubicBezTo>
                  <a:pt x="99333" y="43543"/>
                  <a:pt x="96253" y="40462"/>
                  <a:pt x="96253" y="36668"/>
                </a:cubicBezTo>
                <a:close/>
                <a:moveTo>
                  <a:pt x="18334" y="82502"/>
                </a:moveTo>
                <a:cubicBezTo>
                  <a:pt x="8222" y="82502"/>
                  <a:pt x="0" y="90724"/>
                  <a:pt x="0" y="100836"/>
                </a:cubicBezTo>
                <a:lnTo>
                  <a:pt x="0" y="119170"/>
                </a:lnTo>
                <a:cubicBezTo>
                  <a:pt x="0" y="129282"/>
                  <a:pt x="8222" y="137504"/>
                  <a:pt x="18334" y="137504"/>
                </a:cubicBezTo>
                <a:lnTo>
                  <a:pt x="110003" y="137504"/>
                </a:lnTo>
                <a:cubicBezTo>
                  <a:pt x="120115" y="137504"/>
                  <a:pt x="128337" y="129282"/>
                  <a:pt x="128337" y="119170"/>
                </a:cubicBezTo>
                <a:lnTo>
                  <a:pt x="128337" y="100836"/>
                </a:lnTo>
                <a:cubicBezTo>
                  <a:pt x="128337" y="90724"/>
                  <a:pt x="120115" y="82502"/>
                  <a:pt x="110003" y="82502"/>
                </a:cubicBezTo>
                <a:lnTo>
                  <a:pt x="18334" y="82502"/>
                </a:lnTo>
                <a:close/>
                <a:moveTo>
                  <a:pt x="80211" y="103128"/>
                </a:moveTo>
                <a:cubicBezTo>
                  <a:pt x="84005" y="103128"/>
                  <a:pt x="87086" y="106208"/>
                  <a:pt x="87086" y="110003"/>
                </a:cubicBezTo>
                <a:cubicBezTo>
                  <a:pt x="87086" y="113798"/>
                  <a:pt x="84005" y="116878"/>
                  <a:pt x="80211" y="116878"/>
                </a:cubicBezTo>
                <a:cubicBezTo>
                  <a:pt x="76416" y="116878"/>
                  <a:pt x="73335" y="113798"/>
                  <a:pt x="73335" y="110003"/>
                </a:cubicBezTo>
                <a:cubicBezTo>
                  <a:pt x="73335" y="106208"/>
                  <a:pt x="76416" y="103128"/>
                  <a:pt x="80211" y="103128"/>
                </a:cubicBezTo>
                <a:close/>
                <a:moveTo>
                  <a:pt x="96253" y="110003"/>
                </a:moveTo>
                <a:cubicBezTo>
                  <a:pt x="96253" y="106208"/>
                  <a:pt x="99333" y="103128"/>
                  <a:pt x="103128" y="103128"/>
                </a:cubicBezTo>
                <a:cubicBezTo>
                  <a:pt x="106922" y="103128"/>
                  <a:pt x="110003" y="106208"/>
                  <a:pt x="110003" y="110003"/>
                </a:cubicBezTo>
                <a:cubicBezTo>
                  <a:pt x="110003" y="113798"/>
                  <a:pt x="106922" y="116878"/>
                  <a:pt x="103128" y="116878"/>
                </a:cubicBezTo>
                <a:cubicBezTo>
                  <a:pt x="99333" y="116878"/>
                  <a:pt x="96253" y="113798"/>
                  <a:pt x="96253" y="110003"/>
                </a:cubicBezTo>
                <a:close/>
              </a:path>
            </a:pathLst>
          </a:custGeom>
          <a:solidFill>
            <a:srgbClr val="FFFFFF"/>
          </a:solidFill>
          <a:ln/>
        </p:spPr>
      </p:sp>
      <p:sp>
        <p:nvSpPr>
          <p:cNvPr id="51" name="Text 49"/>
          <p:cNvSpPr/>
          <p:nvPr/>
        </p:nvSpPr>
        <p:spPr>
          <a:xfrm>
            <a:off x="6974191" y="4674394"/>
            <a:ext cx="1558376" cy="220006"/>
          </a:xfrm>
          <a:prstGeom prst="rect">
            <a:avLst/>
          </a:prstGeom>
          <a:noFill/>
          <a:ln/>
        </p:spPr>
        <p:txBody>
          <a:bodyPr wrap="square" lIns="0" tIns="0" rIns="0" bIns="0" rtlCol="0" anchor="ctr"/>
          <a:lstStyle/>
          <a:p>
            <a:pPr>
              <a:lnSpc>
                <a:spcPct val="130000"/>
              </a:lnSpc>
            </a:pPr>
            <a:r>
              <a:rPr lang="en-US" sz="1155" b="1" dirty="0">
                <a:solidFill>
                  <a:srgbClr val="37474F"/>
                </a:solidFill>
                <a:latin typeface="MiSans" pitchFamily="34" charset="0"/>
                <a:ea typeface="MiSans" pitchFamily="34" charset="-122"/>
                <a:cs typeface="MiSans" pitchFamily="34" charset="-120"/>
              </a:rPr>
              <a:t>XAMPP</a:t>
            </a:r>
            <a:endParaRPr lang="en-US" sz="1600" dirty="0"/>
          </a:p>
        </p:txBody>
      </p:sp>
      <p:sp>
        <p:nvSpPr>
          <p:cNvPr id="52" name="Text 50"/>
          <p:cNvSpPr/>
          <p:nvPr/>
        </p:nvSpPr>
        <p:spPr>
          <a:xfrm>
            <a:off x="6974191" y="4894400"/>
            <a:ext cx="1549209" cy="183338"/>
          </a:xfrm>
          <a:prstGeom prst="rect">
            <a:avLst/>
          </a:prstGeom>
          <a:noFill/>
          <a:ln/>
        </p:spPr>
        <p:txBody>
          <a:bodyPr wrap="square" lIns="0" tIns="0" rIns="0" bIns="0" rtlCol="0" anchor="ctr"/>
          <a:lstStyle/>
          <a:p>
            <a:pPr>
              <a:lnSpc>
                <a:spcPct val="120000"/>
              </a:lnSpc>
            </a:pPr>
            <a:r>
              <a:rPr lang="en-US" sz="1011" dirty="0">
                <a:solidFill>
                  <a:srgbClr val="607D8B"/>
                </a:solidFill>
                <a:latin typeface="MiSans" pitchFamily="34" charset="0"/>
                <a:ea typeface="MiSans" pitchFamily="34" charset="-122"/>
                <a:cs typeface="MiSans" pitchFamily="34" charset="-120"/>
              </a:rPr>
              <a:t>Máy chủ giả lập localhost</a:t>
            </a:r>
            <a:endParaRPr lang="en-US" sz="1600" dirty="0"/>
          </a:p>
        </p:txBody>
      </p:sp>
      <p:sp>
        <p:nvSpPr>
          <p:cNvPr id="53" name="Shape 51"/>
          <p:cNvSpPr/>
          <p:nvPr/>
        </p:nvSpPr>
        <p:spPr>
          <a:xfrm>
            <a:off x="6387508" y="5297744"/>
            <a:ext cx="5234310" cy="623350"/>
          </a:xfrm>
          <a:custGeom>
            <a:avLst/>
            <a:gdLst/>
            <a:ahLst/>
            <a:cxnLst/>
            <a:rect l="l" t="t" r="r" b="b"/>
            <a:pathLst>
              <a:path w="5234310" h="623350">
                <a:moveTo>
                  <a:pt x="73337" y="0"/>
                </a:moveTo>
                <a:lnTo>
                  <a:pt x="5160973" y="0"/>
                </a:lnTo>
                <a:cubicBezTo>
                  <a:pt x="5201476" y="0"/>
                  <a:pt x="5234310" y="32834"/>
                  <a:pt x="5234310" y="73337"/>
                </a:cubicBezTo>
                <a:lnTo>
                  <a:pt x="5234310" y="550013"/>
                </a:lnTo>
                <a:cubicBezTo>
                  <a:pt x="5234310" y="590516"/>
                  <a:pt x="5201476" y="623350"/>
                  <a:pt x="5160973" y="623350"/>
                </a:cubicBezTo>
                <a:lnTo>
                  <a:pt x="73337" y="623350"/>
                </a:lnTo>
                <a:cubicBezTo>
                  <a:pt x="32861" y="623350"/>
                  <a:pt x="0" y="590489"/>
                  <a:pt x="0" y="550013"/>
                </a:cubicBezTo>
                <a:lnTo>
                  <a:pt x="0" y="73337"/>
                </a:lnTo>
                <a:cubicBezTo>
                  <a:pt x="0" y="32861"/>
                  <a:pt x="32861" y="0"/>
                  <a:pt x="73337" y="0"/>
                </a:cubicBezTo>
                <a:close/>
              </a:path>
            </a:pathLst>
          </a:custGeom>
          <a:solidFill>
            <a:srgbClr val="78909C">
              <a:alpha val="5098"/>
            </a:srgbClr>
          </a:solidFill>
          <a:ln/>
        </p:spPr>
      </p:sp>
      <p:sp>
        <p:nvSpPr>
          <p:cNvPr id="54" name="Shape 52"/>
          <p:cNvSpPr/>
          <p:nvPr/>
        </p:nvSpPr>
        <p:spPr>
          <a:xfrm>
            <a:off x="6497511" y="5426081"/>
            <a:ext cx="366677" cy="366677"/>
          </a:xfrm>
          <a:custGeom>
            <a:avLst/>
            <a:gdLst/>
            <a:ahLst/>
            <a:cxnLst/>
            <a:rect l="l" t="t" r="r" b="b"/>
            <a:pathLst>
              <a:path w="366677" h="366677">
                <a:moveTo>
                  <a:pt x="73335" y="0"/>
                </a:moveTo>
                <a:lnTo>
                  <a:pt x="293341" y="0"/>
                </a:lnTo>
                <a:cubicBezTo>
                  <a:pt x="333816" y="0"/>
                  <a:pt x="366677" y="32860"/>
                  <a:pt x="366677" y="73335"/>
                </a:cubicBezTo>
                <a:lnTo>
                  <a:pt x="366677" y="293341"/>
                </a:lnTo>
                <a:cubicBezTo>
                  <a:pt x="366677" y="333816"/>
                  <a:pt x="333816" y="366677"/>
                  <a:pt x="293341" y="366677"/>
                </a:cubicBezTo>
                <a:lnTo>
                  <a:pt x="73335" y="366677"/>
                </a:lnTo>
                <a:cubicBezTo>
                  <a:pt x="32860" y="366677"/>
                  <a:pt x="0" y="333816"/>
                  <a:pt x="0" y="293341"/>
                </a:cubicBezTo>
                <a:lnTo>
                  <a:pt x="0" y="73335"/>
                </a:lnTo>
                <a:cubicBezTo>
                  <a:pt x="0" y="32860"/>
                  <a:pt x="32860" y="0"/>
                  <a:pt x="73335" y="0"/>
                </a:cubicBezTo>
                <a:close/>
              </a:path>
            </a:pathLst>
          </a:custGeom>
          <a:solidFill>
            <a:srgbClr val="78909C"/>
          </a:solidFill>
          <a:ln/>
        </p:spPr>
      </p:sp>
      <p:sp>
        <p:nvSpPr>
          <p:cNvPr id="55" name="Shape 53"/>
          <p:cNvSpPr/>
          <p:nvPr/>
        </p:nvSpPr>
        <p:spPr>
          <a:xfrm>
            <a:off x="6598347" y="5536084"/>
            <a:ext cx="165005" cy="146671"/>
          </a:xfrm>
          <a:custGeom>
            <a:avLst/>
            <a:gdLst/>
            <a:ahLst/>
            <a:cxnLst/>
            <a:rect l="l" t="t" r="r" b="b"/>
            <a:pathLst>
              <a:path w="165005" h="146671">
                <a:moveTo>
                  <a:pt x="103357" y="344"/>
                </a:moveTo>
                <a:cubicBezTo>
                  <a:pt x="98487" y="-1060"/>
                  <a:pt x="93417" y="1776"/>
                  <a:pt x="92013" y="6646"/>
                </a:cubicBezTo>
                <a:lnTo>
                  <a:pt x="55345" y="134983"/>
                </a:lnTo>
                <a:cubicBezTo>
                  <a:pt x="53942" y="139853"/>
                  <a:pt x="56778" y="144923"/>
                  <a:pt x="61648" y="146327"/>
                </a:cubicBezTo>
                <a:cubicBezTo>
                  <a:pt x="66517" y="147731"/>
                  <a:pt x="71588" y="144895"/>
                  <a:pt x="72992" y="140025"/>
                </a:cubicBezTo>
                <a:lnTo>
                  <a:pt x="109659" y="11688"/>
                </a:lnTo>
                <a:cubicBezTo>
                  <a:pt x="111063" y="6818"/>
                  <a:pt x="108227" y="1747"/>
                  <a:pt x="103357" y="344"/>
                </a:cubicBezTo>
                <a:close/>
                <a:moveTo>
                  <a:pt x="121863" y="39332"/>
                </a:moveTo>
                <a:cubicBezTo>
                  <a:pt x="118282" y="42913"/>
                  <a:pt x="118282" y="48728"/>
                  <a:pt x="121863" y="52309"/>
                </a:cubicBezTo>
                <a:lnTo>
                  <a:pt x="142889" y="73335"/>
                </a:lnTo>
                <a:lnTo>
                  <a:pt x="121863" y="94362"/>
                </a:lnTo>
                <a:cubicBezTo>
                  <a:pt x="118282" y="97943"/>
                  <a:pt x="118282" y="103758"/>
                  <a:pt x="121863" y="107339"/>
                </a:cubicBezTo>
                <a:cubicBezTo>
                  <a:pt x="125444" y="110920"/>
                  <a:pt x="131259" y="110920"/>
                  <a:pt x="134840" y="107339"/>
                </a:cubicBezTo>
                <a:lnTo>
                  <a:pt x="162340" y="79838"/>
                </a:lnTo>
                <a:cubicBezTo>
                  <a:pt x="165921" y="76257"/>
                  <a:pt x="165921" y="70442"/>
                  <a:pt x="162340" y="66861"/>
                </a:cubicBezTo>
                <a:lnTo>
                  <a:pt x="134840" y="39360"/>
                </a:lnTo>
                <a:cubicBezTo>
                  <a:pt x="131259" y="35780"/>
                  <a:pt x="125444" y="35780"/>
                  <a:pt x="121863" y="39360"/>
                </a:cubicBezTo>
                <a:close/>
                <a:moveTo>
                  <a:pt x="43170" y="39332"/>
                </a:moveTo>
                <a:cubicBezTo>
                  <a:pt x="39590" y="35751"/>
                  <a:pt x="33774" y="35751"/>
                  <a:pt x="30194" y="39332"/>
                </a:cubicBezTo>
                <a:lnTo>
                  <a:pt x="2693" y="66833"/>
                </a:lnTo>
                <a:cubicBezTo>
                  <a:pt x="-888" y="70413"/>
                  <a:pt x="-888" y="76229"/>
                  <a:pt x="2693" y="79809"/>
                </a:cubicBezTo>
                <a:lnTo>
                  <a:pt x="30194" y="107310"/>
                </a:lnTo>
                <a:cubicBezTo>
                  <a:pt x="33774" y="110891"/>
                  <a:pt x="39590" y="110891"/>
                  <a:pt x="43170" y="107310"/>
                </a:cubicBezTo>
                <a:cubicBezTo>
                  <a:pt x="46751" y="103729"/>
                  <a:pt x="46751" y="97914"/>
                  <a:pt x="43170" y="94333"/>
                </a:cubicBezTo>
                <a:lnTo>
                  <a:pt x="22144" y="73335"/>
                </a:lnTo>
                <a:lnTo>
                  <a:pt x="43142" y="52309"/>
                </a:lnTo>
                <a:cubicBezTo>
                  <a:pt x="46723" y="48728"/>
                  <a:pt x="46723" y="42913"/>
                  <a:pt x="43142" y="39332"/>
                </a:cubicBezTo>
                <a:close/>
              </a:path>
            </a:pathLst>
          </a:custGeom>
          <a:solidFill>
            <a:srgbClr val="FFFFFF"/>
          </a:solidFill>
          <a:ln/>
        </p:spPr>
      </p:sp>
      <p:sp>
        <p:nvSpPr>
          <p:cNvPr id="56" name="Text 54"/>
          <p:cNvSpPr/>
          <p:nvPr/>
        </p:nvSpPr>
        <p:spPr>
          <a:xfrm>
            <a:off x="6974191" y="5407747"/>
            <a:ext cx="1210033" cy="220006"/>
          </a:xfrm>
          <a:prstGeom prst="rect">
            <a:avLst/>
          </a:prstGeom>
          <a:noFill/>
          <a:ln/>
        </p:spPr>
        <p:txBody>
          <a:bodyPr wrap="square" lIns="0" tIns="0" rIns="0" bIns="0" rtlCol="0" anchor="ctr"/>
          <a:lstStyle/>
          <a:p>
            <a:pPr>
              <a:lnSpc>
                <a:spcPct val="130000"/>
              </a:lnSpc>
            </a:pPr>
            <a:r>
              <a:rPr lang="en-US" sz="1155" b="1" dirty="0">
                <a:solidFill>
                  <a:srgbClr val="37474F"/>
                </a:solidFill>
                <a:latin typeface="MiSans" pitchFamily="34" charset="0"/>
                <a:ea typeface="MiSans" pitchFamily="34" charset="-122"/>
                <a:cs typeface="MiSans" pitchFamily="34" charset="-120"/>
              </a:rPr>
              <a:t>VS Code</a:t>
            </a:r>
            <a:endParaRPr lang="en-US" sz="1600" dirty="0"/>
          </a:p>
        </p:txBody>
      </p:sp>
      <p:sp>
        <p:nvSpPr>
          <p:cNvPr id="57" name="Text 55"/>
          <p:cNvSpPr/>
          <p:nvPr/>
        </p:nvSpPr>
        <p:spPr>
          <a:xfrm>
            <a:off x="6974191" y="5627753"/>
            <a:ext cx="1200866" cy="183338"/>
          </a:xfrm>
          <a:prstGeom prst="rect">
            <a:avLst/>
          </a:prstGeom>
          <a:noFill/>
          <a:ln/>
        </p:spPr>
        <p:txBody>
          <a:bodyPr wrap="square" lIns="0" tIns="0" rIns="0" bIns="0" rtlCol="0" anchor="ctr"/>
          <a:lstStyle/>
          <a:p>
            <a:pPr>
              <a:lnSpc>
                <a:spcPct val="120000"/>
              </a:lnSpc>
            </a:pPr>
            <a:r>
              <a:rPr lang="en-US" sz="1011" dirty="0">
                <a:solidFill>
                  <a:srgbClr val="607D8B"/>
                </a:solidFill>
                <a:latin typeface="MiSans" pitchFamily="34" charset="0"/>
                <a:ea typeface="MiSans" pitchFamily="34" charset="-122"/>
                <a:cs typeface="MiSans" pitchFamily="34" charset="-120"/>
              </a:rPr>
              <a:t>Trình soạn thảo mã</a:t>
            </a:r>
            <a:endParaRPr lang="en-US" sz="1600" dirty="0"/>
          </a:p>
        </p:txBody>
      </p:sp>
      <p:sp>
        <p:nvSpPr>
          <p:cNvPr id="58" name="Shape 56"/>
          <p:cNvSpPr/>
          <p:nvPr/>
        </p:nvSpPr>
        <p:spPr>
          <a:xfrm>
            <a:off x="6387508" y="6031098"/>
            <a:ext cx="5234310" cy="623350"/>
          </a:xfrm>
          <a:custGeom>
            <a:avLst/>
            <a:gdLst/>
            <a:ahLst/>
            <a:cxnLst/>
            <a:rect l="l" t="t" r="r" b="b"/>
            <a:pathLst>
              <a:path w="5234310" h="623350">
                <a:moveTo>
                  <a:pt x="73337" y="0"/>
                </a:moveTo>
                <a:lnTo>
                  <a:pt x="5160973" y="0"/>
                </a:lnTo>
                <a:cubicBezTo>
                  <a:pt x="5201476" y="0"/>
                  <a:pt x="5234310" y="32834"/>
                  <a:pt x="5234310" y="73337"/>
                </a:cubicBezTo>
                <a:lnTo>
                  <a:pt x="5234310" y="550013"/>
                </a:lnTo>
                <a:cubicBezTo>
                  <a:pt x="5234310" y="590516"/>
                  <a:pt x="5201476" y="623350"/>
                  <a:pt x="5160973" y="623350"/>
                </a:cubicBezTo>
                <a:lnTo>
                  <a:pt x="73337" y="623350"/>
                </a:lnTo>
                <a:cubicBezTo>
                  <a:pt x="32861" y="623350"/>
                  <a:pt x="0" y="590489"/>
                  <a:pt x="0" y="550013"/>
                </a:cubicBezTo>
                <a:lnTo>
                  <a:pt x="0" y="73337"/>
                </a:lnTo>
                <a:cubicBezTo>
                  <a:pt x="0" y="32861"/>
                  <a:pt x="32861" y="0"/>
                  <a:pt x="73337" y="0"/>
                </a:cubicBezTo>
                <a:close/>
              </a:path>
            </a:pathLst>
          </a:custGeom>
          <a:solidFill>
            <a:srgbClr val="FF8A65">
              <a:alpha val="5098"/>
            </a:srgbClr>
          </a:solidFill>
          <a:ln/>
        </p:spPr>
      </p:sp>
      <p:sp>
        <p:nvSpPr>
          <p:cNvPr id="59" name="Shape 57"/>
          <p:cNvSpPr/>
          <p:nvPr/>
        </p:nvSpPr>
        <p:spPr>
          <a:xfrm>
            <a:off x="6497511" y="6159434"/>
            <a:ext cx="366677" cy="366677"/>
          </a:xfrm>
          <a:custGeom>
            <a:avLst/>
            <a:gdLst/>
            <a:ahLst/>
            <a:cxnLst/>
            <a:rect l="l" t="t" r="r" b="b"/>
            <a:pathLst>
              <a:path w="366677" h="366677">
                <a:moveTo>
                  <a:pt x="73335" y="0"/>
                </a:moveTo>
                <a:lnTo>
                  <a:pt x="293341" y="0"/>
                </a:lnTo>
                <a:cubicBezTo>
                  <a:pt x="333816" y="0"/>
                  <a:pt x="366677" y="32860"/>
                  <a:pt x="366677" y="73335"/>
                </a:cubicBezTo>
                <a:lnTo>
                  <a:pt x="366677" y="293341"/>
                </a:lnTo>
                <a:cubicBezTo>
                  <a:pt x="366677" y="333816"/>
                  <a:pt x="333816" y="366677"/>
                  <a:pt x="293341" y="366677"/>
                </a:cubicBezTo>
                <a:lnTo>
                  <a:pt x="73335" y="366677"/>
                </a:lnTo>
                <a:cubicBezTo>
                  <a:pt x="32860" y="366677"/>
                  <a:pt x="0" y="333816"/>
                  <a:pt x="0" y="293341"/>
                </a:cubicBezTo>
                <a:lnTo>
                  <a:pt x="0" y="73335"/>
                </a:lnTo>
                <a:cubicBezTo>
                  <a:pt x="0" y="32860"/>
                  <a:pt x="32860" y="0"/>
                  <a:pt x="73335" y="0"/>
                </a:cubicBezTo>
                <a:close/>
              </a:path>
            </a:pathLst>
          </a:custGeom>
          <a:solidFill>
            <a:srgbClr val="FF8A65"/>
          </a:solidFill>
          <a:ln/>
        </p:spPr>
      </p:sp>
      <p:sp>
        <p:nvSpPr>
          <p:cNvPr id="60" name="Shape 58"/>
          <p:cNvSpPr/>
          <p:nvPr/>
        </p:nvSpPr>
        <p:spPr>
          <a:xfrm>
            <a:off x="6616681" y="6269437"/>
            <a:ext cx="128337" cy="146671"/>
          </a:xfrm>
          <a:custGeom>
            <a:avLst/>
            <a:gdLst/>
            <a:ahLst/>
            <a:cxnLst/>
            <a:rect l="l" t="t" r="r" b="b"/>
            <a:pathLst>
              <a:path w="128337" h="146671">
                <a:moveTo>
                  <a:pt x="128337" y="58955"/>
                </a:moveTo>
                <a:cubicBezTo>
                  <a:pt x="124097" y="61762"/>
                  <a:pt x="119227" y="64025"/>
                  <a:pt x="114157" y="65830"/>
                </a:cubicBezTo>
                <a:cubicBezTo>
                  <a:pt x="100693" y="70643"/>
                  <a:pt x="83018" y="73335"/>
                  <a:pt x="64168" y="73335"/>
                </a:cubicBezTo>
                <a:cubicBezTo>
                  <a:pt x="45319" y="73335"/>
                  <a:pt x="27615" y="70614"/>
                  <a:pt x="14180" y="65830"/>
                </a:cubicBezTo>
                <a:cubicBezTo>
                  <a:pt x="9138" y="64025"/>
                  <a:pt x="4240" y="61762"/>
                  <a:pt x="0" y="58955"/>
                </a:cubicBezTo>
                <a:lnTo>
                  <a:pt x="0" y="82502"/>
                </a:lnTo>
                <a:cubicBezTo>
                  <a:pt x="0" y="95164"/>
                  <a:pt x="28733" y="105420"/>
                  <a:pt x="64168" y="105420"/>
                </a:cubicBezTo>
                <a:cubicBezTo>
                  <a:pt x="99604" y="105420"/>
                  <a:pt x="128337" y="95164"/>
                  <a:pt x="128337" y="82502"/>
                </a:cubicBezTo>
                <a:lnTo>
                  <a:pt x="128337" y="58955"/>
                </a:lnTo>
                <a:close/>
                <a:moveTo>
                  <a:pt x="128337" y="36668"/>
                </a:moveTo>
                <a:lnTo>
                  <a:pt x="128337" y="22917"/>
                </a:lnTo>
                <a:cubicBezTo>
                  <a:pt x="128337" y="10255"/>
                  <a:pt x="99604" y="0"/>
                  <a:pt x="64168" y="0"/>
                </a:cubicBezTo>
                <a:cubicBezTo>
                  <a:pt x="28733" y="0"/>
                  <a:pt x="0" y="10255"/>
                  <a:pt x="0" y="22917"/>
                </a:cubicBezTo>
                <a:lnTo>
                  <a:pt x="0" y="36668"/>
                </a:lnTo>
                <a:cubicBezTo>
                  <a:pt x="0" y="49329"/>
                  <a:pt x="28733" y="59585"/>
                  <a:pt x="64168" y="59585"/>
                </a:cubicBezTo>
                <a:cubicBezTo>
                  <a:pt x="99604" y="59585"/>
                  <a:pt x="128337" y="49329"/>
                  <a:pt x="128337" y="36668"/>
                </a:cubicBezTo>
                <a:close/>
                <a:moveTo>
                  <a:pt x="114157" y="111665"/>
                </a:moveTo>
                <a:cubicBezTo>
                  <a:pt x="100722" y="116448"/>
                  <a:pt x="83047" y="119170"/>
                  <a:pt x="64168" y="119170"/>
                </a:cubicBezTo>
                <a:cubicBezTo>
                  <a:pt x="45290" y="119170"/>
                  <a:pt x="27615" y="116448"/>
                  <a:pt x="14180" y="111665"/>
                </a:cubicBezTo>
                <a:cubicBezTo>
                  <a:pt x="9138" y="109860"/>
                  <a:pt x="4240" y="107597"/>
                  <a:pt x="0" y="104789"/>
                </a:cubicBezTo>
                <a:lnTo>
                  <a:pt x="0" y="123753"/>
                </a:lnTo>
                <a:cubicBezTo>
                  <a:pt x="0" y="136415"/>
                  <a:pt x="28733" y="146671"/>
                  <a:pt x="64168" y="146671"/>
                </a:cubicBezTo>
                <a:cubicBezTo>
                  <a:pt x="99604" y="146671"/>
                  <a:pt x="128337" y="136415"/>
                  <a:pt x="128337" y="123753"/>
                </a:cubicBezTo>
                <a:lnTo>
                  <a:pt x="128337" y="104789"/>
                </a:lnTo>
                <a:cubicBezTo>
                  <a:pt x="124097" y="107597"/>
                  <a:pt x="119227" y="109860"/>
                  <a:pt x="114157" y="111665"/>
                </a:cubicBezTo>
                <a:close/>
              </a:path>
            </a:pathLst>
          </a:custGeom>
          <a:solidFill>
            <a:srgbClr val="FFFFFF"/>
          </a:solidFill>
          <a:ln/>
        </p:spPr>
      </p:sp>
      <p:sp>
        <p:nvSpPr>
          <p:cNvPr id="61" name="Text 59"/>
          <p:cNvSpPr/>
          <p:nvPr/>
        </p:nvSpPr>
        <p:spPr>
          <a:xfrm>
            <a:off x="6974191" y="6141101"/>
            <a:ext cx="1430039" cy="220006"/>
          </a:xfrm>
          <a:prstGeom prst="rect">
            <a:avLst/>
          </a:prstGeom>
          <a:noFill/>
          <a:ln/>
        </p:spPr>
        <p:txBody>
          <a:bodyPr wrap="square" lIns="0" tIns="0" rIns="0" bIns="0" rtlCol="0" anchor="ctr"/>
          <a:lstStyle/>
          <a:p>
            <a:pPr>
              <a:lnSpc>
                <a:spcPct val="130000"/>
              </a:lnSpc>
            </a:pPr>
            <a:r>
              <a:rPr lang="en-US" sz="1155" b="1" dirty="0">
                <a:solidFill>
                  <a:srgbClr val="37474F"/>
                </a:solidFill>
                <a:latin typeface="MiSans" pitchFamily="34" charset="0"/>
                <a:ea typeface="MiSans" pitchFamily="34" charset="-122"/>
                <a:cs typeface="MiSans" pitchFamily="34" charset="-120"/>
              </a:rPr>
              <a:t>phpMyAdmin</a:t>
            </a:r>
            <a:endParaRPr lang="en-US" sz="1600" dirty="0"/>
          </a:p>
        </p:txBody>
      </p:sp>
      <p:sp>
        <p:nvSpPr>
          <p:cNvPr id="62" name="Text 60"/>
          <p:cNvSpPr/>
          <p:nvPr/>
        </p:nvSpPr>
        <p:spPr>
          <a:xfrm>
            <a:off x="6974191" y="6361107"/>
            <a:ext cx="1420872" cy="183338"/>
          </a:xfrm>
          <a:prstGeom prst="rect">
            <a:avLst/>
          </a:prstGeom>
          <a:noFill/>
          <a:ln/>
        </p:spPr>
        <p:txBody>
          <a:bodyPr wrap="square" lIns="0" tIns="0" rIns="0" bIns="0" rtlCol="0" anchor="ctr"/>
          <a:lstStyle/>
          <a:p>
            <a:pPr>
              <a:lnSpc>
                <a:spcPct val="120000"/>
              </a:lnSpc>
            </a:pPr>
            <a:r>
              <a:rPr lang="en-US" sz="1011" dirty="0">
                <a:solidFill>
                  <a:srgbClr val="607D8B"/>
                </a:solidFill>
                <a:latin typeface="MiSans" pitchFamily="34" charset="0"/>
                <a:ea typeface="MiSans" pitchFamily="34" charset="-122"/>
                <a:cs typeface="MiSans" pitchFamily="34" charset="-120"/>
              </a:rPr>
              <a:t>Công cụ quản trị CSDL</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76878" y="471100"/>
            <a:ext cx="452253" cy="37688"/>
          </a:xfrm>
          <a:custGeom>
            <a:avLst/>
            <a:gdLst/>
            <a:ahLst/>
            <a:cxnLst/>
            <a:rect l="l" t="t" r="r" b="b"/>
            <a:pathLst>
              <a:path w="452253" h="37688">
                <a:moveTo>
                  <a:pt x="0" y="0"/>
                </a:moveTo>
                <a:lnTo>
                  <a:pt x="452253" y="0"/>
                </a:lnTo>
                <a:lnTo>
                  <a:pt x="452253" y="37688"/>
                </a:lnTo>
                <a:lnTo>
                  <a:pt x="0" y="37688"/>
                </a:lnTo>
                <a:lnTo>
                  <a:pt x="0" y="0"/>
                </a:lnTo>
                <a:close/>
              </a:path>
            </a:pathLst>
          </a:custGeom>
          <a:solidFill>
            <a:srgbClr val="1E88E5"/>
          </a:solidFill>
          <a:ln/>
        </p:spPr>
      </p:sp>
      <p:sp>
        <p:nvSpPr>
          <p:cNvPr id="3" name="Text 1"/>
          <p:cNvSpPr/>
          <p:nvPr/>
        </p:nvSpPr>
        <p:spPr>
          <a:xfrm>
            <a:off x="979883" y="376880"/>
            <a:ext cx="1347338" cy="226127"/>
          </a:xfrm>
          <a:prstGeom prst="rect">
            <a:avLst/>
          </a:prstGeom>
          <a:noFill/>
          <a:ln/>
        </p:spPr>
        <p:txBody>
          <a:bodyPr wrap="square" lIns="0" tIns="0" rIns="0" bIns="0" rtlCol="0" anchor="ctr"/>
          <a:lstStyle/>
          <a:p>
            <a:pPr>
              <a:lnSpc>
                <a:spcPct val="130000"/>
              </a:lnSpc>
            </a:pPr>
            <a:r>
              <a:rPr lang="en-US" sz="1187" b="1" kern="0" spc="59" dirty="0">
                <a:solidFill>
                  <a:srgbClr val="1E88E5"/>
                </a:solidFill>
                <a:latin typeface="MiSans" pitchFamily="34" charset="0"/>
                <a:ea typeface="MiSans" pitchFamily="34" charset="-122"/>
                <a:cs typeface="MiSans" pitchFamily="34" charset="-120"/>
              </a:rPr>
              <a:t>System Design</a:t>
            </a:r>
            <a:endParaRPr lang="en-US" sz="1600" dirty="0"/>
          </a:p>
        </p:txBody>
      </p:sp>
      <p:sp>
        <p:nvSpPr>
          <p:cNvPr id="4" name="Text 2"/>
          <p:cNvSpPr/>
          <p:nvPr/>
        </p:nvSpPr>
        <p:spPr>
          <a:xfrm>
            <a:off x="376878" y="716070"/>
            <a:ext cx="11664371" cy="452253"/>
          </a:xfrm>
          <a:prstGeom prst="rect">
            <a:avLst/>
          </a:prstGeom>
          <a:noFill/>
          <a:ln/>
        </p:spPr>
        <p:txBody>
          <a:bodyPr wrap="square" lIns="0" tIns="0" rIns="0" bIns="0" rtlCol="0" anchor="ctr"/>
          <a:lstStyle/>
          <a:p>
            <a:pPr>
              <a:lnSpc>
                <a:spcPct val="80000"/>
              </a:lnSpc>
            </a:pPr>
            <a:r>
              <a:rPr lang="en-US" sz="3561" b="1" dirty="0">
                <a:solidFill>
                  <a:srgbClr val="37474F"/>
                </a:solidFill>
                <a:latin typeface="阿里妈妈数黑体" pitchFamily="34" charset="0"/>
                <a:ea typeface="阿里妈妈数黑体" pitchFamily="34" charset="-122"/>
                <a:cs typeface="阿里妈妈数黑体" pitchFamily="34" charset="-120"/>
              </a:rPr>
              <a:t>Kiến trúc hệ thống</a:t>
            </a:r>
            <a:endParaRPr lang="en-US" sz="1600" dirty="0"/>
          </a:p>
        </p:txBody>
      </p:sp>
      <p:sp>
        <p:nvSpPr>
          <p:cNvPr id="5" name="Shape 3"/>
          <p:cNvSpPr/>
          <p:nvPr/>
        </p:nvSpPr>
        <p:spPr>
          <a:xfrm>
            <a:off x="376878" y="1356763"/>
            <a:ext cx="4494269" cy="4070281"/>
          </a:xfrm>
          <a:custGeom>
            <a:avLst/>
            <a:gdLst/>
            <a:ahLst/>
            <a:cxnLst/>
            <a:rect l="l" t="t" r="r" b="b"/>
            <a:pathLst>
              <a:path w="4494269" h="4070281">
                <a:moveTo>
                  <a:pt x="150763" y="0"/>
                </a:moveTo>
                <a:lnTo>
                  <a:pt x="4343506" y="0"/>
                </a:lnTo>
                <a:cubicBezTo>
                  <a:pt x="4426770" y="0"/>
                  <a:pt x="4494269" y="67499"/>
                  <a:pt x="4494269" y="150763"/>
                </a:cubicBezTo>
                <a:lnTo>
                  <a:pt x="4494269" y="3919518"/>
                </a:lnTo>
                <a:cubicBezTo>
                  <a:pt x="4494269" y="4002782"/>
                  <a:pt x="4426770" y="4070281"/>
                  <a:pt x="4343506" y="4070281"/>
                </a:cubicBezTo>
                <a:lnTo>
                  <a:pt x="150763" y="4070281"/>
                </a:lnTo>
                <a:cubicBezTo>
                  <a:pt x="67499" y="4070281"/>
                  <a:pt x="0" y="4002782"/>
                  <a:pt x="0" y="3919518"/>
                </a:cubicBezTo>
                <a:lnTo>
                  <a:pt x="0" y="150763"/>
                </a:lnTo>
                <a:cubicBezTo>
                  <a:pt x="0" y="67555"/>
                  <a:pt x="67555" y="0"/>
                  <a:pt x="150763" y="0"/>
                </a:cubicBezTo>
                <a:close/>
              </a:path>
            </a:pathLst>
          </a:custGeom>
          <a:gradFill flip="none" rotWithShape="1">
            <a:gsLst>
              <a:gs pos="0">
                <a:srgbClr val="1E88E5"/>
              </a:gs>
              <a:gs pos="100000">
                <a:srgbClr val="1E88E5">
                  <a:alpha val="80000"/>
                </a:srgbClr>
              </a:gs>
            </a:gsLst>
            <a:lin ang="2700000" scaled="1"/>
          </a:gradFill>
          <a:ln/>
          <a:effectLst>
            <a:outerShdw blurRad="235549" dist="188439" dir="5400000" algn="bl" rotWithShape="0">
              <a:srgbClr val="000000">
                <a:alpha val="10196"/>
              </a:srgbClr>
            </a:outerShdw>
          </a:effectLst>
        </p:spPr>
      </p:sp>
      <p:sp>
        <p:nvSpPr>
          <p:cNvPr id="6" name="Shape 4"/>
          <p:cNvSpPr/>
          <p:nvPr/>
        </p:nvSpPr>
        <p:spPr>
          <a:xfrm>
            <a:off x="603005" y="1582889"/>
            <a:ext cx="452253" cy="452253"/>
          </a:xfrm>
          <a:custGeom>
            <a:avLst/>
            <a:gdLst/>
            <a:ahLst/>
            <a:cxnLst/>
            <a:rect l="l" t="t" r="r" b="b"/>
            <a:pathLst>
              <a:path w="452253" h="452253">
                <a:moveTo>
                  <a:pt x="75377" y="0"/>
                </a:moveTo>
                <a:lnTo>
                  <a:pt x="376876" y="0"/>
                </a:lnTo>
                <a:cubicBezTo>
                  <a:pt x="418478" y="0"/>
                  <a:pt x="452253" y="33775"/>
                  <a:pt x="452253" y="75377"/>
                </a:cubicBezTo>
                <a:lnTo>
                  <a:pt x="452253" y="376876"/>
                </a:lnTo>
                <a:cubicBezTo>
                  <a:pt x="452253" y="418478"/>
                  <a:pt x="418478" y="452253"/>
                  <a:pt x="376876" y="452253"/>
                </a:cubicBezTo>
                <a:lnTo>
                  <a:pt x="75377" y="452253"/>
                </a:lnTo>
                <a:cubicBezTo>
                  <a:pt x="33775" y="452253"/>
                  <a:pt x="0" y="418478"/>
                  <a:pt x="0" y="376876"/>
                </a:cubicBezTo>
                <a:lnTo>
                  <a:pt x="0" y="75377"/>
                </a:lnTo>
                <a:cubicBezTo>
                  <a:pt x="0" y="33775"/>
                  <a:pt x="33775" y="0"/>
                  <a:pt x="75377" y="0"/>
                </a:cubicBezTo>
                <a:close/>
              </a:path>
            </a:pathLst>
          </a:custGeom>
          <a:solidFill>
            <a:srgbClr val="FFFFFF">
              <a:alpha val="20000"/>
            </a:srgbClr>
          </a:solidFill>
          <a:ln/>
        </p:spPr>
      </p:sp>
      <p:sp>
        <p:nvSpPr>
          <p:cNvPr id="7" name="Shape 5"/>
          <p:cNvSpPr/>
          <p:nvPr/>
        </p:nvSpPr>
        <p:spPr>
          <a:xfrm>
            <a:off x="716068" y="1695953"/>
            <a:ext cx="226127" cy="226127"/>
          </a:xfrm>
          <a:custGeom>
            <a:avLst/>
            <a:gdLst/>
            <a:ahLst/>
            <a:cxnLst/>
            <a:rect l="l" t="t" r="r" b="b"/>
            <a:pathLst>
              <a:path w="226127" h="226127">
                <a:moveTo>
                  <a:pt x="84798" y="28266"/>
                </a:moveTo>
                <a:cubicBezTo>
                  <a:pt x="84798" y="20449"/>
                  <a:pt x="91113" y="14133"/>
                  <a:pt x="98930" y="14133"/>
                </a:cubicBezTo>
                <a:lnTo>
                  <a:pt x="127196" y="14133"/>
                </a:lnTo>
                <a:cubicBezTo>
                  <a:pt x="135014" y="14133"/>
                  <a:pt x="141329" y="20449"/>
                  <a:pt x="141329" y="28266"/>
                </a:cubicBezTo>
                <a:lnTo>
                  <a:pt x="141329" y="56532"/>
                </a:lnTo>
                <a:cubicBezTo>
                  <a:pt x="141329" y="64349"/>
                  <a:pt x="135014" y="70665"/>
                  <a:pt x="127196" y="70665"/>
                </a:cubicBezTo>
                <a:lnTo>
                  <a:pt x="123663" y="70665"/>
                </a:lnTo>
                <a:lnTo>
                  <a:pt x="123663" y="98930"/>
                </a:lnTo>
                <a:lnTo>
                  <a:pt x="176662" y="98930"/>
                </a:lnTo>
                <a:cubicBezTo>
                  <a:pt x="194239" y="98930"/>
                  <a:pt x="208461" y="113152"/>
                  <a:pt x="208461" y="130730"/>
                </a:cubicBezTo>
                <a:lnTo>
                  <a:pt x="208461" y="155462"/>
                </a:lnTo>
                <a:lnTo>
                  <a:pt x="211994" y="155462"/>
                </a:lnTo>
                <a:cubicBezTo>
                  <a:pt x="219811" y="155462"/>
                  <a:pt x="226127" y="161778"/>
                  <a:pt x="226127" y="169595"/>
                </a:cubicBezTo>
                <a:lnTo>
                  <a:pt x="226127" y="197861"/>
                </a:lnTo>
                <a:cubicBezTo>
                  <a:pt x="226127" y="205678"/>
                  <a:pt x="219811" y="211994"/>
                  <a:pt x="211994" y="211994"/>
                </a:cubicBezTo>
                <a:lnTo>
                  <a:pt x="183728" y="211994"/>
                </a:lnTo>
                <a:cubicBezTo>
                  <a:pt x="175911" y="211994"/>
                  <a:pt x="169595" y="205678"/>
                  <a:pt x="169595" y="197861"/>
                </a:cubicBezTo>
                <a:lnTo>
                  <a:pt x="169595" y="169595"/>
                </a:lnTo>
                <a:cubicBezTo>
                  <a:pt x="169595" y="161778"/>
                  <a:pt x="175911" y="155462"/>
                  <a:pt x="183728" y="155462"/>
                </a:cubicBezTo>
                <a:lnTo>
                  <a:pt x="187261" y="155462"/>
                </a:lnTo>
                <a:lnTo>
                  <a:pt x="187261" y="130730"/>
                </a:lnTo>
                <a:cubicBezTo>
                  <a:pt x="187261" y="124856"/>
                  <a:pt x="182536" y="120130"/>
                  <a:pt x="176662" y="120130"/>
                </a:cubicBezTo>
                <a:lnTo>
                  <a:pt x="123663" y="120130"/>
                </a:lnTo>
                <a:lnTo>
                  <a:pt x="123663" y="155462"/>
                </a:lnTo>
                <a:lnTo>
                  <a:pt x="127196" y="155462"/>
                </a:lnTo>
                <a:cubicBezTo>
                  <a:pt x="135014" y="155462"/>
                  <a:pt x="141329" y="161778"/>
                  <a:pt x="141329" y="169595"/>
                </a:cubicBezTo>
                <a:lnTo>
                  <a:pt x="141329" y="197861"/>
                </a:lnTo>
                <a:cubicBezTo>
                  <a:pt x="141329" y="205678"/>
                  <a:pt x="135014" y="211994"/>
                  <a:pt x="127196" y="211994"/>
                </a:cubicBezTo>
                <a:lnTo>
                  <a:pt x="98930" y="211994"/>
                </a:lnTo>
                <a:cubicBezTo>
                  <a:pt x="91113" y="211994"/>
                  <a:pt x="84798" y="205678"/>
                  <a:pt x="84798" y="197861"/>
                </a:cubicBezTo>
                <a:lnTo>
                  <a:pt x="84798" y="169595"/>
                </a:lnTo>
                <a:cubicBezTo>
                  <a:pt x="84798" y="161778"/>
                  <a:pt x="91113" y="155462"/>
                  <a:pt x="98930" y="155462"/>
                </a:cubicBezTo>
                <a:lnTo>
                  <a:pt x="102464" y="155462"/>
                </a:lnTo>
                <a:lnTo>
                  <a:pt x="102464" y="120130"/>
                </a:lnTo>
                <a:lnTo>
                  <a:pt x="49465" y="120130"/>
                </a:lnTo>
                <a:cubicBezTo>
                  <a:pt x="43591" y="120130"/>
                  <a:pt x="38866" y="124856"/>
                  <a:pt x="38866" y="130730"/>
                </a:cubicBezTo>
                <a:lnTo>
                  <a:pt x="38866" y="155462"/>
                </a:lnTo>
                <a:lnTo>
                  <a:pt x="42399" y="155462"/>
                </a:lnTo>
                <a:cubicBezTo>
                  <a:pt x="50216" y="155462"/>
                  <a:pt x="56532" y="161778"/>
                  <a:pt x="56532" y="169595"/>
                </a:cubicBezTo>
                <a:lnTo>
                  <a:pt x="56532" y="197861"/>
                </a:lnTo>
                <a:cubicBezTo>
                  <a:pt x="56532" y="205678"/>
                  <a:pt x="50216" y="211994"/>
                  <a:pt x="42399" y="211994"/>
                </a:cubicBezTo>
                <a:lnTo>
                  <a:pt x="14133" y="211994"/>
                </a:lnTo>
                <a:cubicBezTo>
                  <a:pt x="6316" y="211994"/>
                  <a:pt x="0" y="205678"/>
                  <a:pt x="0" y="197861"/>
                </a:cubicBezTo>
                <a:lnTo>
                  <a:pt x="0" y="169595"/>
                </a:lnTo>
                <a:cubicBezTo>
                  <a:pt x="0" y="161778"/>
                  <a:pt x="6316" y="155462"/>
                  <a:pt x="14133" y="155462"/>
                </a:cubicBezTo>
                <a:lnTo>
                  <a:pt x="17666" y="155462"/>
                </a:lnTo>
                <a:lnTo>
                  <a:pt x="17666" y="130730"/>
                </a:lnTo>
                <a:cubicBezTo>
                  <a:pt x="17666" y="113152"/>
                  <a:pt x="31887" y="98930"/>
                  <a:pt x="49465" y="98930"/>
                </a:cubicBezTo>
                <a:lnTo>
                  <a:pt x="102464" y="98930"/>
                </a:lnTo>
                <a:lnTo>
                  <a:pt x="102464" y="70665"/>
                </a:lnTo>
                <a:lnTo>
                  <a:pt x="98930" y="70665"/>
                </a:lnTo>
                <a:cubicBezTo>
                  <a:pt x="91113" y="70665"/>
                  <a:pt x="84798" y="64349"/>
                  <a:pt x="84798" y="56532"/>
                </a:cubicBezTo>
                <a:lnTo>
                  <a:pt x="84798" y="28266"/>
                </a:lnTo>
                <a:close/>
              </a:path>
            </a:pathLst>
          </a:custGeom>
          <a:solidFill>
            <a:srgbClr val="FFFFFF"/>
          </a:solidFill>
          <a:ln/>
        </p:spPr>
      </p:sp>
      <p:sp>
        <p:nvSpPr>
          <p:cNvPr id="8" name="Text 6"/>
          <p:cNvSpPr/>
          <p:nvPr/>
        </p:nvSpPr>
        <p:spPr>
          <a:xfrm>
            <a:off x="1168321" y="1677109"/>
            <a:ext cx="2082250" cy="263815"/>
          </a:xfrm>
          <a:prstGeom prst="rect">
            <a:avLst/>
          </a:prstGeom>
          <a:noFill/>
          <a:ln/>
        </p:spPr>
        <p:txBody>
          <a:bodyPr wrap="square" lIns="0" tIns="0" rIns="0" bIns="0" rtlCol="0" anchor="ctr"/>
          <a:lstStyle/>
          <a:p>
            <a:pPr>
              <a:lnSpc>
                <a:spcPct val="120000"/>
              </a:lnSpc>
            </a:pPr>
            <a:r>
              <a:rPr lang="en-US" sz="1484" b="1" dirty="0">
                <a:solidFill>
                  <a:srgbClr val="FFFFFF"/>
                </a:solidFill>
                <a:latin typeface="阿里妈妈数黑体" pitchFamily="34" charset="0"/>
                <a:ea typeface="阿里妈妈数黑体" pitchFamily="34" charset="-122"/>
                <a:cs typeface="阿里妈妈数黑体" pitchFamily="34" charset="-120"/>
              </a:rPr>
              <a:t>Mô hình Client-Server</a:t>
            </a:r>
            <a:endParaRPr lang="en-US" sz="1600" dirty="0"/>
          </a:p>
        </p:txBody>
      </p:sp>
      <p:sp>
        <p:nvSpPr>
          <p:cNvPr id="9" name="Text 7"/>
          <p:cNvSpPr/>
          <p:nvPr/>
        </p:nvSpPr>
        <p:spPr>
          <a:xfrm>
            <a:off x="603005" y="2185894"/>
            <a:ext cx="4117391" cy="489941"/>
          </a:xfrm>
          <a:prstGeom prst="rect">
            <a:avLst/>
          </a:prstGeom>
          <a:noFill/>
          <a:ln/>
        </p:spPr>
        <p:txBody>
          <a:bodyPr wrap="square" lIns="0" tIns="0" rIns="0" bIns="0" rtlCol="0" anchor="ctr"/>
          <a:lstStyle/>
          <a:p>
            <a:pPr>
              <a:lnSpc>
                <a:spcPct val="140000"/>
              </a:lnSpc>
            </a:pPr>
            <a:r>
              <a:rPr lang="en-US" sz="1187" dirty="0">
                <a:solidFill>
                  <a:srgbClr val="FFFFFF">
                    <a:alpha val="95000"/>
                  </a:srgbClr>
                </a:solidFill>
                <a:latin typeface="MiSans" pitchFamily="34" charset="0"/>
                <a:ea typeface="MiSans" pitchFamily="34" charset="-122"/>
                <a:cs typeface="MiSans" pitchFamily="34" charset="-120"/>
              </a:rPr>
              <a:t>Hệ thống được thiết kế trên mô hình Client-Server, vận hành thử nghiệm trên </a:t>
            </a:r>
            <a:r>
              <a:rPr lang="en-US" sz="1187" b="1" dirty="0">
                <a:solidFill>
                  <a:srgbClr val="FFFFFF">
                    <a:alpha val="95000"/>
                  </a:srgbClr>
                </a:solidFill>
                <a:latin typeface="MiSans" pitchFamily="34" charset="0"/>
                <a:ea typeface="MiSans" pitchFamily="34" charset="-122"/>
                <a:cs typeface="MiSans" pitchFamily="34" charset="-120"/>
              </a:rPr>
              <a:t>máy chủ giả lập XAMPP</a:t>
            </a:r>
            <a:r>
              <a:rPr lang="en-US" sz="1187" dirty="0">
                <a:solidFill>
                  <a:srgbClr val="FFFFFF">
                    <a:alpha val="95000"/>
                  </a:srgbClr>
                </a:solidFill>
                <a:latin typeface="MiSans" pitchFamily="34" charset="0"/>
                <a:ea typeface="MiSans" pitchFamily="34" charset="-122"/>
                <a:cs typeface="MiSans" pitchFamily="34" charset="-120"/>
              </a:rPr>
              <a:t>.</a:t>
            </a:r>
            <a:endParaRPr lang="en-US" sz="1600" dirty="0"/>
          </a:p>
        </p:txBody>
      </p:sp>
      <p:sp>
        <p:nvSpPr>
          <p:cNvPr id="10" name="Shape 8"/>
          <p:cNvSpPr/>
          <p:nvPr/>
        </p:nvSpPr>
        <p:spPr>
          <a:xfrm>
            <a:off x="603005" y="2826587"/>
            <a:ext cx="4042015" cy="716068"/>
          </a:xfrm>
          <a:custGeom>
            <a:avLst/>
            <a:gdLst/>
            <a:ahLst/>
            <a:cxnLst/>
            <a:rect l="l" t="t" r="r" b="b"/>
            <a:pathLst>
              <a:path w="4042015" h="716068">
                <a:moveTo>
                  <a:pt x="75373" y="0"/>
                </a:moveTo>
                <a:lnTo>
                  <a:pt x="3966642" y="0"/>
                </a:lnTo>
                <a:cubicBezTo>
                  <a:pt x="4008270" y="0"/>
                  <a:pt x="4042015" y="33746"/>
                  <a:pt x="4042015" y="75373"/>
                </a:cubicBezTo>
                <a:lnTo>
                  <a:pt x="4042015" y="640695"/>
                </a:lnTo>
                <a:cubicBezTo>
                  <a:pt x="4042015" y="682322"/>
                  <a:pt x="4008270" y="716068"/>
                  <a:pt x="3966642" y="716068"/>
                </a:cubicBezTo>
                <a:lnTo>
                  <a:pt x="75373" y="716068"/>
                </a:lnTo>
                <a:cubicBezTo>
                  <a:pt x="33746" y="716068"/>
                  <a:pt x="0" y="682322"/>
                  <a:pt x="0" y="640695"/>
                </a:cubicBezTo>
                <a:lnTo>
                  <a:pt x="0" y="75373"/>
                </a:lnTo>
                <a:cubicBezTo>
                  <a:pt x="0" y="33774"/>
                  <a:pt x="33774" y="0"/>
                  <a:pt x="75373" y="0"/>
                </a:cubicBezTo>
                <a:close/>
              </a:path>
            </a:pathLst>
          </a:custGeom>
          <a:solidFill>
            <a:srgbClr val="FFFFFF">
              <a:alpha val="10196"/>
            </a:srgbClr>
          </a:solidFill>
          <a:ln/>
        </p:spPr>
      </p:sp>
      <p:sp>
        <p:nvSpPr>
          <p:cNvPr id="11" name="Shape 9"/>
          <p:cNvSpPr/>
          <p:nvPr/>
        </p:nvSpPr>
        <p:spPr>
          <a:xfrm>
            <a:off x="718423" y="2967916"/>
            <a:ext cx="211994" cy="169595"/>
          </a:xfrm>
          <a:custGeom>
            <a:avLst/>
            <a:gdLst/>
            <a:ahLst/>
            <a:cxnLst/>
            <a:rect l="l" t="t" r="r" b="b"/>
            <a:pathLst>
              <a:path w="211994" h="169595">
                <a:moveTo>
                  <a:pt x="42399" y="10600"/>
                </a:moveTo>
                <a:cubicBezTo>
                  <a:pt x="30706" y="10600"/>
                  <a:pt x="21199" y="20106"/>
                  <a:pt x="21199" y="31799"/>
                </a:cubicBezTo>
                <a:lnTo>
                  <a:pt x="21199" y="111297"/>
                </a:lnTo>
                <a:lnTo>
                  <a:pt x="42399" y="111297"/>
                </a:lnTo>
                <a:lnTo>
                  <a:pt x="42399" y="31799"/>
                </a:lnTo>
                <a:lnTo>
                  <a:pt x="169595" y="31799"/>
                </a:lnTo>
                <a:lnTo>
                  <a:pt x="169595" y="111297"/>
                </a:lnTo>
                <a:lnTo>
                  <a:pt x="190794" y="111297"/>
                </a:lnTo>
                <a:lnTo>
                  <a:pt x="190794" y="31799"/>
                </a:lnTo>
                <a:cubicBezTo>
                  <a:pt x="190794" y="20106"/>
                  <a:pt x="181288" y="10600"/>
                  <a:pt x="169595" y="10600"/>
                </a:cubicBezTo>
                <a:lnTo>
                  <a:pt x="42399" y="10600"/>
                </a:lnTo>
                <a:close/>
                <a:moveTo>
                  <a:pt x="6360" y="127196"/>
                </a:moveTo>
                <a:cubicBezTo>
                  <a:pt x="2849" y="127196"/>
                  <a:pt x="0" y="130045"/>
                  <a:pt x="0" y="133556"/>
                </a:cubicBezTo>
                <a:cubicBezTo>
                  <a:pt x="0" y="147601"/>
                  <a:pt x="11395" y="158995"/>
                  <a:pt x="25439" y="158995"/>
                </a:cubicBezTo>
                <a:lnTo>
                  <a:pt x="186555" y="158995"/>
                </a:lnTo>
                <a:cubicBezTo>
                  <a:pt x="200599" y="158995"/>
                  <a:pt x="211994" y="147601"/>
                  <a:pt x="211994" y="133556"/>
                </a:cubicBezTo>
                <a:cubicBezTo>
                  <a:pt x="211994" y="130045"/>
                  <a:pt x="209145" y="127196"/>
                  <a:pt x="205634" y="127196"/>
                </a:cubicBezTo>
                <a:lnTo>
                  <a:pt x="6360" y="127196"/>
                </a:lnTo>
                <a:close/>
              </a:path>
            </a:pathLst>
          </a:custGeom>
          <a:solidFill>
            <a:srgbClr val="FFFFFF"/>
          </a:solidFill>
          <a:ln/>
        </p:spPr>
      </p:sp>
      <p:sp>
        <p:nvSpPr>
          <p:cNvPr id="12" name="Text 10"/>
          <p:cNvSpPr/>
          <p:nvPr/>
        </p:nvSpPr>
        <p:spPr>
          <a:xfrm>
            <a:off x="1003437" y="2939650"/>
            <a:ext cx="480519" cy="226127"/>
          </a:xfrm>
          <a:prstGeom prst="rect">
            <a:avLst/>
          </a:prstGeom>
          <a:noFill/>
          <a:ln/>
        </p:spPr>
        <p:txBody>
          <a:bodyPr wrap="square" lIns="0" tIns="0" rIns="0" bIns="0" rtlCol="0" anchor="ctr"/>
          <a:lstStyle/>
          <a:p>
            <a:pPr>
              <a:lnSpc>
                <a:spcPct val="130000"/>
              </a:lnSpc>
            </a:pPr>
            <a:r>
              <a:rPr lang="en-US" sz="1187" b="1" dirty="0">
                <a:solidFill>
                  <a:srgbClr val="FFFFFF"/>
                </a:solidFill>
                <a:latin typeface="MiSans" pitchFamily="34" charset="0"/>
                <a:ea typeface="MiSans" pitchFamily="34" charset="-122"/>
                <a:cs typeface="MiSans" pitchFamily="34" charset="-120"/>
              </a:rPr>
              <a:t>Client</a:t>
            </a:r>
            <a:endParaRPr lang="en-US" sz="1600" dirty="0"/>
          </a:p>
        </p:txBody>
      </p:sp>
      <p:sp>
        <p:nvSpPr>
          <p:cNvPr id="13" name="Text 11"/>
          <p:cNvSpPr/>
          <p:nvPr/>
        </p:nvSpPr>
        <p:spPr>
          <a:xfrm>
            <a:off x="716068" y="3203464"/>
            <a:ext cx="3891264" cy="226127"/>
          </a:xfrm>
          <a:prstGeom prst="rect">
            <a:avLst/>
          </a:prstGeom>
          <a:noFill/>
          <a:ln/>
        </p:spPr>
        <p:txBody>
          <a:bodyPr wrap="square" lIns="0" tIns="0" rIns="0" bIns="0" rtlCol="0" anchor="ctr"/>
          <a:lstStyle/>
          <a:p>
            <a:pPr>
              <a:lnSpc>
                <a:spcPct val="130000"/>
              </a:lnSpc>
            </a:pPr>
            <a:r>
              <a:rPr lang="en-US" sz="1187" dirty="0">
                <a:solidFill>
                  <a:srgbClr val="FFFFFF">
                    <a:alpha val="90000"/>
                  </a:srgbClr>
                </a:solidFill>
                <a:latin typeface="MiSans" pitchFamily="34" charset="0"/>
                <a:ea typeface="MiSans" pitchFamily="34" charset="-122"/>
                <a:cs typeface="MiSans" pitchFamily="34" charset="-120"/>
              </a:rPr>
              <a:t>Trình duyệt web hiển thị giao diện, gửi yêu cầu HTTP</a:t>
            </a:r>
            <a:endParaRPr lang="en-US" sz="1600" dirty="0"/>
          </a:p>
        </p:txBody>
      </p:sp>
      <p:sp>
        <p:nvSpPr>
          <p:cNvPr id="14" name="Shape 12"/>
          <p:cNvSpPr/>
          <p:nvPr/>
        </p:nvSpPr>
        <p:spPr>
          <a:xfrm>
            <a:off x="603005" y="3655718"/>
            <a:ext cx="4042015" cy="716068"/>
          </a:xfrm>
          <a:custGeom>
            <a:avLst/>
            <a:gdLst/>
            <a:ahLst/>
            <a:cxnLst/>
            <a:rect l="l" t="t" r="r" b="b"/>
            <a:pathLst>
              <a:path w="4042015" h="716068">
                <a:moveTo>
                  <a:pt x="75373" y="0"/>
                </a:moveTo>
                <a:lnTo>
                  <a:pt x="3966642" y="0"/>
                </a:lnTo>
                <a:cubicBezTo>
                  <a:pt x="4008270" y="0"/>
                  <a:pt x="4042015" y="33746"/>
                  <a:pt x="4042015" y="75373"/>
                </a:cubicBezTo>
                <a:lnTo>
                  <a:pt x="4042015" y="640695"/>
                </a:lnTo>
                <a:cubicBezTo>
                  <a:pt x="4042015" y="682322"/>
                  <a:pt x="4008270" y="716068"/>
                  <a:pt x="3966642" y="716068"/>
                </a:cubicBezTo>
                <a:lnTo>
                  <a:pt x="75373" y="716068"/>
                </a:lnTo>
                <a:cubicBezTo>
                  <a:pt x="33746" y="716068"/>
                  <a:pt x="0" y="682322"/>
                  <a:pt x="0" y="640695"/>
                </a:cubicBezTo>
                <a:lnTo>
                  <a:pt x="0" y="75373"/>
                </a:lnTo>
                <a:cubicBezTo>
                  <a:pt x="0" y="33774"/>
                  <a:pt x="33774" y="0"/>
                  <a:pt x="75373" y="0"/>
                </a:cubicBezTo>
                <a:close/>
              </a:path>
            </a:pathLst>
          </a:custGeom>
          <a:solidFill>
            <a:srgbClr val="FFFFFF">
              <a:alpha val="10196"/>
            </a:srgbClr>
          </a:solidFill>
          <a:ln/>
        </p:spPr>
      </p:sp>
      <p:sp>
        <p:nvSpPr>
          <p:cNvPr id="15" name="Shape 13"/>
          <p:cNvSpPr/>
          <p:nvPr/>
        </p:nvSpPr>
        <p:spPr>
          <a:xfrm>
            <a:off x="750223" y="3797047"/>
            <a:ext cx="148396" cy="169595"/>
          </a:xfrm>
          <a:custGeom>
            <a:avLst/>
            <a:gdLst/>
            <a:ahLst/>
            <a:cxnLst/>
            <a:rect l="l" t="t" r="r" b="b"/>
            <a:pathLst>
              <a:path w="148396" h="169595">
                <a:moveTo>
                  <a:pt x="21199" y="10600"/>
                </a:moveTo>
                <a:cubicBezTo>
                  <a:pt x="9507" y="10600"/>
                  <a:pt x="0" y="20106"/>
                  <a:pt x="0" y="31799"/>
                </a:cubicBezTo>
                <a:lnTo>
                  <a:pt x="0" y="52998"/>
                </a:lnTo>
                <a:cubicBezTo>
                  <a:pt x="0" y="64691"/>
                  <a:pt x="9507" y="74198"/>
                  <a:pt x="21199" y="74198"/>
                </a:cubicBezTo>
                <a:lnTo>
                  <a:pt x="127196" y="74198"/>
                </a:lnTo>
                <a:cubicBezTo>
                  <a:pt x="138889" y="74198"/>
                  <a:pt x="148396" y="64691"/>
                  <a:pt x="148396" y="52998"/>
                </a:cubicBezTo>
                <a:lnTo>
                  <a:pt x="148396" y="31799"/>
                </a:lnTo>
                <a:cubicBezTo>
                  <a:pt x="148396" y="20106"/>
                  <a:pt x="138889" y="10600"/>
                  <a:pt x="127196" y="10600"/>
                </a:cubicBezTo>
                <a:lnTo>
                  <a:pt x="21199" y="10600"/>
                </a:lnTo>
                <a:close/>
                <a:moveTo>
                  <a:pt x="92747" y="34449"/>
                </a:moveTo>
                <a:cubicBezTo>
                  <a:pt x="97135" y="34449"/>
                  <a:pt x="100697" y="38011"/>
                  <a:pt x="100697" y="42399"/>
                </a:cubicBezTo>
                <a:cubicBezTo>
                  <a:pt x="100697" y="46786"/>
                  <a:pt x="97135" y="50349"/>
                  <a:pt x="92747" y="50349"/>
                </a:cubicBezTo>
                <a:cubicBezTo>
                  <a:pt x="88360" y="50349"/>
                  <a:pt x="84798" y="46786"/>
                  <a:pt x="84798" y="42399"/>
                </a:cubicBezTo>
                <a:cubicBezTo>
                  <a:pt x="84798" y="38011"/>
                  <a:pt x="88360" y="34449"/>
                  <a:pt x="92747" y="34449"/>
                </a:cubicBezTo>
                <a:close/>
                <a:moveTo>
                  <a:pt x="111297" y="42399"/>
                </a:moveTo>
                <a:cubicBezTo>
                  <a:pt x="111297" y="38011"/>
                  <a:pt x="114859" y="34449"/>
                  <a:pt x="119247" y="34449"/>
                </a:cubicBezTo>
                <a:cubicBezTo>
                  <a:pt x="123634" y="34449"/>
                  <a:pt x="127196" y="38011"/>
                  <a:pt x="127196" y="42399"/>
                </a:cubicBezTo>
                <a:cubicBezTo>
                  <a:pt x="127196" y="46786"/>
                  <a:pt x="123634" y="50349"/>
                  <a:pt x="119247" y="50349"/>
                </a:cubicBezTo>
                <a:cubicBezTo>
                  <a:pt x="114859" y="50349"/>
                  <a:pt x="111297" y="46786"/>
                  <a:pt x="111297" y="42399"/>
                </a:cubicBezTo>
                <a:close/>
                <a:moveTo>
                  <a:pt x="21199" y="95397"/>
                </a:moveTo>
                <a:cubicBezTo>
                  <a:pt x="9507" y="95397"/>
                  <a:pt x="0" y="104904"/>
                  <a:pt x="0" y="116597"/>
                </a:cubicBezTo>
                <a:lnTo>
                  <a:pt x="0" y="137796"/>
                </a:lnTo>
                <a:cubicBezTo>
                  <a:pt x="0" y="149489"/>
                  <a:pt x="9507" y="158995"/>
                  <a:pt x="21199" y="158995"/>
                </a:cubicBezTo>
                <a:lnTo>
                  <a:pt x="127196" y="158995"/>
                </a:lnTo>
                <a:cubicBezTo>
                  <a:pt x="138889" y="158995"/>
                  <a:pt x="148396" y="149489"/>
                  <a:pt x="148396" y="137796"/>
                </a:cubicBezTo>
                <a:lnTo>
                  <a:pt x="148396" y="116597"/>
                </a:lnTo>
                <a:cubicBezTo>
                  <a:pt x="148396" y="104904"/>
                  <a:pt x="138889" y="95397"/>
                  <a:pt x="127196" y="95397"/>
                </a:cubicBezTo>
                <a:lnTo>
                  <a:pt x="21199" y="95397"/>
                </a:lnTo>
                <a:close/>
                <a:moveTo>
                  <a:pt x="92747" y="119247"/>
                </a:moveTo>
                <a:cubicBezTo>
                  <a:pt x="97135" y="119247"/>
                  <a:pt x="100697" y="122809"/>
                  <a:pt x="100697" y="127196"/>
                </a:cubicBezTo>
                <a:cubicBezTo>
                  <a:pt x="100697" y="131584"/>
                  <a:pt x="97135" y="135146"/>
                  <a:pt x="92747" y="135146"/>
                </a:cubicBezTo>
                <a:cubicBezTo>
                  <a:pt x="88360" y="135146"/>
                  <a:pt x="84798" y="131584"/>
                  <a:pt x="84798" y="127196"/>
                </a:cubicBezTo>
                <a:cubicBezTo>
                  <a:pt x="84798" y="122809"/>
                  <a:pt x="88360" y="119247"/>
                  <a:pt x="92747" y="119247"/>
                </a:cubicBezTo>
                <a:close/>
                <a:moveTo>
                  <a:pt x="111297" y="127196"/>
                </a:moveTo>
                <a:cubicBezTo>
                  <a:pt x="111297" y="122809"/>
                  <a:pt x="114859" y="119247"/>
                  <a:pt x="119247" y="119247"/>
                </a:cubicBezTo>
                <a:cubicBezTo>
                  <a:pt x="123634" y="119247"/>
                  <a:pt x="127196" y="122809"/>
                  <a:pt x="127196" y="127196"/>
                </a:cubicBezTo>
                <a:cubicBezTo>
                  <a:pt x="127196" y="131584"/>
                  <a:pt x="123634" y="135146"/>
                  <a:pt x="119247" y="135146"/>
                </a:cubicBezTo>
                <a:cubicBezTo>
                  <a:pt x="114859" y="135146"/>
                  <a:pt x="111297" y="131584"/>
                  <a:pt x="111297" y="127196"/>
                </a:cubicBezTo>
                <a:close/>
              </a:path>
            </a:pathLst>
          </a:custGeom>
          <a:solidFill>
            <a:srgbClr val="FFFFFF"/>
          </a:solidFill>
          <a:ln/>
        </p:spPr>
      </p:sp>
      <p:sp>
        <p:nvSpPr>
          <p:cNvPr id="16" name="Text 14"/>
          <p:cNvSpPr/>
          <p:nvPr/>
        </p:nvSpPr>
        <p:spPr>
          <a:xfrm>
            <a:off x="1003437" y="3768781"/>
            <a:ext cx="518207" cy="226127"/>
          </a:xfrm>
          <a:prstGeom prst="rect">
            <a:avLst/>
          </a:prstGeom>
          <a:noFill/>
          <a:ln/>
        </p:spPr>
        <p:txBody>
          <a:bodyPr wrap="square" lIns="0" tIns="0" rIns="0" bIns="0" rtlCol="0" anchor="ctr"/>
          <a:lstStyle/>
          <a:p>
            <a:pPr>
              <a:lnSpc>
                <a:spcPct val="130000"/>
              </a:lnSpc>
            </a:pPr>
            <a:r>
              <a:rPr lang="en-US" sz="1187" b="1" dirty="0">
                <a:solidFill>
                  <a:srgbClr val="FFFFFF"/>
                </a:solidFill>
                <a:latin typeface="MiSans" pitchFamily="34" charset="0"/>
                <a:ea typeface="MiSans" pitchFamily="34" charset="-122"/>
                <a:cs typeface="MiSans" pitchFamily="34" charset="-120"/>
              </a:rPr>
              <a:t>Server</a:t>
            </a:r>
            <a:endParaRPr lang="en-US" sz="1600" dirty="0"/>
          </a:p>
        </p:txBody>
      </p:sp>
      <p:sp>
        <p:nvSpPr>
          <p:cNvPr id="17" name="Text 15"/>
          <p:cNvSpPr/>
          <p:nvPr/>
        </p:nvSpPr>
        <p:spPr>
          <a:xfrm>
            <a:off x="716068" y="4032596"/>
            <a:ext cx="3891264" cy="226127"/>
          </a:xfrm>
          <a:prstGeom prst="rect">
            <a:avLst/>
          </a:prstGeom>
          <a:noFill/>
          <a:ln/>
        </p:spPr>
        <p:txBody>
          <a:bodyPr wrap="square" lIns="0" tIns="0" rIns="0" bIns="0" rtlCol="0" anchor="ctr"/>
          <a:lstStyle/>
          <a:p>
            <a:pPr>
              <a:lnSpc>
                <a:spcPct val="130000"/>
              </a:lnSpc>
            </a:pPr>
            <a:r>
              <a:rPr lang="en-US" sz="1187" dirty="0">
                <a:solidFill>
                  <a:srgbClr val="FFFFFF">
                    <a:alpha val="90000"/>
                  </a:srgbClr>
                </a:solidFill>
                <a:latin typeface="MiSans" pitchFamily="34" charset="0"/>
                <a:ea typeface="MiSans" pitchFamily="34" charset="-122"/>
                <a:cs typeface="MiSans" pitchFamily="34" charset="-120"/>
              </a:rPr>
              <a:t>Apache + PHP xử lý logic, tương tác MySQL</a:t>
            </a:r>
            <a:endParaRPr lang="en-US" sz="1600" dirty="0"/>
          </a:p>
        </p:txBody>
      </p:sp>
      <p:sp>
        <p:nvSpPr>
          <p:cNvPr id="18" name="Shape 16"/>
          <p:cNvSpPr/>
          <p:nvPr/>
        </p:nvSpPr>
        <p:spPr>
          <a:xfrm>
            <a:off x="603005" y="4484849"/>
            <a:ext cx="4042015" cy="716068"/>
          </a:xfrm>
          <a:custGeom>
            <a:avLst/>
            <a:gdLst/>
            <a:ahLst/>
            <a:cxnLst/>
            <a:rect l="l" t="t" r="r" b="b"/>
            <a:pathLst>
              <a:path w="4042015" h="716068">
                <a:moveTo>
                  <a:pt x="75373" y="0"/>
                </a:moveTo>
                <a:lnTo>
                  <a:pt x="3966642" y="0"/>
                </a:lnTo>
                <a:cubicBezTo>
                  <a:pt x="4008270" y="0"/>
                  <a:pt x="4042015" y="33746"/>
                  <a:pt x="4042015" y="75373"/>
                </a:cubicBezTo>
                <a:lnTo>
                  <a:pt x="4042015" y="640695"/>
                </a:lnTo>
                <a:cubicBezTo>
                  <a:pt x="4042015" y="682322"/>
                  <a:pt x="4008270" y="716068"/>
                  <a:pt x="3966642" y="716068"/>
                </a:cubicBezTo>
                <a:lnTo>
                  <a:pt x="75373" y="716068"/>
                </a:lnTo>
                <a:cubicBezTo>
                  <a:pt x="33746" y="716068"/>
                  <a:pt x="0" y="682322"/>
                  <a:pt x="0" y="640695"/>
                </a:cubicBezTo>
                <a:lnTo>
                  <a:pt x="0" y="75373"/>
                </a:lnTo>
                <a:cubicBezTo>
                  <a:pt x="0" y="33774"/>
                  <a:pt x="33774" y="0"/>
                  <a:pt x="75373" y="0"/>
                </a:cubicBezTo>
                <a:close/>
              </a:path>
            </a:pathLst>
          </a:custGeom>
          <a:solidFill>
            <a:srgbClr val="FFFFFF">
              <a:alpha val="10196"/>
            </a:srgbClr>
          </a:solidFill>
          <a:ln/>
        </p:spPr>
      </p:sp>
      <p:sp>
        <p:nvSpPr>
          <p:cNvPr id="19" name="Shape 17"/>
          <p:cNvSpPr/>
          <p:nvPr/>
        </p:nvSpPr>
        <p:spPr>
          <a:xfrm>
            <a:off x="750223" y="4626178"/>
            <a:ext cx="148396" cy="169595"/>
          </a:xfrm>
          <a:custGeom>
            <a:avLst/>
            <a:gdLst/>
            <a:ahLst/>
            <a:cxnLst/>
            <a:rect l="l" t="t" r="r" b="b"/>
            <a:pathLst>
              <a:path w="148396" h="169595">
                <a:moveTo>
                  <a:pt x="148396" y="68169"/>
                </a:moveTo>
                <a:cubicBezTo>
                  <a:pt x="143493" y="71415"/>
                  <a:pt x="137862" y="74032"/>
                  <a:pt x="131999" y="76119"/>
                </a:cubicBezTo>
                <a:cubicBezTo>
                  <a:pt x="116431" y="81684"/>
                  <a:pt x="95993" y="84798"/>
                  <a:pt x="74198" y="84798"/>
                </a:cubicBezTo>
                <a:cubicBezTo>
                  <a:pt x="52402" y="84798"/>
                  <a:pt x="31932" y="81651"/>
                  <a:pt x="16396" y="76119"/>
                </a:cubicBezTo>
                <a:cubicBezTo>
                  <a:pt x="10567" y="74032"/>
                  <a:pt x="4902" y="71415"/>
                  <a:pt x="0" y="68169"/>
                </a:cubicBezTo>
                <a:lnTo>
                  <a:pt x="0" y="95397"/>
                </a:lnTo>
                <a:cubicBezTo>
                  <a:pt x="0" y="110038"/>
                  <a:pt x="33223" y="121896"/>
                  <a:pt x="74198" y="121896"/>
                </a:cubicBezTo>
                <a:cubicBezTo>
                  <a:pt x="115172" y="121896"/>
                  <a:pt x="148396" y="110038"/>
                  <a:pt x="148396" y="95397"/>
                </a:cubicBezTo>
                <a:lnTo>
                  <a:pt x="148396" y="68169"/>
                </a:lnTo>
                <a:close/>
                <a:moveTo>
                  <a:pt x="148396" y="42399"/>
                </a:moveTo>
                <a:lnTo>
                  <a:pt x="148396" y="26499"/>
                </a:lnTo>
                <a:cubicBezTo>
                  <a:pt x="148396" y="11858"/>
                  <a:pt x="115172" y="0"/>
                  <a:pt x="74198" y="0"/>
                </a:cubicBezTo>
                <a:cubicBezTo>
                  <a:pt x="33223" y="0"/>
                  <a:pt x="0" y="11858"/>
                  <a:pt x="0" y="26499"/>
                </a:cubicBezTo>
                <a:lnTo>
                  <a:pt x="0" y="42399"/>
                </a:lnTo>
                <a:cubicBezTo>
                  <a:pt x="0" y="57040"/>
                  <a:pt x="33223" y="68898"/>
                  <a:pt x="74198" y="68898"/>
                </a:cubicBezTo>
                <a:cubicBezTo>
                  <a:pt x="115172" y="68898"/>
                  <a:pt x="148396" y="57040"/>
                  <a:pt x="148396" y="42399"/>
                </a:cubicBezTo>
                <a:close/>
                <a:moveTo>
                  <a:pt x="131999" y="129117"/>
                </a:moveTo>
                <a:cubicBezTo>
                  <a:pt x="116464" y="134649"/>
                  <a:pt x="96027" y="137796"/>
                  <a:pt x="74198" y="137796"/>
                </a:cubicBezTo>
                <a:cubicBezTo>
                  <a:pt x="52369" y="137796"/>
                  <a:pt x="31932" y="134649"/>
                  <a:pt x="16396" y="129117"/>
                </a:cubicBezTo>
                <a:cubicBezTo>
                  <a:pt x="10567" y="127031"/>
                  <a:pt x="4902" y="124414"/>
                  <a:pt x="0" y="121168"/>
                </a:cubicBezTo>
                <a:lnTo>
                  <a:pt x="0" y="143096"/>
                </a:lnTo>
                <a:cubicBezTo>
                  <a:pt x="0" y="157737"/>
                  <a:pt x="33223" y="169595"/>
                  <a:pt x="74198" y="169595"/>
                </a:cubicBezTo>
                <a:cubicBezTo>
                  <a:pt x="115172" y="169595"/>
                  <a:pt x="148396" y="157737"/>
                  <a:pt x="148396" y="143096"/>
                </a:cubicBezTo>
                <a:lnTo>
                  <a:pt x="148396" y="121168"/>
                </a:lnTo>
                <a:cubicBezTo>
                  <a:pt x="143493" y="124414"/>
                  <a:pt x="137862" y="127031"/>
                  <a:pt x="131999" y="129117"/>
                </a:cubicBezTo>
                <a:close/>
              </a:path>
            </a:pathLst>
          </a:custGeom>
          <a:solidFill>
            <a:srgbClr val="FFFFFF"/>
          </a:solidFill>
          <a:ln/>
        </p:spPr>
      </p:sp>
      <p:sp>
        <p:nvSpPr>
          <p:cNvPr id="20" name="Text 18"/>
          <p:cNvSpPr/>
          <p:nvPr/>
        </p:nvSpPr>
        <p:spPr>
          <a:xfrm>
            <a:off x="1003437" y="4597913"/>
            <a:ext cx="725490" cy="226127"/>
          </a:xfrm>
          <a:prstGeom prst="rect">
            <a:avLst/>
          </a:prstGeom>
          <a:noFill/>
          <a:ln/>
        </p:spPr>
        <p:txBody>
          <a:bodyPr wrap="square" lIns="0" tIns="0" rIns="0" bIns="0" rtlCol="0" anchor="ctr"/>
          <a:lstStyle/>
          <a:p>
            <a:pPr>
              <a:lnSpc>
                <a:spcPct val="130000"/>
              </a:lnSpc>
            </a:pPr>
            <a:r>
              <a:rPr lang="en-US" sz="1187" b="1" dirty="0">
                <a:solidFill>
                  <a:srgbClr val="FFFFFF"/>
                </a:solidFill>
                <a:latin typeface="MiSans" pitchFamily="34" charset="0"/>
                <a:ea typeface="MiSans" pitchFamily="34" charset="-122"/>
                <a:cs typeface="MiSans" pitchFamily="34" charset="-120"/>
              </a:rPr>
              <a:t>Database</a:t>
            </a:r>
            <a:endParaRPr lang="en-US" sz="1600" dirty="0"/>
          </a:p>
        </p:txBody>
      </p:sp>
      <p:sp>
        <p:nvSpPr>
          <p:cNvPr id="21" name="Text 19"/>
          <p:cNvSpPr/>
          <p:nvPr/>
        </p:nvSpPr>
        <p:spPr>
          <a:xfrm>
            <a:off x="716068" y="4861727"/>
            <a:ext cx="3891264" cy="226127"/>
          </a:xfrm>
          <a:prstGeom prst="rect">
            <a:avLst/>
          </a:prstGeom>
          <a:noFill/>
          <a:ln/>
        </p:spPr>
        <p:txBody>
          <a:bodyPr wrap="square" lIns="0" tIns="0" rIns="0" bIns="0" rtlCol="0" anchor="ctr"/>
          <a:lstStyle/>
          <a:p>
            <a:pPr>
              <a:lnSpc>
                <a:spcPct val="130000"/>
              </a:lnSpc>
            </a:pPr>
            <a:r>
              <a:rPr lang="en-US" sz="1187" dirty="0">
                <a:solidFill>
                  <a:srgbClr val="FFFFFF">
                    <a:alpha val="90000"/>
                  </a:srgbClr>
                </a:solidFill>
                <a:latin typeface="MiSans" pitchFamily="34" charset="0"/>
                <a:ea typeface="MiSans" pitchFamily="34" charset="-122"/>
                <a:cs typeface="MiSans" pitchFamily="34" charset="-120"/>
              </a:rPr>
              <a:t>MySQL lưu trữ và quản lý dữ liệu</a:t>
            </a:r>
            <a:endParaRPr lang="en-US" sz="1600" dirty="0"/>
          </a:p>
        </p:txBody>
      </p:sp>
      <p:sp>
        <p:nvSpPr>
          <p:cNvPr id="22" name="Shape 20"/>
          <p:cNvSpPr/>
          <p:nvPr/>
        </p:nvSpPr>
        <p:spPr>
          <a:xfrm>
            <a:off x="385923" y="5586840"/>
            <a:ext cx="4484093" cy="1261787"/>
          </a:xfrm>
          <a:custGeom>
            <a:avLst/>
            <a:gdLst/>
            <a:ahLst/>
            <a:cxnLst/>
            <a:rect l="l" t="t" r="r" b="b"/>
            <a:pathLst>
              <a:path w="4484093" h="1261787">
                <a:moveTo>
                  <a:pt x="150746" y="0"/>
                </a:moveTo>
                <a:lnTo>
                  <a:pt x="4333348" y="0"/>
                </a:lnTo>
                <a:cubicBezTo>
                  <a:pt x="4416546" y="0"/>
                  <a:pt x="4484093" y="67547"/>
                  <a:pt x="4484093" y="150746"/>
                </a:cubicBezTo>
                <a:lnTo>
                  <a:pt x="4484093" y="1111041"/>
                </a:lnTo>
                <a:cubicBezTo>
                  <a:pt x="4484093" y="1194296"/>
                  <a:pt x="4416602" y="1261787"/>
                  <a:pt x="4333348" y="1261787"/>
                </a:cubicBezTo>
                <a:lnTo>
                  <a:pt x="150746" y="1261787"/>
                </a:lnTo>
                <a:cubicBezTo>
                  <a:pt x="67547" y="1261787"/>
                  <a:pt x="0" y="1194240"/>
                  <a:pt x="0" y="1111041"/>
                </a:cubicBezTo>
                <a:lnTo>
                  <a:pt x="0" y="150746"/>
                </a:lnTo>
                <a:cubicBezTo>
                  <a:pt x="0" y="67547"/>
                  <a:pt x="67547" y="0"/>
                  <a:pt x="150746" y="0"/>
                </a:cubicBezTo>
                <a:close/>
              </a:path>
            </a:pathLst>
          </a:custGeom>
          <a:solidFill>
            <a:srgbClr val="FFFFFF"/>
          </a:solidFill>
          <a:ln w="24384">
            <a:solidFill>
              <a:srgbClr val="1E88E5">
                <a:alpha val="20000"/>
              </a:srgbClr>
            </a:solidFill>
            <a:prstDash val="solid"/>
          </a:ln>
          <a:effectLst>
            <a:outerShdw blurRad="141329" dist="94219" dir="5400000" algn="bl" rotWithShape="0">
              <a:srgbClr val="000000">
                <a:alpha val="10196"/>
              </a:srgbClr>
            </a:outerShdw>
          </a:effectLst>
        </p:spPr>
      </p:sp>
      <p:sp>
        <p:nvSpPr>
          <p:cNvPr id="23" name="Shape 21"/>
          <p:cNvSpPr/>
          <p:nvPr/>
        </p:nvSpPr>
        <p:spPr>
          <a:xfrm>
            <a:off x="606962" y="5822011"/>
            <a:ext cx="188439" cy="188439"/>
          </a:xfrm>
          <a:custGeom>
            <a:avLst/>
            <a:gdLst/>
            <a:ahLst/>
            <a:cxnLst/>
            <a:rect l="l" t="t" r="r" b="b"/>
            <a:pathLst>
              <a:path w="188439" h="188439">
                <a:moveTo>
                  <a:pt x="123663" y="129552"/>
                </a:moveTo>
                <a:cubicBezTo>
                  <a:pt x="159437" y="129552"/>
                  <a:pt x="188439" y="100550"/>
                  <a:pt x="188439" y="64776"/>
                </a:cubicBezTo>
                <a:cubicBezTo>
                  <a:pt x="188439" y="29002"/>
                  <a:pt x="159437" y="0"/>
                  <a:pt x="123663" y="0"/>
                </a:cubicBezTo>
                <a:cubicBezTo>
                  <a:pt x="87889" y="0"/>
                  <a:pt x="58887" y="29002"/>
                  <a:pt x="58887" y="64776"/>
                </a:cubicBezTo>
                <a:cubicBezTo>
                  <a:pt x="58887" y="71658"/>
                  <a:pt x="59955" y="78320"/>
                  <a:pt x="61942" y="84540"/>
                </a:cubicBezTo>
                <a:lnTo>
                  <a:pt x="2576" y="143906"/>
                </a:lnTo>
                <a:cubicBezTo>
                  <a:pt x="920" y="145562"/>
                  <a:pt x="0" y="147807"/>
                  <a:pt x="0" y="150162"/>
                </a:cubicBezTo>
                <a:lnTo>
                  <a:pt x="0" y="179606"/>
                </a:lnTo>
                <a:cubicBezTo>
                  <a:pt x="0" y="184501"/>
                  <a:pt x="3938" y="188439"/>
                  <a:pt x="8833" y="188439"/>
                </a:cubicBezTo>
                <a:lnTo>
                  <a:pt x="38277" y="188439"/>
                </a:lnTo>
                <a:cubicBezTo>
                  <a:pt x="43172" y="188439"/>
                  <a:pt x="47110" y="184501"/>
                  <a:pt x="47110" y="179606"/>
                </a:cubicBezTo>
                <a:lnTo>
                  <a:pt x="47110" y="164884"/>
                </a:lnTo>
                <a:lnTo>
                  <a:pt x="61832" y="164884"/>
                </a:lnTo>
                <a:cubicBezTo>
                  <a:pt x="66727" y="164884"/>
                  <a:pt x="70665" y="160946"/>
                  <a:pt x="70665" y="156051"/>
                </a:cubicBezTo>
                <a:lnTo>
                  <a:pt x="70665" y="141329"/>
                </a:lnTo>
                <a:lnTo>
                  <a:pt x="85386" y="141329"/>
                </a:lnTo>
                <a:cubicBezTo>
                  <a:pt x="87742" y="141329"/>
                  <a:pt x="89987" y="140409"/>
                  <a:pt x="91643" y="138753"/>
                </a:cubicBezTo>
                <a:lnTo>
                  <a:pt x="103899" y="126497"/>
                </a:lnTo>
                <a:cubicBezTo>
                  <a:pt x="110119" y="128484"/>
                  <a:pt x="116781" y="129552"/>
                  <a:pt x="123663" y="129552"/>
                </a:cubicBezTo>
                <a:close/>
                <a:moveTo>
                  <a:pt x="138385" y="35332"/>
                </a:moveTo>
                <a:cubicBezTo>
                  <a:pt x="146510" y="35332"/>
                  <a:pt x="153107" y="41929"/>
                  <a:pt x="153107" y="50054"/>
                </a:cubicBezTo>
                <a:cubicBezTo>
                  <a:pt x="153107" y="58179"/>
                  <a:pt x="146510" y="64776"/>
                  <a:pt x="138385" y="64776"/>
                </a:cubicBezTo>
                <a:cubicBezTo>
                  <a:pt x="130260" y="64776"/>
                  <a:pt x="123663" y="58179"/>
                  <a:pt x="123663" y="50054"/>
                </a:cubicBezTo>
                <a:cubicBezTo>
                  <a:pt x="123663" y="41929"/>
                  <a:pt x="130260" y="35332"/>
                  <a:pt x="138385" y="35332"/>
                </a:cubicBezTo>
                <a:close/>
              </a:path>
            </a:pathLst>
          </a:custGeom>
          <a:solidFill>
            <a:srgbClr val="1E88E5"/>
          </a:solidFill>
          <a:ln/>
        </p:spPr>
      </p:sp>
      <p:sp>
        <p:nvSpPr>
          <p:cNvPr id="24" name="Text 22"/>
          <p:cNvSpPr/>
          <p:nvPr/>
        </p:nvSpPr>
        <p:spPr>
          <a:xfrm>
            <a:off x="894331" y="5784324"/>
            <a:ext cx="1714794" cy="263815"/>
          </a:xfrm>
          <a:prstGeom prst="rect">
            <a:avLst/>
          </a:prstGeom>
          <a:noFill/>
          <a:ln/>
        </p:spPr>
        <p:txBody>
          <a:bodyPr wrap="square" lIns="0" tIns="0" rIns="0" bIns="0" rtlCol="0" anchor="ctr"/>
          <a:lstStyle/>
          <a:p>
            <a:pPr>
              <a:lnSpc>
                <a:spcPct val="130000"/>
              </a:lnSpc>
            </a:pPr>
            <a:r>
              <a:rPr lang="en-US" sz="1335" b="1" dirty="0">
                <a:solidFill>
                  <a:srgbClr val="37474F"/>
                </a:solidFill>
                <a:latin typeface="MiSans" pitchFamily="34" charset="0"/>
                <a:ea typeface="MiSans" pitchFamily="34" charset="-122"/>
                <a:cs typeface="MiSans" pitchFamily="34" charset="-120"/>
              </a:rPr>
              <a:t>Tính toàn vẹn dữ liệu</a:t>
            </a:r>
            <a:endParaRPr lang="en-US" sz="1600" dirty="0"/>
          </a:p>
        </p:txBody>
      </p:sp>
      <p:sp>
        <p:nvSpPr>
          <p:cNvPr id="25" name="Text 23"/>
          <p:cNvSpPr/>
          <p:nvPr/>
        </p:nvSpPr>
        <p:spPr>
          <a:xfrm>
            <a:off x="583407" y="6161201"/>
            <a:ext cx="4164501" cy="489941"/>
          </a:xfrm>
          <a:prstGeom prst="rect">
            <a:avLst/>
          </a:prstGeom>
          <a:noFill/>
          <a:ln/>
        </p:spPr>
        <p:txBody>
          <a:bodyPr wrap="square" lIns="0" tIns="0" rIns="0" bIns="0" rtlCol="0" anchor="ctr"/>
          <a:lstStyle/>
          <a:p>
            <a:pPr>
              <a:lnSpc>
                <a:spcPct val="140000"/>
              </a:lnSpc>
            </a:pPr>
            <a:r>
              <a:rPr lang="en-US" sz="1187" dirty="0">
                <a:solidFill>
                  <a:srgbClr val="607D8B"/>
                </a:solidFill>
                <a:latin typeface="MiSans" pitchFamily="34" charset="0"/>
                <a:ea typeface="MiSans" pitchFamily="34" charset="-122"/>
                <a:cs typeface="MiSans" pitchFamily="34" charset="-120"/>
              </a:rPr>
              <a:t>Sử dụng </a:t>
            </a:r>
            <a:r>
              <a:rPr lang="en-US" sz="1187" dirty="0">
                <a:solidFill>
                  <a:srgbClr val="1E88E5"/>
                </a:solidFill>
                <a:highlight>
                  <a:srgbClr val="1E88E5">
                    <a:alpha val="15000"/>
                  </a:srgbClr>
                </a:highlight>
                <a:latin typeface="MiSans" pitchFamily="34" charset="0"/>
                <a:ea typeface="MiSans" pitchFamily="34" charset="-122"/>
                <a:cs typeface="MiSans" pitchFamily="34" charset="-120"/>
              </a:rPr>
              <a:t>khóa ngoại (FK) </a:t>
            </a:r>
            <a:r>
              <a:rPr lang="en-US" sz="1187" dirty="0">
                <a:solidFill>
                  <a:srgbClr val="607D8B"/>
                </a:solidFill>
                <a:latin typeface="MiSans" pitchFamily="34" charset="0"/>
                <a:ea typeface="MiSans" pitchFamily="34" charset="-122"/>
                <a:cs typeface="MiSans" pitchFamily="34" charset="-120"/>
              </a:rPr>
              <a:t>để đảm bảo tính toàn vẹn tham chiếu giữa các bảng dữ liệu.</a:t>
            </a:r>
            <a:endParaRPr lang="en-US" sz="1600" dirty="0"/>
          </a:p>
        </p:txBody>
      </p:sp>
      <p:sp>
        <p:nvSpPr>
          <p:cNvPr id="26" name="Shape 24"/>
          <p:cNvSpPr/>
          <p:nvPr/>
        </p:nvSpPr>
        <p:spPr>
          <a:xfrm>
            <a:off x="5063449" y="1356763"/>
            <a:ext cx="6755536" cy="5502417"/>
          </a:xfrm>
          <a:custGeom>
            <a:avLst/>
            <a:gdLst/>
            <a:ahLst/>
            <a:cxnLst/>
            <a:rect l="l" t="t" r="r" b="b"/>
            <a:pathLst>
              <a:path w="6755536" h="5502417">
                <a:moveTo>
                  <a:pt x="150766" y="0"/>
                </a:moveTo>
                <a:lnTo>
                  <a:pt x="6604770" y="0"/>
                </a:lnTo>
                <a:cubicBezTo>
                  <a:pt x="6688036" y="0"/>
                  <a:pt x="6755536" y="67500"/>
                  <a:pt x="6755536" y="150766"/>
                </a:cubicBezTo>
                <a:lnTo>
                  <a:pt x="6755536" y="5351651"/>
                </a:lnTo>
                <a:cubicBezTo>
                  <a:pt x="6755536" y="5434861"/>
                  <a:pt x="6687980" y="5502417"/>
                  <a:pt x="6604770" y="5502417"/>
                </a:cubicBezTo>
                <a:lnTo>
                  <a:pt x="150766" y="5502417"/>
                </a:lnTo>
                <a:cubicBezTo>
                  <a:pt x="67500" y="5502417"/>
                  <a:pt x="0" y="5434917"/>
                  <a:pt x="0" y="5351651"/>
                </a:cubicBezTo>
                <a:lnTo>
                  <a:pt x="0" y="150766"/>
                </a:lnTo>
                <a:cubicBezTo>
                  <a:pt x="0" y="67556"/>
                  <a:pt x="67556" y="0"/>
                  <a:pt x="150766" y="0"/>
                </a:cubicBezTo>
                <a:close/>
              </a:path>
            </a:pathLst>
          </a:custGeom>
          <a:solidFill>
            <a:srgbClr val="FFFFFF"/>
          </a:solidFill>
          <a:ln/>
          <a:effectLst>
            <a:outerShdw blurRad="141329" dist="94219" dir="5400000" algn="bl" rotWithShape="0">
              <a:srgbClr val="000000">
                <a:alpha val="10196"/>
              </a:srgbClr>
            </a:outerShdw>
          </a:effectLst>
        </p:spPr>
      </p:sp>
      <p:sp>
        <p:nvSpPr>
          <p:cNvPr id="27" name="Shape 25"/>
          <p:cNvSpPr/>
          <p:nvPr/>
        </p:nvSpPr>
        <p:spPr>
          <a:xfrm>
            <a:off x="5251887" y="1545202"/>
            <a:ext cx="452253" cy="452253"/>
          </a:xfrm>
          <a:custGeom>
            <a:avLst/>
            <a:gdLst/>
            <a:ahLst/>
            <a:cxnLst/>
            <a:rect l="l" t="t" r="r" b="b"/>
            <a:pathLst>
              <a:path w="452253" h="452253">
                <a:moveTo>
                  <a:pt x="75377" y="0"/>
                </a:moveTo>
                <a:lnTo>
                  <a:pt x="376876" y="0"/>
                </a:lnTo>
                <a:cubicBezTo>
                  <a:pt x="418478" y="0"/>
                  <a:pt x="452253" y="33775"/>
                  <a:pt x="452253" y="75377"/>
                </a:cubicBezTo>
                <a:lnTo>
                  <a:pt x="452253" y="376876"/>
                </a:lnTo>
                <a:cubicBezTo>
                  <a:pt x="452253" y="418478"/>
                  <a:pt x="418478" y="452253"/>
                  <a:pt x="376876" y="452253"/>
                </a:cubicBezTo>
                <a:lnTo>
                  <a:pt x="75377" y="452253"/>
                </a:lnTo>
                <a:cubicBezTo>
                  <a:pt x="33775" y="452253"/>
                  <a:pt x="0" y="418478"/>
                  <a:pt x="0" y="376876"/>
                </a:cubicBezTo>
                <a:lnTo>
                  <a:pt x="0" y="75377"/>
                </a:lnTo>
                <a:cubicBezTo>
                  <a:pt x="0" y="33775"/>
                  <a:pt x="33775" y="0"/>
                  <a:pt x="75377" y="0"/>
                </a:cubicBezTo>
                <a:close/>
              </a:path>
            </a:pathLst>
          </a:custGeom>
          <a:solidFill>
            <a:srgbClr val="78909C"/>
          </a:solidFill>
          <a:ln/>
        </p:spPr>
      </p:sp>
      <p:sp>
        <p:nvSpPr>
          <p:cNvPr id="28" name="Shape 26"/>
          <p:cNvSpPr/>
          <p:nvPr/>
        </p:nvSpPr>
        <p:spPr>
          <a:xfrm>
            <a:off x="5383795" y="1677109"/>
            <a:ext cx="188439" cy="188439"/>
          </a:xfrm>
          <a:custGeom>
            <a:avLst/>
            <a:gdLst/>
            <a:ahLst/>
            <a:cxnLst/>
            <a:rect l="l" t="t" r="r" b="b"/>
            <a:pathLst>
              <a:path w="188439" h="188439">
                <a:moveTo>
                  <a:pt x="0" y="29444"/>
                </a:moveTo>
                <a:cubicBezTo>
                  <a:pt x="0" y="19690"/>
                  <a:pt x="7913" y="11777"/>
                  <a:pt x="17666" y="11777"/>
                </a:cubicBezTo>
                <a:lnTo>
                  <a:pt x="52998" y="11777"/>
                </a:lnTo>
                <a:cubicBezTo>
                  <a:pt x="62752" y="11777"/>
                  <a:pt x="70665" y="19690"/>
                  <a:pt x="70665" y="29444"/>
                </a:cubicBezTo>
                <a:lnTo>
                  <a:pt x="70665" y="35332"/>
                </a:lnTo>
                <a:lnTo>
                  <a:pt x="117774" y="35332"/>
                </a:lnTo>
                <a:lnTo>
                  <a:pt x="117774" y="29444"/>
                </a:lnTo>
                <a:cubicBezTo>
                  <a:pt x="117774" y="19690"/>
                  <a:pt x="125687" y="11777"/>
                  <a:pt x="135440" y="11777"/>
                </a:cubicBezTo>
                <a:lnTo>
                  <a:pt x="170773" y="11777"/>
                </a:lnTo>
                <a:cubicBezTo>
                  <a:pt x="180526" y="11777"/>
                  <a:pt x="188439" y="19690"/>
                  <a:pt x="188439" y="29444"/>
                </a:cubicBezTo>
                <a:lnTo>
                  <a:pt x="188439" y="64776"/>
                </a:lnTo>
                <a:cubicBezTo>
                  <a:pt x="188439" y="74529"/>
                  <a:pt x="180526" y="82442"/>
                  <a:pt x="170773" y="82442"/>
                </a:cubicBezTo>
                <a:lnTo>
                  <a:pt x="135440" y="82442"/>
                </a:lnTo>
                <a:cubicBezTo>
                  <a:pt x="125687" y="82442"/>
                  <a:pt x="117774" y="74529"/>
                  <a:pt x="117774" y="64776"/>
                </a:cubicBezTo>
                <a:lnTo>
                  <a:pt x="117774" y="58887"/>
                </a:lnTo>
                <a:lnTo>
                  <a:pt x="70665" y="58887"/>
                </a:lnTo>
                <a:lnTo>
                  <a:pt x="70665" y="64776"/>
                </a:lnTo>
                <a:cubicBezTo>
                  <a:pt x="70665" y="67463"/>
                  <a:pt x="70039" y="70039"/>
                  <a:pt x="68972" y="72321"/>
                </a:cubicBezTo>
                <a:lnTo>
                  <a:pt x="94219" y="105997"/>
                </a:lnTo>
                <a:lnTo>
                  <a:pt x="123663" y="105997"/>
                </a:lnTo>
                <a:cubicBezTo>
                  <a:pt x="133416" y="105997"/>
                  <a:pt x="141329" y="113910"/>
                  <a:pt x="141329" y="123663"/>
                </a:cubicBezTo>
                <a:lnTo>
                  <a:pt x="141329" y="158995"/>
                </a:lnTo>
                <a:cubicBezTo>
                  <a:pt x="141329" y="168749"/>
                  <a:pt x="133416" y="176662"/>
                  <a:pt x="123663" y="176662"/>
                </a:cubicBezTo>
                <a:lnTo>
                  <a:pt x="88331" y="176662"/>
                </a:lnTo>
                <a:cubicBezTo>
                  <a:pt x="78578" y="176662"/>
                  <a:pt x="70665" y="168749"/>
                  <a:pt x="70665" y="158995"/>
                </a:cubicBezTo>
                <a:lnTo>
                  <a:pt x="70665" y="123663"/>
                </a:lnTo>
                <a:cubicBezTo>
                  <a:pt x="70665" y="120976"/>
                  <a:pt x="71290" y="118400"/>
                  <a:pt x="72358" y="116118"/>
                </a:cubicBezTo>
                <a:lnTo>
                  <a:pt x="47110" y="82442"/>
                </a:lnTo>
                <a:lnTo>
                  <a:pt x="17666" y="82442"/>
                </a:lnTo>
                <a:cubicBezTo>
                  <a:pt x="7913" y="82442"/>
                  <a:pt x="0" y="74529"/>
                  <a:pt x="0" y="64776"/>
                </a:cubicBezTo>
                <a:lnTo>
                  <a:pt x="0" y="29444"/>
                </a:lnTo>
                <a:close/>
              </a:path>
            </a:pathLst>
          </a:custGeom>
          <a:solidFill>
            <a:srgbClr val="FFFFFF"/>
          </a:solidFill>
          <a:ln/>
        </p:spPr>
      </p:sp>
      <p:sp>
        <p:nvSpPr>
          <p:cNvPr id="29" name="Text 27"/>
          <p:cNvSpPr/>
          <p:nvPr/>
        </p:nvSpPr>
        <p:spPr>
          <a:xfrm>
            <a:off x="5817204" y="1639421"/>
            <a:ext cx="998726" cy="263815"/>
          </a:xfrm>
          <a:prstGeom prst="rect">
            <a:avLst/>
          </a:prstGeom>
          <a:noFill/>
          <a:ln/>
        </p:spPr>
        <p:txBody>
          <a:bodyPr wrap="square" lIns="0" tIns="0" rIns="0" bIns="0" rtlCol="0" anchor="ctr"/>
          <a:lstStyle/>
          <a:p>
            <a:pPr>
              <a:lnSpc>
                <a:spcPct val="120000"/>
              </a:lnSpc>
            </a:pPr>
            <a:r>
              <a:rPr lang="en-US" sz="1484" b="1" dirty="0">
                <a:solidFill>
                  <a:srgbClr val="37474F"/>
                </a:solidFill>
                <a:latin typeface="阿里妈妈数黑体" pitchFamily="34" charset="0"/>
                <a:ea typeface="阿里妈妈数黑体" pitchFamily="34" charset="-122"/>
                <a:cs typeface="阿里妈妈数黑体" pitchFamily="34" charset="-120"/>
              </a:rPr>
              <a:t>Sơ đồ ERD</a:t>
            </a:r>
            <a:endParaRPr lang="en-US" sz="1600" dirty="0"/>
          </a:p>
        </p:txBody>
      </p:sp>
      <p:sp>
        <p:nvSpPr>
          <p:cNvPr id="30" name="Text 28"/>
          <p:cNvSpPr/>
          <p:nvPr/>
        </p:nvSpPr>
        <p:spPr>
          <a:xfrm>
            <a:off x="5251887" y="2148206"/>
            <a:ext cx="6454034" cy="226127"/>
          </a:xfrm>
          <a:prstGeom prst="rect">
            <a:avLst/>
          </a:prstGeom>
          <a:noFill/>
          <a:ln/>
        </p:spPr>
        <p:txBody>
          <a:bodyPr wrap="square" lIns="0" tIns="0" rIns="0" bIns="0" rtlCol="0" anchor="ctr"/>
          <a:lstStyle/>
          <a:p>
            <a:pPr>
              <a:lnSpc>
                <a:spcPct val="130000"/>
              </a:lnSpc>
            </a:pPr>
            <a:r>
              <a:rPr lang="en-US" sz="1187" dirty="0">
                <a:solidFill>
                  <a:srgbClr val="607D8B"/>
                </a:solidFill>
                <a:latin typeface="MiSans" pitchFamily="34" charset="0"/>
                <a:ea typeface="MiSans" pitchFamily="34" charset="-122"/>
                <a:cs typeface="MiSans" pitchFamily="34" charset="-120"/>
              </a:rPr>
              <a:t>Sơ đồ thực thể mối quan hệ (ERD) với </a:t>
            </a:r>
            <a:r>
              <a:rPr lang="en-US" sz="1187" b="1" dirty="0">
                <a:solidFill>
                  <a:srgbClr val="607D8B"/>
                </a:solidFill>
                <a:latin typeface="MiSans" pitchFamily="34" charset="0"/>
                <a:ea typeface="MiSans" pitchFamily="34" charset="-122"/>
                <a:cs typeface="MiSans" pitchFamily="34" charset="-120"/>
              </a:rPr>
              <a:t>10 bảng dữ liệu</a:t>
            </a:r>
            <a:r>
              <a:rPr lang="en-US" sz="1187" dirty="0">
                <a:solidFill>
                  <a:srgbClr val="607D8B"/>
                </a:solidFill>
                <a:latin typeface="MiSans" pitchFamily="34" charset="0"/>
                <a:ea typeface="MiSans" pitchFamily="34" charset="-122"/>
                <a:cs typeface="MiSans" pitchFamily="34" charset="-120"/>
              </a:rPr>
              <a:t> có mối liên kết chặt chẽ.</a:t>
            </a:r>
            <a:endParaRPr lang="en-US" sz="1600" dirty="0"/>
          </a:p>
        </p:txBody>
      </p:sp>
      <p:sp>
        <p:nvSpPr>
          <p:cNvPr id="31" name="Shape 29"/>
          <p:cNvSpPr/>
          <p:nvPr/>
        </p:nvSpPr>
        <p:spPr>
          <a:xfrm>
            <a:off x="5269978" y="2525084"/>
            <a:ext cx="3099067" cy="2035141"/>
          </a:xfrm>
          <a:custGeom>
            <a:avLst/>
            <a:gdLst/>
            <a:ahLst/>
            <a:cxnLst/>
            <a:rect l="l" t="t" r="r" b="b"/>
            <a:pathLst>
              <a:path w="3099067" h="2035141">
                <a:moveTo>
                  <a:pt x="36180" y="0"/>
                </a:moveTo>
                <a:lnTo>
                  <a:pt x="3023685" y="0"/>
                </a:lnTo>
                <a:cubicBezTo>
                  <a:pt x="3065317" y="0"/>
                  <a:pt x="3099067" y="33749"/>
                  <a:pt x="3099067" y="75382"/>
                </a:cubicBezTo>
                <a:lnTo>
                  <a:pt x="3099067" y="1959759"/>
                </a:lnTo>
                <a:cubicBezTo>
                  <a:pt x="3099067" y="2001391"/>
                  <a:pt x="3065317" y="2035141"/>
                  <a:pt x="3023685" y="2035141"/>
                </a:cubicBezTo>
                <a:lnTo>
                  <a:pt x="36180" y="2035141"/>
                </a:lnTo>
                <a:cubicBezTo>
                  <a:pt x="16198" y="2035141"/>
                  <a:pt x="0" y="2018942"/>
                  <a:pt x="0" y="1998960"/>
                </a:cubicBezTo>
                <a:lnTo>
                  <a:pt x="0" y="36180"/>
                </a:lnTo>
                <a:cubicBezTo>
                  <a:pt x="0" y="16198"/>
                  <a:pt x="16198" y="0"/>
                  <a:pt x="36180" y="0"/>
                </a:cubicBezTo>
                <a:close/>
              </a:path>
            </a:pathLst>
          </a:custGeom>
          <a:solidFill>
            <a:srgbClr val="1E88E5">
              <a:alpha val="5098"/>
            </a:srgbClr>
          </a:solidFill>
          <a:ln/>
        </p:spPr>
      </p:sp>
      <p:sp>
        <p:nvSpPr>
          <p:cNvPr id="32" name="Shape 30"/>
          <p:cNvSpPr/>
          <p:nvPr/>
        </p:nvSpPr>
        <p:spPr>
          <a:xfrm>
            <a:off x="5269978" y="2525084"/>
            <a:ext cx="36180" cy="2035141"/>
          </a:xfrm>
          <a:custGeom>
            <a:avLst/>
            <a:gdLst/>
            <a:ahLst/>
            <a:cxnLst/>
            <a:rect l="l" t="t" r="r" b="b"/>
            <a:pathLst>
              <a:path w="36180" h="2035141">
                <a:moveTo>
                  <a:pt x="36180" y="0"/>
                </a:moveTo>
                <a:lnTo>
                  <a:pt x="36180" y="0"/>
                </a:lnTo>
                <a:lnTo>
                  <a:pt x="36180" y="2035141"/>
                </a:lnTo>
                <a:lnTo>
                  <a:pt x="36180" y="2035141"/>
                </a:lnTo>
                <a:cubicBezTo>
                  <a:pt x="16198" y="2035141"/>
                  <a:pt x="0" y="2018942"/>
                  <a:pt x="0" y="1998960"/>
                </a:cubicBezTo>
                <a:lnTo>
                  <a:pt x="0" y="36180"/>
                </a:lnTo>
                <a:cubicBezTo>
                  <a:pt x="0" y="16212"/>
                  <a:pt x="16212" y="0"/>
                  <a:pt x="36180" y="0"/>
                </a:cubicBezTo>
                <a:close/>
              </a:path>
            </a:pathLst>
          </a:custGeom>
          <a:solidFill>
            <a:srgbClr val="1E88E5"/>
          </a:solidFill>
          <a:ln/>
        </p:spPr>
      </p:sp>
      <p:sp>
        <p:nvSpPr>
          <p:cNvPr id="33" name="Shape 31"/>
          <p:cNvSpPr/>
          <p:nvPr/>
        </p:nvSpPr>
        <p:spPr>
          <a:xfrm>
            <a:off x="5472974" y="2722945"/>
            <a:ext cx="148396" cy="169595"/>
          </a:xfrm>
          <a:custGeom>
            <a:avLst/>
            <a:gdLst/>
            <a:ahLst/>
            <a:cxnLst/>
            <a:rect l="l" t="t" r="r" b="b"/>
            <a:pathLst>
              <a:path w="148396" h="169595">
                <a:moveTo>
                  <a:pt x="122360" y="42399"/>
                </a:moveTo>
                <a:lnTo>
                  <a:pt x="110999" y="26499"/>
                </a:lnTo>
                <a:lnTo>
                  <a:pt x="37430" y="26499"/>
                </a:lnTo>
                <a:lnTo>
                  <a:pt x="26069" y="42399"/>
                </a:lnTo>
                <a:lnTo>
                  <a:pt x="122360" y="42399"/>
                </a:lnTo>
                <a:close/>
                <a:moveTo>
                  <a:pt x="0" y="49189"/>
                </a:moveTo>
                <a:cubicBezTo>
                  <a:pt x="0" y="44784"/>
                  <a:pt x="1391" y="40478"/>
                  <a:pt x="3942" y="36867"/>
                </a:cubicBezTo>
                <a:lnTo>
                  <a:pt x="20173" y="14177"/>
                </a:lnTo>
                <a:cubicBezTo>
                  <a:pt x="24147" y="8612"/>
                  <a:pt x="30573" y="5300"/>
                  <a:pt x="37397" y="5300"/>
                </a:cubicBezTo>
                <a:lnTo>
                  <a:pt x="110966" y="5300"/>
                </a:lnTo>
                <a:cubicBezTo>
                  <a:pt x="117822" y="5300"/>
                  <a:pt x="124248" y="8612"/>
                  <a:pt x="128223" y="14177"/>
                </a:cubicBezTo>
                <a:lnTo>
                  <a:pt x="144421" y="36867"/>
                </a:lnTo>
                <a:cubicBezTo>
                  <a:pt x="147004" y="40478"/>
                  <a:pt x="148363" y="44784"/>
                  <a:pt x="148363" y="49189"/>
                </a:cubicBezTo>
                <a:lnTo>
                  <a:pt x="148396" y="137796"/>
                </a:lnTo>
                <a:cubicBezTo>
                  <a:pt x="148396" y="149489"/>
                  <a:pt x="138889" y="158995"/>
                  <a:pt x="127196" y="158995"/>
                </a:cubicBezTo>
                <a:lnTo>
                  <a:pt x="21199" y="158995"/>
                </a:lnTo>
                <a:cubicBezTo>
                  <a:pt x="9507" y="158995"/>
                  <a:pt x="0" y="149489"/>
                  <a:pt x="0" y="137796"/>
                </a:cubicBezTo>
                <a:lnTo>
                  <a:pt x="0" y="49189"/>
                </a:lnTo>
                <a:close/>
              </a:path>
            </a:pathLst>
          </a:custGeom>
          <a:solidFill>
            <a:srgbClr val="1E88E5"/>
          </a:solidFill>
          <a:ln/>
        </p:spPr>
      </p:sp>
      <p:sp>
        <p:nvSpPr>
          <p:cNvPr id="34" name="Text 32"/>
          <p:cNvSpPr/>
          <p:nvPr/>
        </p:nvSpPr>
        <p:spPr>
          <a:xfrm>
            <a:off x="5655524" y="2675835"/>
            <a:ext cx="2647567" cy="263815"/>
          </a:xfrm>
          <a:prstGeom prst="rect">
            <a:avLst/>
          </a:prstGeom>
          <a:noFill/>
          <a:ln/>
        </p:spPr>
        <p:txBody>
          <a:bodyPr wrap="square" lIns="0" tIns="0" rIns="0" bIns="0" rtlCol="0" anchor="ctr"/>
          <a:lstStyle/>
          <a:p>
            <a:pPr>
              <a:lnSpc>
                <a:spcPct val="130000"/>
              </a:lnSpc>
            </a:pPr>
            <a:r>
              <a:rPr lang="en-US" sz="1335" b="1" dirty="0">
                <a:solidFill>
                  <a:srgbClr val="37474F"/>
                </a:solidFill>
                <a:latin typeface="MiSans" pitchFamily="34" charset="0"/>
                <a:ea typeface="MiSans" pitchFamily="34" charset="-122"/>
                <a:cs typeface="MiSans" pitchFamily="34" charset="-120"/>
              </a:rPr>
              <a:t>Bảng products (Sản phẩm)</a:t>
            </a:r>
            <a:endParaRPr lang="en-US" sz="1600" dirty="0"/>
          </a:p>
        </p:txBody>
      </p:sp>
      <p:sp>
        <p:nvSpPr>
          <p:cNvPr id="35" name="Shape 33"/>
          <p:cNvSpPr/>
          <p:nvPr/>
        </p:nvSpPr>
        <p:spPr>
          <a:xfrm>
            <a:off x="5438819" y="3128089"/>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1E88E5"/>
          </a:solidFill>
          <a:ln/>
        </p:spPr>
      </p:sp>
      <p:sp>
        <p:nvSpPr>
          <p:cNvPr id="36" name="Text 34"/>
          <p:cNvSpPr/>
          <p:nvPr/>
        </p:nvSpPr>
        <p:spPr>
          <a:xfrm>
            <a:off x="5589570" y="3052713"/>
            <a:ext cx="2317799"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prod_id</a:t>
            </a:r>
            <a:r>
              <a:rPr lang="en-US" sz="1187" dirty="0">
                <a:solidFill>
                  <a:srgbClr val="607D8B"/>
                </a:solidFill>
                <a:latin typeface="MiSans" pitchFamily="34" charset="0"/>
                <a:ea typeface="MiSans" pitchFamily="34" charset="-122"/>
                <a:cs typeface="MiSans" pitchFamily="34" charset="-120"/>
              </a:rPr>
              <a:t> (INT, PK) - Mã sản phẩm</a:t>
            </a:r>
            <a:endParaRPr lang="en-US" sz="1600" dirty="0"/>
          </a:p>
        </p:txBody>
      </p:sp>
      <p:sp>
        <p:nvSpPr>
          <p:cNvPr id="37" name="Shape 35"/>
          <p:cNvSpPr/>
          <p:nvPr/>
        </p:nvSpPr>
        <p:spPr>
          <a:xfrm>
            <a:off x="5438819" y="3429591"/>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78909C"/>
          </a:solidFill>
          <a:ln/>
        </p:spPr>
      </p:sp>
      <p:sp>
        <p:nvSpPr>
          <p:cNvPr id="38" name="Text 36"/>
          <p:cNvSpPr/>
          <p:nvPr/>
        </p:nvSpPr>
        <p:spPr>
          <a:xfrm>
            <a:off x="5589570" y="3354216"/>
            <a:ext cx="1846702"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title</a:t>
            </a:r>
            <a:r>
              <a:rPr lang="en-US" sz="1187" dirty="0">
                <a:solidFill>
                  <a:srgbClr val="607D8B"/>
                </a:solidFill>
                <a:latin typeface="MiSans" pitchFamily="34" charset="0"/>
                <a:ea typeface="MiSans" pitchFamily="34" charset="-122"/>
                <a:cs typeface="MiSans" pitchFamily="34" charset="-120"/>
              </a:rPr>
              <a:t> (VARCHAR) - Tiêu đề</a:t>
            </a:r>
            <a:endParaRPr lang="en-US" sz="1600" dirty="0"/>
          </a:p>
        </p:txBody>
      </p:sp>
      <p:sp>
        <p:nvSpPr>
          <p:cNvPr id="39" name="Shape 37"/>
          <p:cNvSpPr/>
          <p:nvPr/>
        </p:nvSpPr>
        <p:spPr>
          <a:xfrm>
            <a:off x="5438819" y="3731093"/>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FF8A65"/>
          </a:solidFill>
          <a:ln/>
        </p:spPr>
      </p:sp>
      <p:sp>
        <p:nvSpPr>
          <p:cNvPr id="40" name="Text 38"/>
          <p:cNvSpPr/>
          <p:nvPr/>
        </p:nvSpPr>
        <p:spPr>
          <a:xfrm>
            <a:off x="5589570" y="3655718"/>
            <a:ext cx="1922077"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status</a:t>
            </a:r>
            <a:r>
              <a:rPr lang="en-US" sz="1187" dirty="0">
                <a:solidFill>
                  <a:srgbClr val="607D8B"/>
                </a:solidFill>
                <a:latin typeface="MiSans" pitchFamily="34" charset="0"/>
                <a:ea typeface="MiSans" pitchFamily="34" charset="-122"/>
                <a:cs typeface="MiSans" pitchFamily="34" charset="-120"/>
              </a:rPr>
              <a:t> (ENUM) - Trạng thái</a:t>
            </a:r>
            <a:endParaRPr lang="en-US" sz="1600" dirty="0"/>
          </a:p>
        </p:txBody>
      </p:sp>
      <p:sp>
        <p:nvSpPr>
          <p:cNvPr id="41" name="Shape 39"/>
          <p:cNvSpPr/>
          <p:nvPr/>
        </p:nvSpPr>
        <p:spPr>
          <a:xfrm>
            <a:off x="5438819" y="4032596"/>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1E88E5"/>
          </a:solidFill>
          <a:ln/>
        </p:spPr>
      </p:sp>
      <p:sp>
        <p:nvSpPr>
          <p:cNvPr id="42" name="Text 40"/>
          <p:cNvSpPr/>
          <p:nvPr/>
        </p:nvSpPr>
        <p:spPr>
          <a:xfrm>
            <a:off x="5589570" y="3957220"/>
            <a:ext cx="2421440"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file_path</a:t>
            </a:r>
            <a:r>
              <a:rPr lang="en-US" sz="1187" dirty="0">
                <a:solidFill>
                  <a:srgbClr val="607D8B"/>
                </a:solidFill>
                <a:latin typeface="MiSans" pitchFamily="34" charset="0"/>
                <a:ea typeface="MiSans" pitchFamily="34" charset="-122"/>
                <a:cs typeface="MiSans" pitchFamily="34" charset="-120"/>
              </a:rPr>
              <a:t> (VARCHAR) - Đường dẫn</a:t>
            </a:r>
            <a:endParaRPr lang="en-US" sz="1600" dirty="0"/>
          </a:p>
        </p:txBody>
      </p:sp>
      <p:sp>
        <p:nvSpPr>
          <p:cNvPr id="43" name="Shape 41"/>
          <p:cNvSpPr/>
          <p:nvPr/>
        </p:nvSpPr>
        <p:spPr>
          <a:xfrm>
            <a:off x="8533740" y="2525084"/>
            <a:ext cx="3099067" cy="2035141"/>
          </a:xfrm>
          <a:custGeom>
            <a:avLst/>
            <a:gdLst/>
            <a:ahLst/>
            <a:cxnLst/>
            <a:rect l="l" t="t" r="r" b="b"/>
            <a:pathLst>
              <a:path w="3099067" h="2035141">
                <a:moveTo>
                  <a:pt x="36180" y="0"/>
                </a:moveTo>
                <a:lnTo>
                  <a:pt x="3023685" y="0"/>
                </a:lnTo>
                <a:cubicBezTo>
                  <a:pt x="3065317" y="0"/>
                  <a:pt x="3099067" y="33749"/>
                  <a:pt x="3099067" y="75382"/>
                </a:cubicBezTo>
                <a:lnTo>
                  <a:pt x="3099067" y="1959759"/>
                </a:lnTo>
                <a:cubicBezTo>
                  <a:pt x="3099067" y="2001391"/>
                  <a:pt x="3065317" y="2035141"/>
                  <a:pt x="3023685" y="2035141"/>
                </a:cubicBezTo>
                <a:lnTo>
                  <a:pt x="36180" y="2035141"/>
                </a:lnTo>
                <a:cubicBezTo>
                  <a:pt x="16198" y="2035141"/>
                  <a:pt x="0" y="2018942"/>
                  <a:pt x="0" y="1998960"/>
                </a:cubicBezTo>
                <a:lnTo>
                  <a:pt x="0" y="36180"/>
                </a:lnTo>
                <a:cubicBezTo>
                  <a:pt x="0" y="16198"/>
                  <a:pt x="16198" y="0"/>
                  <a:pt x="36180" y="0"/>
                </a:cubicBezTo>
                <a:close/>
              </a:path>
            </a:pathLst>
          </a:custGeom>
          <a:solidFill>
            <a:srgbClr val="78909C">
              <a:alpha val="5098"/>
            </a:srgbClr>
          </a:solidFill>
          <a:ln/>
        </p:spPr>
      </p:sp>
      <p:sp>
        <p:nvSpPr>
          <p:cNvPr id="44" name="Shape 42"/>
          <p:cNvSpPr/>
          <p:nvPr/>
        </p:nvSpPr>
        <p:spPr>
          <a:xfrm>
            <a:off x="8533740" y="2525084"/>
            <a:ext cx="36180" cy="2035141"/>
          </a:xfrm>
          <a:custGeom>
            <a:avLst/>
            <a:gdLst/>
            <a:ahLst/>
            <a:cxnLst/>
            <a:rect l="l" t="t" r="r" b="b"/>
            <a:pathLst>
              <a:path w="36180" h="2035141">
                <a:moveTo>
                  <a:pt x="36180" y="0"/>
                </a:moveTo>
                <a:lnTo>
                  <a:pt x="36180" y="0"/>
                </a:lnTo>
                <a:lnTo>
                  <a:pt x="36180" y="2035141"/>
                </a:lnTo>
                <a:lnTo>
                  <a:pt x="36180" y="2035141"/>
                </a:lnTo>
                <a:cubicBezTo>
                  <a:pt x="16198" y="2035141"/>
                  <a:pt x="0" y="2018942"/>
                  <a:pt x="0" y="1998960"/>
                </a:cubicBezTo>
                <a:lnTo>
                  <a:pt x="0" y="36180"/>
                </a:lnTo>
                <a:cubicBezTo>
                  <a:pt x="0" y="16212"/>
                  <a:pt x="16212" y="0"/>
                  <a:pt x="36180" y="0"/>
                </a:cubicBezTo>
                <a:close/>
              </a:path>
            </a:pathLst>
          </a:custGeom>
          <a:solidFill>
            <a:srgbClr val="78909C"/>
          </a:solidFill>
          <a:ln/>
        </p:spPr>
      </p:sp>
      <p:sp>
        <p:nvSpPr>
          <p:cNvPr id="45" name="Shape 43"/>
          <p:cNvSpPr/>
          <p:nvPr/>
        </p:nvSpPr>
        <p:spPr>
          <a:xfrm>
            <a:off x="8704937" y="2722945"/>
            <a:ext cx="211994" cy="169595"/>
          </a:xfrm>
          <a:custGeom>
            <a:avLst/>
            <a:gdLst/>
            <a:ahLst/>
            <a:cxnLst/>
            <a:rect l="l" t="t" r="r" b="b"/>
            <a:pathLst>
              <a:path w="211994" h="169595">
                <a:moveTo>
                  <a:pt x="105997" y="5300"/>
                </a:moveTo>
                <a:cubicBezTo>
                  <a:pt x="125010" y="5300"/>
                  <a:pt x="140446" y="20736"/>
                  <a:pt x="140446" y="39749"/>
                </a:cubicBezTo>
                <a:cubicBezTo>
                  <a:pt x="140446" y="58762"/>
                  <a:pt x="125010" y="74198"/>
                  <a:pt x="105997" y="74198"/>
                </a:cubicBezTo>
                <a:cubicBezTo>
                  <a:pt x="86984" y="74198"/>
                  <a:pt x="71548" y="58762"/>
                  <a:pt x="71548" y="39749"/>
                </a:cubicBezTo>
                <a:cubicBezTo>
                  <a:pt x="71548" y="20736"/>
                  <a:pt x="86984" y="5300"/>
                  <a:pt x="105997" y="5300"/>
                </a:cubicBezTo>
                <a:close/>
                <a:moveTo>
                  <a:pt x="31799" y="29149"/>
                </a:moveTo>
                <a:cubicBezTo>
                  <a:pt x="44962" y="29149"/>
                  <a:pt x="55648" y="39836"/>
                  <a:pt x="55648" y="52998"/>
                </a:cubicBezTo>
                <a:cubicBezTo>
                  <a:pt x="55648" y="66161"/>
                  <a:pt x="44962" y="76848"/>
                  <a:pt x="31799" y="76848"/>
                </a:cubicBezTo>
                <a:cubicBezTo>
                  <a:pt x="18636" y="76848"/>
                  <a:pt x="7950" y="66161"/>
                  <a:pt x="7950" y="52998"/>
                </a:cubicBezTo>
                <a:cubicBezTo>
                  <a:pt x="7950" y="39836"/>
                  <a:pt x="18636" y="29149"/>
                  <a:pt x="31799" y="29149"/>
                </a:cubicBezTo>
                <a:close/>
                <a:moveTo>
                  <a:pt x="0" y="137796"/>
                </a:moveTo>
                <a:cubicBezTo>
                  <a:pt x="0" y="114377"/>
                  <a:pt x="18980" y="95397"/>
                  <a:pt x="42399" y="95397"/>
                </a:cubicBezTo>
                <a:cubicBezTo>
                  <a:pt x="46639" y="95397"/>
                  <a:pt x="50746" y="96027"/>
                  <a:pt x="54622" y="97186"/>
                </a:cubicBezTo>
                <a:cubicBezTo>
                  <a:pt x="43724" y="109376"/>
                  <a:pt x="37099" y="125474"/>
                  <a:pt x="37099" y="143096"/>
                </a:cubicBezTo>
                <a:lnTo>
                  <a:pt x="37099" y="148396"/>
                </a:lnTo>
                <a:cubicBezTo>
                  <a:pt x="37099" y="152172"/>
                  <a:pt x="37894" y="155749"/>
                  <a:pt x="39318" y="158995"/>
                </a:cubicBezTo>
                <a:lnTo>
                  <a:pt x="10600" y="158995"/>
                </a:lnTo>
                <a:cubicBezTo>
                  <a:pt x="4737" y="158995"/>
                  <a:pt x="0" y="154259"/>
                  <a:pt x="0" y="148396"/>
                </a:cubicBezTo>
                <a:lnTo>
                  <a:pt x="0" y="137796"/>
                </a:lnTo>
                <a:close/>
                <a:moveTo>
                  <a:pt x="172676" y="158995"/>
                </a:moveTo>
                <a:cubicBezTo>
                  <a:pt x="174100" y="155749"/>
                  <a:pt x="174895" y="152172"/>
                  <a:pt x="174895" y="148396"/>
                </a:cubicBezTo>
                <a:lnTo>
                  <a:pt x="174895" y="143096"/>
                </a:lnTo>
                <a:cubicBezTo>
                  <a:pt x="174895" y="125474"/>
                  <a:pt x="168270" y="109376"/>
                  <a:pt x="157372" y="97186"/>
                </a:cubicBezTo>
                <a:cubicBezTo>
                  <a:pt x="161248" y="96027"/>
                  <a:pt x="165355" y="95397"/>
                  <a:pt x="169595" y="95397"/>
                </a:cubicBezTo>
                <a:cubicBezTo>
                  <a:pt x="193014" y="95397"/>
                  <a:pt x="211994" y="114377"/>
                  <a:pt x="211994" y="137796"/>
                </a:cubicBezTo>
                <a:lnTo>
                  <a:pt x="211994" y="148396"/>
                </a:lnTo>
                <a:cubicBezTo>
                  <a:pt x="211994" y="154259"/>
                  <a:pt x="207257" y="158995"/>
                  <a:pt x="201394" y="158995"/>
                </a:cubicBezTo>
                <a:lnTo>
                  <a:pt x="172676" y="158995"/>
                </a:lnTo>
                <a:close/>
                <a:moveTo>
                  <a:pt x="156345" y="52998"/>
                </a:moveTo>
                <a:cubicBezTo>
                  <a:pt x="156345" y="39836"/>
                  <a:pt x="167032" y="29149"/>
                  <a:pt x="180195" y="29149"/>
                </a:cubicBezTo>
                <a:cubicBezTo>
                  <a:pt x="193358" y="29149"/>
                  <a:pt x="204044" y="39836"/>
                  <a:pt x="204044" y="52998"/>
                </a:cubicBezTo>
                <a:cubicBezTo>
                  <a:pt x="204044" y="66161"/>
                  <a:pt x="193358" y="76848"/>
                  <a:pt x="180195" y="76848"/>
                </a:cubicBezTo>
                <a:cubicBezTo>
                  <a:pt x="167032" y="76848"/>
                  <a:pt x="156345" y="66161"/>
                  <a:pt x="156345" y="52998"/>
                </a:cubicBezTo>
                <a:close/>
                <a:moveTo>
                  <a:pt x="52998" y="143096"/>
                </a:moveTo>
                <a:cubicBezTo>
                  <a:pt x="52998" y="113814"/>
                  <a:pt x="76715" y="90097"/>
                  <a:pt x="105997" y="90097"/>
                </a:cubicBezTo>
                <a:cubicBezTo>
                  <a:pt x="135279" y="90097"/>
                  <a:pt x="158995" y="113814"/>
                  <a:pt x="158995" y="143096"/>
                </a:cubicBezTo>
                <a:lnTo>
                  <a:pt x="158995" y="148396"/>
                </a:lnTo>
                <a:cubicBezTo>
                  <a:pt x="158995" y="154259"/>
                  <a:pt x="154259" y="158995"/>
                  <a:pt x="148396" y="158995"/>
                </a:cubicBezTo>
                <a:lnTo>
                  <a:pt x="63598" y="158995"/>
                </a:lnTo>
                <a:cubicBezTo>
                  <a:pt x="57735" y="158995"/>
                  <a:pt x="52998" y="154259"/>
                  <a:pt x="52998" y="148396"/>
                </a:cubicBezTo>
                <a:lnTo>
                  <a:pt x="52998" y="143096"/>
                </a:lnTo>
                <a:close/>
              </a:path>
            </a:pathLst>
          </a:custGeom>
          <a:solidFill>
            <a:srgbClr val="78909C"/>
          </a:solidFill>
          <a:ln/>
        </p:spPr>
      </p:sp>
      <p:sp>
        <p:nvSpPr>
          <p:cNvPr id="46" name="Text 44"/>
          <p:cNvSpPr/>
          <p:nvPr/>
        </p:nvSpPr>
        <p:spPr>
          <a:xfrm>
            <a:off x="8919286" y="2675835"/>
            <a:ext cx="2647567" cy="263815"/>
          </a:xfrm>
          <a:prstGeom prst="rect">
            <a:avLst/>
          </a:prstGeom>
          <a:noFill/>
          <a:ln/>
        </p:spPr>
        <p:txBody>
          <a:bodyPr wrap="square" lIns="0" tIns="0" rIns="0" bIns="0" rtlCol="0" anchor="ctr"/>
          <a:lstStyle/>
          <a:p>
            <a:pPr>
              <a:lnSpc>
                <a:spcPct val="130000"/>
              </a:lnSpc>
            </a:pPr>
            <a:r>
              <a:rPr lang="en-US" sz="1335" b="1" dirty="0">
                <a:solidFill>
                  <a:srgbClr val="37474F"/>
                </a:solidFill>
                <a:latin typeface="MiSans" pitchFamily="34" charset="0"/>
                <a:ea typeface="MiSans" pitchFamily="34" charset="-122"/>
                <a:cs typeface="MiSans" pitchFamily="34" charset="-120"/>
              </a:rPr>
              <a:t>Bảng users (Ngườ dùng)</a:t>
            </a:r>
            <a:endParaRPr lang="en-US" sz="1600" dirty="0"/>
          </a:p>
        </p:txBody>
      </p:sp>
      <p:sp>
        <p:nvSpPr>
          <p:cNvPr id="47" name="Shape 45"/>
          <p:cNvSpPr/>
          <p:nvPr/>
        </p:nvSpPr>
        <p:spPr>
          <a:xfrm>
            <a:off x="8702581" y="3128089"/>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78909C"/>
          </a:solidFill>
          <a:ln/>
        </p:spPr>
      </p:sp>
      <p:sp>
        <p:nvSpPr>
          <p:cNvPr id="48" name="Text 46"/>
          <p:cNvSpPr/>
          <p:nvPr/>
        </p:nvSpPr>
        <p:spPr>
          <a:xfrm>
            <a:off x="8853333" y="3052713"/>
            <a:ext cx="2374331"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user_id</a:t>
            </a:r>
            <a:r>
              <a:rPr lang="en-US" sz="1187" dirty="0">
                <a:solidFill>
                  <a:srgbClr val="607D8B"/>
                </a:solidFill>
                <a:latin typeface="MiSans" pitchFamily="34" charset="0"/>
                <a:ea typeface="MiSans" pitchFamily="34" charset="-122"/>
                <a:cs typeface="MiSans" pitchFamily="34" charset="-120"/>
              </a:rPr>
              <a:t> (INT, PK) - Mã ngườ dùng</a:t>
            </a:r>
            <a:endParaRPr lang="en-US" sz="1600" dirty="0"/>
          </a:p>
        </p:txBody>
      </p:sp>
      <p:sp>
        <p:nvSpPr>
          <p:cNvPr id="49" name="Shape 47"/>
          <p:cNvSpPr/>
          <p:nvPr/>
        </p:nvSpPr>
        <p:spPr>
          <a:xfrm>
            <a:off x="8702581" y="3542655"/>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1E88E5"/>
          </a:solidFill>
          <a:ln/>
        </p:spPr>
      </p:sp>
      <p:sp>
        <p:nvSpPr>
          <p:cNvPr id="50" name="Text 48"/>
          <p:cNvSpPr/>
          <p:nvPr/>
        </p:nvSpPr>
        <p:spPr>
          <a:xfrm>
            <a:off x="8850883" y="3354216"/>
            <a:ext cx="2704099" cy="452253"/>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username</a:t>
            </a:r>
            <a:r>
              <a:rPr lang="en-US" sz="1187" dirty="0">
                <a:solidFill>
                  <a:srgbClr val="607D8B"/>
                </a:solidFill>
                <a:latin typeface="MiSans" pitchFamily="34" charset="0"/>
                <a:ea typeface="MiSans" pitchFamily="34" charset="-122"/>
                <a:cs typeface="MiSans" pitchFamily="34" charset="-120"/>
              </a:rPr>
              <a:t> (VARCHAR) - Tên đăng nhập</a:t>
            </a:r>
            <a:endParaRPr lang="en-US" sz="1600" dirty="0"/>
          </a:p>
        </p:txBody>
      </p:sp>
      <p:sp>
        <p:nvSpPr>
          <p:cNvPr id="51" name="Shape 49"/>
          <p:cNvSpPr/>
          <p:nvPr/>
        </p:nvSpPr>
        <p:spPr>
          <a:xfrm>
            <a:off x="8702581" y="3957220"/>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FF8A65"/>
          </a:solidFill>
          <a:ln/>
        </p:spPr>
      </p:sp>
      <p:sp>
        <p:nvSpPr>
          <p:cNvPr id="52" name="Text 50"/>
          <p:cNvSpPr/>
          <p:nvPr/>
        </p:nvSpPr>
        <p:spPr>
          <a:xfrm>
            <a:off x="8853333" y="3881845"/>
            <a:ext cx="2072828"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role_id</a:t>
            </a:r>
            <a:r>
              <a:rPr lang="en-US" sz="1187" dirty="0">
                <a:solidFill>
                  <a:srgbClr val="607D8B"/>
                </a:solidFill>
                <a:latin typeface="MiSans" pitchFamily="34" charset="0"/>
                <a:ea typeface="MiSans" pitchFamily="34" charset="-122"/>
                <a:cs typeface="MiSans" pitchFamily="34" charset="-120"/>
              </a:rPr>
              <a:t> (INT, FK) - Quyền hạn</a:t>
            </a:r>
            <a:endParaRPr lang="en-US" sz="1600" dirty="0"/>
          </a:p>
        </p:txBody>
      </p:sp>
      <p:sp>
        <p:nvSpPr>
          <p:cNvPr id="53" name="Shape 51"/>
          <p:cNvSpPr/>
          <p:nvPr/>
        </p:nvSpPr>
        <p:spPr>
          <a:xfrm>
            <a:off x="8702581" y="4258723"/>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78909C"/>
          </a:solidFill>
          <a:ln/>
        </p:spPr>
      </p:sp>
      <p:sp>
        <p:nvSpPr>
          <p:cNvPr id="54" name="Text 52"/>
          <p:cNvSpPr/>
          <p:nvPr/>
        </p:nvSpPr>
        <p:spPr>
          <a:xfrm>
            <a:off x="8853333" y="4183347"/>
            <a:ext cx="2581614"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is_locked</a:t>
            </a:r>
            <a:r>
              <a:rPr lang="en-US" sz="1187" dirty="0">
                <a:solidFill>
                  <a:srgbClr val="607D8B"/>
                </a:solidFill>
                <a:latin typeface="MiSans" pitchFamily="34" charset="0"/>
                <a:ea typeface="MiSans" pitchFamily="34" charset="-122"/>
                <a:cs typeface="MiSans" pitchFamily="34" charset="-120"/>
              </a:rPr>
              <a:t> (TINYINT) - Khóa tài khoản</a:t>
            </a:r>
            <a:endParaRPr lang="en-US" sz="1600" dirty="0"/>
          </a:p>
        </p:txBody>
      </p:sp>
      <p:sp>
        <p:nvSpPr>
          <p:cNvPr id="55" name="Shape 53"/>
          <p:cNvSpPr/>
          <p:nvPr/>
        </p:nvSpPr>
        <p:spPr>
          <a:xfrm>
            <a:off x="5269978" y="4710976"/>
            <a:ext cx="6359061" cy="904507"/>
          </a:xfrm>
          <a:custGeom>
            <a:avLst/>
            <a:gdLst/>
            <a:ahLst/>
            <a:cxnLst/>
            <a:rect l="l" t="t" r="r" b="b"/>
            <a:pathLst>
              <a:path w="6359061" h="904507">
                <a:moveTo>
                  <a:pt x="36180" y="0"/>
                </a:moveTo>
                <a:lnTo>
                  <a:pt x="6283688" y="0"/>
                </a:lnTo>
                <a:cubicBezTo>
                  <a:pt x="6325315" y="0"/>
                  <a:pt x="6359061" y="33745"/>
                  <a:pt x="6359061" y="75373"/>
                </a:cubicBezTo>
                <a:lnTo>
                  <a:pt x="6359061" y="829134"/>
                </a:lnTo>
                <a:cubicBezTo>
                  <a:pt x="6359061" y="870762"/>
                  <a:pt x="6325315" y="904507"/>
                  <a:pt x="6283688" y="904507"/>
                </a:cubicBezTo>
                <a:lnTo>
                  <a:pt x="36180" y="904507"/>
                </a:lnTo>
                <a:cubicBezTo>
                  <a:pt x="16198" y="904507"/>
                  <a:pt x="0" y="888308"/>
                  <a:pt x="0" y="868327"/>
                </a:cubicBezTo>
                <a:lnTo>
                  <a:pt x="0" y="36180"/>
                </a:lnTo>
                <a:cubicBezTo>
                  <a:pt x="0" y="16212"/>
                  <a:pt x="16212" y="0"/>
                  <a:pt x="36180" y="0"/>
                </a:cubicBezTo>
                <a:close/>
              </a:path>
            </a:pathLst>
          </a:custGeom>
          <a:solidFill>
            <a:srgbClr val="FF8A65">
              <a:alpha val="5098"/>
            </a:srgbClr>
          </a:solidFill>
          <a:ln/>
        </p:spPr>
      </p:sp>
      <p:sp>
        <p:nvSpPr>
          <p:cNvPr id="56" name="Shape 54"/>
          <p:cNvSpPr/>
          <p:nvPr/>
        </p:nvSpPr>
        <p:spPr>
          <a:xfrm>
            <a:off x="5269978" y="4710976"/>
            <a:ext cx="36180" cy="904507"/>
          </a:xfrm>
          <a:custGeom>
            <a:avLst/>
            <a:gdLst/>
            <a:ahLst/>
            <a:cxnLst/>
            <a:rect l="l" t="t" r="r" b="b"/>
            <a:pathLst>
              <a:path w="36180" h="904507">
                <a:moveTo>
                  <a:pt x="36180" y="0"/>
                </a:moveTo>
                <a:lnTo>
                  <a:pt x="36180" y="0"/>
                </a:lnTo>
                <a:lnTo>
                  <a:pt x="36180" y="904507"/>
                </a:lnTo>
                <a:lnTo>
                  <a:pt x="36180" y="904507"/>
                </a:lnTo>
                <a:cubicBezTo>
                  <a:pt x="16198" y="904507"/>
                  <a:pt x="0" y="888308"/>
                  <a:pt x="0" y="868327"/>
                </a:cubicBezTo>
                <a:lnTo>
                  <a:pt x="0" y="36180"/>
                </a:lnTo>
                <a:cubicBezTo>
                  <a:pt x="0" y="16212"/>
                  <a:pt x="16212" y="0"/>
                  <a:pt x="36180" y="0"/>
                </a:cubicBezTo>
                <a:close/>
              </a:path>
            </a:pathLst>
          </a:custGeom>
          <a:solidFill>
            <a:srgbClr val="FF8A65"/>
          </a:solidFill>
          <a:ln/>
        </p:spPr>
      </p:sp>
      <p:sp>
        <p:nvSpPr>
          <p:cNvPr id="57" name="Shape 55"/>
          <p:cNvSpPr/>
          <p:nvPr/>
        </p:nvSpPr>
        <p:spPr>
          <a:xfrm>
            <a:off x="5451774" y="4908837"/>
            <a:ext cx="190794" cy="169595"/>
          </a:xfrm>
          <a:custGeom>
            <a:avLst/>
            <a:gdLst/>
            <a:ahLst/>
            <a:cxnLst/>
            <a:rect l="l" t="t" r="r" b="b"/>
            <a:pathLst>
              <a:path w="190794" h="169595">
                <a:moveTo>
                  <a:pt x="95397" y="21199"/>
                </a:moveTo>
                <a:cubicBezTo>
                  <a:pt x="130509" y="21199"/>
                  <a:pt x="158995" y="49686"/>
                  <a:pt x="158995" y="84798"/>
                </a:cubicBezTo>
                <a:cubicBezTo>
                  <a:pt x="158995" y="119909"/>
                  <a:pt x="130509" y="148396"/>
                  <a:pt x="95397" y="148396"/>
                </a:cubicBezTo>
                <a:cubicBezTo>
                  <a:pt x="73800" y="148396"/>
                  <a:pt x="54688" y="137630"/>
                  <a:pt x="43194" y="121135"/>
                </a:cubicBezTo>
                <a:cubicBezTo>
                  <a:pt x="39848" y="116332"/>
                  <a:pt x="33223" y="115172"/>
                  <a:pt x="28420" y="118518"/>
                </a:cubicBezTo>
                <a:cubicBezTo>
                  <a:pt x="23617" y="121863"/>
                  <a:pt x="22458" y="128488"/>
                  <a:pt x="25804" y="133291"/>
                </a:cubicBezTo>
                <a:cubicBezTo>
                  <a:pt x="41107" y="155219"/>
                  <a:pt x="66579" y="169595"/>
                  <a:pt x="95397" y="169595"/>
                </a:cubicBezTo>
                <a:cubicBezTo>
                  <a:pt x="142235" y="169595"/>
                  <a:pt x="180195" y="131635"/>
                  <a:pt x="180195" y="84798"/>
                </a:cubicBezTo>
                <a:cubicBezTo>
                  <a:pt x="180195" y="37960"/>
                  <a:pt x="142235" y="0"/>
                  <a:pt x="95397" y="0"/>
                </a:cubicBezTo>
                <a:cubicBezTo>
                  <a:pt x="67010" y="0"/>
                  <a:pt x="41902" y="13945"/>
                  <a:pt x="26499" y="35343"/>
                </a:cubicBezTo>
                <a:lnTo>
                  <a:pt x="26499" y="26499"/>
                </a:lnTo>
                <a:cubicBezTo>
                  <a:pt x="26499" y="20636"/>
                  <a:pt x="21762" y="15900"/>
                  <a:pt x="15900" y="15900"/>
                </a:cubicBezTo>
                <a:cubicBezTo>
                  <a:pt x="10037" y="15900"/>
                  <a:pt x="5300" y="20636"/>
                  <a:pt x="5300" y="26499"/>
                </a:cubicBezTo>
                <a:lnTo>
                  <a:pt x="5300" y="63598"/>
                </a:lnTo>
                <a:cubicBezTo>
                  <a:pt x="5300" y="69461"/>
                  <a:pt x="10037" y="74198"/>
                  <a:pt x="15900" y="74198"/>
                </a:cubicBezTo>
                <a:lnTo>
                  <a:pt x="24048" y="74198"/>
                </a:lnTo>
                <a:cubicBezTo>
                  <a:pt x="24214" y="74198"/>
                  <a:pt x="24379" y="74198"/>
                  <a:pt x="24545" y="74198"/>
                </a:cubicBezTo>
                <a:lnTo>
                  <a:pt x="53032" y="74198"/>
                </a:lnTo>
                <a:cubicBezTo>
                  <a:pt x="58895" y="74198"/>
                  <a:pt x="63631" y="69461"/>
                  <a:pt x="63631" y="63598"/>
                </a:cubicBezTo>
                <a:cubicBezTo>
                  <a:pt x="63631" y="57735"/>
                  <a:pt x="58895" y="52998"/>
                  <a:pt x="53032" y="52998"/>
                </a:cubicBezTo>
                <a:lnTo>
                  <a:pt x="40345" y="52998"/>
                </a:lnTo>
                <a:cubicBezTo>
                  <a:pt x="51309" y="33985"/>
                  <a:pt x="71879" y="21199"/>
                  <a:pt x="95397" y="21199"/>
                </a:cubicBezTo>
                <a:close/>
                <a:moveTo>
                  <a:pt x="103347" y="50349"/>
                </a:moveTo>
                <a:cubicBezTo>
                  <a:pt x="103347" y="45943"/>
                  <a:pt x="99803" y="42399"/>
                  <a:pt x="95397" y="42399"/>
                </a:cubicBezTo>
                <a:cubicBezTo>
                  <a:pt x="90992" y="42399"/>
                  <a:pt x="87447" y="45943"/>
                  <a:pt x="87447" y="50349"/>
                </a:cubicBezTo>
                <a:lnTo>
                  <a:pt x="87447" y="84798"/>
                </a:lnTo>
                <a:cubicBezTo>
                  <a:pt x="87447" y="86917"/>
                  <a:pt x="88276" y="88938"/>
                  <a:pt x="89766" y="90429"/>
                </a:cubicBezTo>
                <a:lnTo>
                  <a:pt x="113615" y="114278"/>
                </a:lnTo>
                <a:cubicBezTo>
                  <a:pt x="116729" y="117392"/>
                  <a:pt x="121764" y="117392"/>
                  <a:pt x="124844" y="114278"/>
                </a:cubicBezTo>
                <a:cubicBezTo>
                  <a:pt x="127925" y="111164"/>
                  <a:pt x="127958" y="106129"/>
                  <a:pt x="124844" y="103049"/>
                </a:cubicBezTo>
                <a:lnTo>
                  <a:pt x="103314" y="81518"/>
                </a:lnTo>
                <a:lnTo>
                  <a:pt x="103314" y="50349"/>
                </a:lnTo>
                <a:close/>
              </a:path>
            </a:pathLst>
          </a:custGeom>
          <a:solidFill>
            <a:srgbClr val="FF8A65"/>
          </a:solidFill>
          <a:ln/>
        </p:spPr>
      </p:sp>
      <p:sp>
        <p:nvSpPr>
          <p:cNvPr id="58" name="Text 56"/>
          <p:cNvSpPr/>
          <p:nvPr/>
        </p:nvSpPr>
        <p:spPr>
          <a:xfrm>
            <a:off x="5655524" y="4861727"/>
            <a:ext cx="5907561" cy="263815"/>
          </a:xfrm>
          <a:prstGeom prst="rect">
            <a:avLst/>
          </a:prstGeom>
          <a:noFill/>
          <a:ln/>
        </p:spPr>
        <p:txBody>
          <a:bodyPr wrap="square" lIns="0" tIns="0" rIns="0" bIns="0" rtlCol="0" anchor="ctr"/>
          <a:lstStyle/>
          <a:p>
            <a:pPr>
              <a:lnSpc>
                <a:spcPct val="130000"/>
              </a:lnSpc>
            </a:pPr>
            <a:r>
              <a:rPr lang="en-US" sz="1335" b="1" dirty="0">
                <a:solidFill>
                  <a:srgbClr val="37474F"/>
                </a:solidFill>
                <a:latin typeface="MiSans" pitchFamily="34" charset="0"/>
                <a:ea typeface="MiSans" pitchFamily="34" charset="-122"/>
                <a:cs typeface="MiSans" pitchFamily="34" charset="-120"/>
              </a:rPr>
              <a:t>Bảng activity_logs (Nhật ký)</a:t>
            </a:r>
            <a:endParaRPr lang="en-US" sz="1600" dirty="0"/>
          </a:p>
        </p:txBody>
      </p:sp>
      <p:sp>
        <p:nvSpPr>
          <p:cNvPr id="59" name="Shape 57"/>
          <p:cNvSpPr/>
          <p:nvPr/>
        </p:nvSpPr>
        <p:spPr>
          <a:xfrm>
            <a:off x="5438819" y="5313981"/>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FF8A65"/>
          </a:solidFill>
          <a:ln/>
        </p:spPr>
      </p:sp>
      <p:sp>
        <p:nvSpPr>
          <p:cNvPr id="60" name="Text 58"/>
          <p:cNvSpPr/>
          <p:nvPr/>
        </p:nvSpPr>
        <p:spPr>
          <a:xfrm>
            <a:off x="5589570" y="5238605"/>
            <a:ext cx="810287"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log_id</a:t>
            </a:r>
            <a:r>
              <a:rPr lang="en-US" sz="1187" dirty="0">
                <a:solidFill>
                  <a:srgbClr val="607D8B"/>
                </a:solidFill>
                <a:latin typeface="MiSans" pitchFamily="34" charset="0"/>
                <a:ea typeface="MiSans" pitchFamily="34" charset="-122"/>
                <a:cs typeface="MiSans" pitchFamily="34" charset="-120"/>
              </a:rPr>
              <a:t> (PK)</a:t>
            </a:r>
            <a:endParaRPr lang="en-US" sz="1600" dirty="0"/>
          </a:p>
        </p:txBody>
      </p:sp>
      <p:sp>
        <p:nvSpPr>
          <p:cNvPr id="61" name="Shape 59"/>
          <p:cNvSpPr/>
          <p:nvPr/>
        </p:nvSpPr>
        <p:spPr>
          <a:xfrm>
            <a:off x="7489506" y="5313981"/>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1E88E5"/>
          </a:solidFill>
          <a:ln/>
        </p:spPr>
      </p:sp>
      <p:sp>
        <p:nvSpPr>
          <p:cNvPr id="62" name="Text 60"/>
          <p:cNvSpPr/>
          <p:nvPr/>
        </p:nvSpPr>
        <p:spPr>
          <a:xfrm>
            <a:off x="7640257" y="5238605"/>
            <a:ext cx="885663"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user_id</a:t>
            </a:r>
            <a:r>
              <a:rPr lang="en-US" sz="1187" dirty="0">
                <a:solidFill>
                  <a:srgbClr val="607D8B"/>
                </a:solidFill>
                <a:latin typeface="MiSans" pitchFamily="34" charset="0"/>
                <a:ea typeface="MiSans" pitchFamily="34" charset="-122"/>
                <a:cs typeface="MiSans" pitchFamily="34" charset="-120"/>
              </a:rPr>
              <a:t> (FK)</a:t>
            </a:r>
            <a:endParaRPr lang="en-US" sz="1600" dirty="0"/>
          </a:p>
        </p:txBody>
      </p:sp>
      <p:sp>
        <p:nvSpPr>
          <p:cNvPr id="63" name="Shape 61"/>
          <p:cNvSpPr/>
          <p:nvPr/>
        </p:nvSpPr>
        <p:spPr>
          <a:xfrm>
            <a:off x="9540287" y="5313981"/>
            <a:ext cx="75376" cy="75376"/>
          </a:xfrm>
          <a:custGeom>
            <a:avLst/>
            <a:gdLst/>
            <a:ahLst/>
            <a:cxnLst/>
            <a:rect l="l" t="t" r="r" b="b"/>
            <a:pathLst>
              <a:path w="75376" h="75376">
                <a:moveTo>
                  <a:pt x="37688" y="0"/>
                </a:moveTo>
                <a:lnTo>
                  <a:pt x="37688" y="0"/>
                </a:lnTo>
                <a:cubicBezTo>
                  <a:pt x="58488" y="0"/>
                  <a:pt x="75376" y="16887"/>
                  <a:pt x="75376" y="37688"/>
                </a:cubicBezTo>
                <a:lnTo>
                  <a:pt x="75376" y="37688"/>
                </a:lnTo>
                <a:cubicBezTo>
                  <a:pt x="75376" y="58488"/>
                  <a:pt x="58488" y="75376"/>
                  <a:pt x="37688" y="75376"/>
                </a:cubicBezTo>
                <a:lnTo>
                  <a:pt x="37688" y="75376"/>
                </a:lnTo>
                <a:cubicBezTo>
                  <a:pt x="16887" y="75376"/>
                  <a:pt x="0" y="58488"/>
                  <a:pt x="0" y="37688"/>
                </a:cubicBezTo>
                <a:lnTo>
                  <a:pt x="0" y="37688"/>
                </a:lnTo>
                <a:cubicBezTo>
                  <a:pt x="0" y="16887"/>
                  <a:pt x="16887" y="0"/>
                  <a:pt x="37688" y="0"/>
                </a:cubicBezTo>
                <a:close/>
              </a:path>
            </a:pathLst>
          </a:custGeom>
          <a:solidFill>
            <a:srgbClr val="78909C"/>
          </a:solidFill>
          <a:ln/>
        </p:spPr>
      </p:sp>
      <p:sp>
        <p:nvSpPr>
          <p:cNvPr id="64" name="Text 62"/>
          <p:cNvSpPr/>
          <p:nvPr/>
        </p:nvSpPr>
        <p:spPr>
          <a:xfrm>
            <a:off x="9691038" y="5238605"/>
            <a:ext cx="1309651" cy="226127"/>
          </a:xfrm>
          <a:prstGeom prst="rect">
            <a:avLst/>
          </a:prstGeom>
          <a:noFill/>
          <a:ln/>
        </p:spPr>
        <p:txBody>
          <a:bodyPr wrap="square" lIns="0" tIns="0" rIns="0" bIns="0" rtlCol="0" anchor="ctr"/>
          <a:lstStyle/>
          <a:p>
            <a:pPr>
              <a:lnSpc>
                <a:spcPct val="130000"/>
              </a:lnSpc>
            </a:pPr>
            <a:r>
              <a:rPr lang="en-US" sz="1187" b="1" dirty="0">
                <a:solidFill>
                  <a:srgbClr val="607D8B"/>
                </a:solidFill>
                <a:latin typeface="MiSans" pitchFamily="34" charset="0"/>
                <a:ea typeface="MiSans" pitchFamily="34" charset="-122"/>
                <a:cs typeface="MiSans" pitchFamily="34" charset="-120"/>
              </a:rPr>
              <a:t>action</a:t>
            </a:r>
            <a:r>
              <a:rPr lang="en-US" sz="1187" dirty="0">
                <a:solidFill>
                  <a:srgbClr val="607D8B"/>
                </a:solidFill>
                <a:latin typeface="MiSans" pitchFamily="34" charset="0"/>
                <a:ea typeface="MiSans" pitchFamily="34" charset="-122"/>
                <a:cs typeface="MiSans" pitchFamily="34" charset="-120"/>
              </a:rPr>
              <a:t>, </a:t>
            </a:r>
            <a:r>
              <a:rPr lang="en-US" sz="1187" b="1" dirty="0">
                <a:solidFill>
                  <a:srgbClr val="607D8B"/>
                </a:solidFill>
                <a:latin typeface="MiSans" pitchFamily="34" charset="0"/>
                <a:ea typeface="MiSans" pitchFamily="34" charset="-122"/>
                <a:cs typeface="MiSans" pitchFamily="34" charset="-120"/>
              </a:rPr>
              <a:t>created_at</a:t>
            </a:r>
            <a:endParaRPr lang="en-US" sz="1600" dirty="0"/>
          </a:p>
        </p:txBody>
      </p:sp>
      <p:sp>
        <p:nvSpPr>
          <p:cNvPr id="65" name="Shape 63"/>
          <p:cNvSpPr/>
          <p:nvPr/>
        </p:nvSpPr>
        <p:spPr>
          <a:xfrm>
            <a:off x="5254902" y="5981809"/>
            <a:ext cx="6375267" cy="684410"/>
          </a:xfrm>
          <a:custGeom>
            <a:avLst/>
            <a:gdLst/>
            <a:ahLst/>
            <a:cxnLst/>
            <a:rect l="l" t="t" r="r" b="b"/>
            <a:pathLst>
              <a:path w="6375267" h="684410">
                <a:moveTo>
                  <a:pt x="113065" y="0"/>
                </a:moveTo>
                <a:lnTo>
                  <a:pt x="6262202" y="0"/>
                </a:lnTo>
                <a:cubicBezTo>
                  <a:pt x="6324646" y="0"/>
                  <a:pt x="6375267" y="50621"/>
                  <a:pt x="6375267" y="113065"/>
                </a:cubicBezTo>
                <a:lnTo>
                  <a:pt x="6375267" y="571346"/>
                </a:lnTo>
                <a:cubicBezTo>
                  <a:pt x="6375267" y="633790"/>
                  <a:pt x="6324646" y="684410"/>
                  <a:pt x="6262202" y="684410"/>
                </a:cubicBezTo>
                <a:lnTo>
                  <a:pt x="113065" y="684410"/>
                </a:lnTo>
                <a:cubicBezTo>
                  <a:pt x="50663" y="684410"/>
                  <a:pt x="0" y="633748"/>
                  <a:pt x="0" y="571346"/>
                </a:cubicBezTo>
                <a:lnTo>
                  <a:pt x="0" y="113065"/>
                </a:lnTo>
                <a:cubicBezTo>
                  <a:pt x="0" y="50663"/>
                  <a:pt x="50663" y="0"/>
                  <a:pt x="113065" y="0"/>
                </a:cubicBezTo>
                <a:close/>
              </a:path>
            </a:pathLst>
          </a:custGeom>
          <a:gradFill flip="none" rotWithShape="1">
            <a:gsLst>
              <a:gs pos="0">
                <a:srgbClr val="1E88E5">
                  <a:alpha val="10000"/>
                </a:srgbClr>
              </a:gs>
              <a:gs pos="100000">
                <a:srgbClr val="78909C">
                  <a:alpha val="10000"/>
                </a:srgbClr>
              </a:gs>
            </a:gsLst>
            <a:lin ang="0" scaled="1"/>
          </a:gradFill>
          <a:ln w="8128">
            <a:solidFill>
              <a:srgbClr val="1E88E5">
                <a:alpha val="20000"/>
              </a:srgbClr>
            </a:solidFill>
            <a:prstDash val="solid"/>
          </a:ln>
        </p:spPr>
      </p:sp>
      <p:sp>
        <p:nvSpPr>
          <p:cNvPr id="66" name="Shape 64"/>
          <p:cNvSpPr/>
          <p:nvPr/>
        </p:nvSpPr>
        <p:spPr>
          <a:xfrm>
            <a:off x="5817299" y="6140094"/>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65954" y="47110"/>
                </a:moveTo>
                <a:cubicBezTo>
                  <a:pt x="65954" y="41910"/>
                  <a:pt x="70175" y="37688"/>
                  <a:pt x="75376" y="37688"/>
                </a:cubicBezTo>
                <a:cubicBezTo>
                  <a:pt x="80576" y="37688"/>
                  <a:pt x="84798" y="41910"/>
                  <a:pt x="84798" y="47110"/>
                </a:cubicBezTo>
                <a:cubicBezTo>
                  <a:pt x="84798" y="52310"/>
                  <a:pt x="80576" y="56532"/>
                  <a:pt x="75376" y="56532"/>
                </a:cubicBezTo>
                <a:cubicBezTo>
                  <a:pt x="70175" y="56532"/>
                  <a:pt x="65954" y="52310"/>
                  <a:pt x="65954" y="47110"/>
                </a:cubicBezTo>
                <a:close/>
                <a:moveTo>
                  <a:pt x="63598" y="65954"/>
                </a:moveTo>
                <a:lnTo>
                  <a:pt x="77731" y="65954"/>
                </a:lnTo>
                <a:cubicBezTo>
                  <a:pt x="81647" y="65954"/>
                  <a:pt x="84798" y="69104"/>
                  <a:pt x="84798" y="73020"/>
                </a:cubicBezTo>
                <a:lnTo>
                  <a:pt x="84798" y="98930"/>
                </a:lnTo>
                <a:lnTo>
                  <a:pt x="87153" y="98930"/>
                </a:lnTo>
                <a:cubicBezTo>
                  <a:pt x="91069" y="98930"/>
                  <a:pt x="94219" y="102081"/>
                  <a:pt x="94219" y="105997"/>
                </a:cubicBezTo>
                <a:cubicBezTo>
                  <a:pt x="94219" y="109913"/>
                  <a:pt x="91069" y="113063"/>
                  <a:pt x="87153" y="113063"/>
                </a:cubicBezTo>
                <a:lnTo>
                  <a:pt x="63598" y="113063"/>
                </a:lnTo>
                <a:cubicBezTo>
                  <a:pt x="59682" y="113063"/>
                  <a:pt x="56532" y="109913"/>
                  <a:pt x="56532" y="105997"/>
                </a:cubicBezTo>
                <a:cubicBezTo>
                  <a:pt x="56532" y="102081"/>
                  <a:pt x="59682" y="98930"/>
                  <a:pt x="63598" y="98930"/>
                </a:cubicBezTo>
                <a:lnTo>
                  <a:pt x="70665" y="98930"/>
                </a:lnTo>
                <a:lnTo>
                  <a:pt x="70665" y="80087"/>
                </a:lnTo>
                <a:lnTo>
                  <a:pt x="63598" y="80087"/>
                </a:lnTo>
                <a:cubicBezTo>
                  <a:pt x="59682" y="80087"/>
                  <a:pt x="56532" y="76936"/>
                  <a:pt x="56532" y="73020"/>
                </a:cubicBezTo>
                <a:cubicBezTo>
                  <a:pt x="56532" y="69104"/>
                  <a:pt x="59682" y="65954"/>
                  <a:pt x="63598" y="65954"/>
                </a:cubicBezTo>
                <a:close/>
              </a:path>
            </a:pathLst>
          </a:custGeom>
          <a:solidFill>
            <a:srgbClr val="1E88E5"/>
          </a:solidFill>
          <a:ln/>
        </p:spPr>
      </p:sp>
      <p:sp>
        <p:nvSpPr>
          <p:cNvPr id="67" name="Text 65"/>
          <p:cNvSpPr/>
          <p:nvPr/>
        </p:nvSpPr>
        <p:spPr>
          <a:xfrm>
            <a:off x="5577652" y="6097884"/>
            <a:ext cx="5974126" cy="452253"/>
          </a:xfrm>
          <a:prstGeom prst="rect">
            <a:avLst/>
          </a:prstGeom>
          <a:noFill/>
          <a:ln/>
        </p:spPr>
        <p:txBody>
          <a:bodyPr wrap="square" lIns="0" tIns="0" rIns="0" bIns="0" rtlCol="0" anchor="ctr"/>
          <a:lstStyle/>
          <a:p>
            <a:pPr algn="ctr">
              <a:lnSpc>
                <a:spcPct val="130000"/>
              </a:lnSpc>
            </a:pPr>
            <a:r>
              <a:rPr lang="en-US" sz="1187" dirty="0">
                <a:solidFill>
                  <a:srgbClr val="607D8B"/>
                </a:solidFill>
                <a:latin typeface="MiSans" pitchFamily="34" charset="0"/>
                <a:ea typeface="MiSans" pitchFamily="34" charset="-122"/>
                <a:cs typeface="MiSans" pitchFamily="34" charset="-120"/>
              </a:rPr>
              <a:t>Các bảng khác: </a:t>
            </a:r>
            <a:r>
              <a:rPr lang="en-US" sz="1187" b="1" dirty="0">
                <a:solidFill>
                  <a:srgbClr val="607D8B"/>
                </a:solidFill>
                <a:latin typeface="MiSans" pitchFamily="34" charset="0"/>
                <a:ea typeface="MiSans" pitchFamily="34" charset="-122"/>
                <a:cs typeface="MiSans" pitchFamily="34" charset="-120"/>
              </a:rPr>
              <a:t>categories, campaigns, departments, roles, permissions, product_versions, comments</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46364" y="432955"/>
            <a:ext cx="415636" cy="34636"/>
          </a:xfrm>
          <a:custGeom>
            <a:avLst/>
            <a:gdLst/>
            <a:ahLst/>
            <a:cxnLst/>
            <a:rect l="l" t="t" r="r" b="b"/>
            <a:pathLst>
              <a:path w="415636" h="34636">
                <a:moveTo>
                  <a:pt x="0" y="0"/>
                </a:moveTo>
                <a:lnTo>
                  <a:pt x="415636" y="0"/>
                </a:lnTo>
                <a:lnTo>
                  <a:pt x="415636" y="34636"/>
                </a:lnTo>
                <a:lnTo>
                  <a:pt x="0" y="34636"/>
                </a:lnTo>
                <a:lnTo>
                  <a:pt x="0" y="0"/>
                </a:lnTo>
                <a:close/>
              </a:path>
            </a:pathLst>
          </a:custGeom>
          <a:solidFill>
            <a:srgbClr val="1E88E5"/>
          </a:solidFill>
          <a:ln/>
        </p:spPr>
      </p:sp>
      <p:sp>
        <p:nvSpPr>
          <p:cNvPr id="3" name="Text 1"/>
          <p:cNvSpPr/>
          <p:nvPr/>
        </p:nvSpPr>
        <p:spPr>
          <a:xfrm>
            <a:off x="900545" y="346364"/>
            <a:ext cx="1835727" cy="207818"/>
          </a:xfrm>
          <a:prstGeom prst="rect">
            <a:avLst/>
          </a:prstGeom>
          <a:noFill/>
          <a:ln/>
        </p:spPr>
        <p:txBody>
          <a:bodyPr wrap="square" lIns="0" tIns="0" rIns="0" bIns="0" rtlCol="0" anchor="ctr"/>
          <a:lstStyle/>
          <a:p>
            <a:pPr>
              <a:lnSpc>
                <a:spcPct val="130000"/>
              </a:lnSpc>
            </a:pPr>
            <a:r>
              <a:rPr lang="en-US" sz="1091" b="1" kern="0" spc="55" dirty="0">
                <a:solidFill>
                  <a:srgbClr val="1E88E5"/>
                </a:solidFill>
                <a:latin typeface="MiSans" pitchFamily="34" charset="0"/>
                <a:ea typeface="MiSans" pitchFamily="34" charset="-122"/>
                <a:cs typeface="MiSans" pitchFamily="34" charset="-120"/>
              </a:rPr>
              <a:t>Workflow &amp; Security</a:t>
            </a:r>
            <a:endParaRPr lang="en-US" sz="1600" dirty="0"/>
          </a:p>
        </p:txBody>
      </p:sp>
      <p:sp>
        <p:nvSpPr>
          <p:cNvPr id="4" name="Text 2"/>
          <p:cNvSpPr/>
          <p:nvPr/>
        </p:nvSpPr>
        <p:spPr>
          <a:xfrm>
            <a:off x="346364" y="658091"/>
            <a:ext cx="11707091" cy="415636"/>
          </a:xfrm>
          <a:prstGeom prst="rect">
            <a:avLst/>
          </a:prstGeom>
          <a:noFill/>
          <a:ln/>
        </p:spPr>
        <p:txBody>
          <a:bodyPr wrap="square" lIns="0" tIns="0" rIns="0" bIns="0" rtlCol="0" anchor="ctr"/>
          <a:lstStyle/>
          <a:p>
            <a:pPr>
              <a:lnSpc>
                <a:spcPct val="80000"/>
              </a:lnSpc>
            </a:pPr>
            <a:r>
              <a:rPr lang="en-US" sz="3273" b="1" dirty="0">
                <a:solidFill>
                  <a:srgbClr val="37474F"/>
                </a:solidFill>
                <a:latin typeface="阿里妈妈数黑体" pitchFamily="34" charset="0"/>
                <a:ea typeface="阿里妈妈数黑体" pitchFamily="34" charset="-122"/>
                <a:cs typeface="阿里妈妈数黑体" pitchFamily="34" charset="-120"/>
              </a:rPr>
              <a:t>Quy trình nghiệp vụ và bảo mật</a:t>
            </a:r>
            <a:endParaRPr lang="en-US" sz="1600" dirty="0"/>
          </a:p>
        </p:txBody>
      </p:sp>
      <p:sp>
        <p:nvSpPr>
          <p:cNvPr id="5" name="Shape 3"/>
          <p:cNvSpPr/>
          <p:nvPr/>
        </p:nvSpPr>
        <p:spPr>
          <a:xfrm>
            <a:off x="298737" y="1112693"/>
            <a:ext cx="5663045" cy="5558500"/>
          </a:xfrm>
          <a:custGeom>
            <a:avLst/>
            <a:gdLst/>
            <a:ahLst/>
            <a:cxnLst/>
            <a:rect l="l" t="t" r="r" b="b"/>
            <a:pathLst>
              <a:path w="5663045" h="5948795">
                <a:moveTo>
                  <a:pt x="138518" y="0"/>
                </a:moveTo>
                <a:lnTo>
                  <a:pt x="5524527" y="0"/>
                </a:lnTo>
                <a:cubicBezTo>
                  <a:pt x="5600978" y="0"/>
                  <a:pt x="5663045" y="62068"/>
                  <a:pt x="5663045" y="138518"/>
                </a:cubicBezTo>
                <a:lnTo>
                  <a:pt x="5663045" y="5810277"/>
                </a:lnTo>
                <a:cubicBezTo>
                  <a:pt x="5663045" y="5886779"/>
                  <a:pt x="5601029" y="5948795"/>
                  <a:pt x="5524527" y="5948795"/>
                </a:cubicBezTo>
                <a:lnTo>
                  <a:pt x="138518" y="5948795"/>
                </a:lnTo>
                <a:cubicBezTo>
                  <a:pt x="62068" y="5948795"/>
                  <a:pt x="0" y="5886728"/>
                  <a:pt x="0" y="5810277"/>
                </a:cubicBezTo>
                <a:lnTo>
                  <a:pt x="0" y="138518"/>
                </a:lnTo>
                <a:cubicBezTo>
                  <a:pt x="0" y="62068"/>
                  <a:pt x="62068" y="0"/>
                  <a:pt x="138518" y="0"/>
                </a:cubicBezTo>
                <a:close/>
              </a:path>
            </a:pathLst>
          </a:custGeom>
          <a:solidFill>
            <a:srgbClr val="FFFFFF"/>
          </a:solidFill>
          <a:ln/>
          <a:effectLst>
            <a:outerShdw blurRad="129886" dist="86591" dir="5400000" algn="bl" rotWithShape="0">
              <a:srgbClr val="000000">
                <a:alpha val="10196"/>
              </a:srgbClr>
            </a:outerShdw>
          </a:effectLst>
        </p:spPr>
      </p:sp>
      <p:sp>
        <p:nvSpPr>
          <p:cNvPr id="6" name="Shape 4"/>
          <p:cNvSpPr/>
          <p:nvPr/>
        </p:nvSpPr>
        <p:spPr>
          <a:xfrm>
            <a:off x="519545" y="1420091"/>
            <a:ext cx="415636" cy="415636"/>
          </a:xfrm>
          <a:custGeom>
            <a:avLst/>
            <a:gdLst/>
            <a:ahLst/>
            <a:cxnLst/>
            <a:rect l="l" t="t" r="r" b="b"/>
            <a:pathLst>
              <a:path w="415636" h="415636">
                <a:moveTo>
                  <a:pt x="69274" y="0"/>
                </a:moveTo>
                <a:lnTo>
                  <a:pt x="346362" y="0"/>
                </a:lnTo>
                <a:cubicBezTo>
                  <a:pt x="384596" y="0"/>
                  <a:pt x="415636" y="31041"/>
                  <a:pt x="415636" y="69274"/>
                </a:cubicBezTo>
                <a:lnTo>
                  <a:pt x="415636" y="346362"/>
                </a:lnTo>
                <a:cubicBezTo>
                  <a:pt x="415636" y="384621"/>
                  <a:pt x="384621" y="415636"/>
                  <a:pt x="346362" y="415636"/>
                </a:cubicBezTo>
                <a:lnTo>
                  <a:pt x="69274" y="415636"/>
                </a:lnTo>
                <a:cubicBezTo>
                  <a:pt x="31041" y="415636"/>
                  <a:pt x="0" y="384596"/>
                  <a:pt x="0" y="346362"/>
                </a:cubicBezTo>
                <a:lnTo>
                  <a:pt x="0" y="69274"/>
                </a:lnTo>
                <a:cubicBezTo>
                  <a:pt x="0" y="31041"/>
                  <a:pt x="31041" y="0"/>
                  <a:pt x="69274" y="0"/>
                </a:cubicBezTo>
                <a:close/>
              </a:path>
            </a:pathLst>
          </a:custGeom>
          <a:solidFill>
            <a:srgbClr val="1E88E5"/>
          </a:solidFill>
          <a:ln/>
        </p:spPr>
      </p:sp>
      <p:sp>
        <p:nvSpPr>
          <p:cNvPr id="7" name="Shape 5"/>
          <p:cNvSpPr/>
          <p:nvPr/>
        </p:nvSpPr>
        <p:spPr>
          <a:xfrm>
            <a:off x="640773" y="1541318"/>
            <a:ext cx="173182" cy="173182"/>
          </a:xfrm>
          <a:custGeom>
            <a:avLst/>
            <a:gdLst/>
            <a:ahLst/>
            <a:cxnLst/>
            <a:rect l="l" t="t" r="r" b="b"/>
            <a:pathLst>
              <a:path w="173182" h="173182">
                <a:moveTo>
                  <a:pt x="45257" y="12278"/>
                </a:moveTo>
                <a:cubicBezTo>
                  <a:pt x="48944" y="14849"/>
                  <a:pt x="49824" y="19923"/>
                  <a:pt x="47253" y="23576"/>
                </a:cubicBezTo>
                <a:lnTo>
                  <a:pt x="28311" y="50635"/>
                </a:lnTo>
                <a:cubicBezTo>
                  <a:pt x="26924" y="52597"/>
                  <a:pt x="24760" y="53849"/>
                  <a:pt x="22358" y="54052"/>
                </a:cubicBezTo>
                <a:cubicBezTo>
                  <a:pt x="19956" y="54255"/>
                  <a:pt x="17589" y="53443"/>
                  <a:pt x="15898" y="51752"/>
                </a:cubicBezTo>
                <a:lnTo>
                  <a:pt x="2368" y="38222"/>
                </a:lnTo>
                <a:cubicBezTo>
                  <a:pt x="-778" y="35042"/>
                  <a:pt x="-778" y="29901"/>
                  <a:pt x="2368" y="26721"/>
                </a:cubicBezTo>
                <a:cubicBezTo>
                  <a:pt x="5513" y="23542"/>
                  <a:pt x="10689" y="23576"/>
                  <a:pt x="13868" y="26721"/>
                </a:cubicBezTo>
                <a:lnTo>
                  <a:pt x="20565" y="33419"/>
                </a:lnTo>
                <a:lnTo>
                  <a:pt x="33960" y="14274"/>
                </a:lnTo>
                <a:cubicBezTo>
                  <a:pt x="36531" y="10587"/>
                  <a:pt x="41604" y="9708"/>
                  <a:pt x="45257" y="12278"/>
                </a:cubicBezTo>
                <a:close/>
                <a:moveTo>
                  <a:pt x="45257" y="66398"/>
                </a:moveTo>
                <a:cubicBezTo>
                  <a:pt x="48944" y="68968"/>
                  <a:pt x="49824" y="74042"/>
                  <a:pt x="47253" y="77695"/>
                </a:cubicBezTo>
                <a:lnTo>
                  <a:pt x="28311" y="104755"/>
                </a:lnTo>
                <a:cubicBezTo>
                  <a:pt x="26924" y="106717"/>
                  <a:pt x="24760" y="107968"/>
                  <a:pt x="22358" y="108171"/>
                </a:cubicBezTo>
                <a:cubicBezTo>
                  <a:pt x="19956" y="108374"/>
                  <a:pt x="17589" y="107562"/>
                  <a:pt x="15898" y="105871"/>
                </a:cubicBezTo>
                <a:lnTo>
                  <a:pt x="2368" y="92341"/>
                </a:lnTo>
                <a:cubicBezTo>
                  <a:pt x="-812" y="89162"/>
                  <a:pt x="-812" y="84020"/>
                  <a:pt x="2368" y="80875"/>
                </a:cubicBezTo>
                <a:cubicBezTo>
                  <a:pt x="5547" y="77729"/>
                  <a:pt x="10689" y="77695"/>
                  <a:pt x="13834" y="80875"/>
                </a:cubicBezTo>
                <a:lnTo>
                  <a:pt x="20532" y="87572"/>
                </a:lnTo>
                <a:lnTo>
                  <a:pt x="33926" y="68427"/>
                </a:lnTo>
                <a:cubicBezTo>
                  <a:pt x="36497" y="64740"/>
                  <a:pt x="41570" y="63861"/>
                  <a:pt x="45223" y="66431"/>
                </a:cubicBezTo>
                <a:close/>
                <a:moveTo>
                  <a:pt x="75767" y="32472"/>
                </a:moveTo>
                <a:cubicBezTo>
                  <a:pt x="75767" y="26485"/>
                  <a:pt x="80604" y="21648"/>
                  <a:pt x="86591" y="21648"/>
                </a:cubicBezTo>
                <a:lnTo>
                  <a:pt x="162358" y="21648"/>
                </a:lnTo>
                <a:cubicBezTo>
                  <a:pt x="168345" y="21648"/>
                  <a:pt x="173182" y="26485"/>
                  <a:pt x="173182" y="32472"/>
                </a:cubicBezTo>
                <a:cubicBezTo>
                  <a:pt x="173182" y="38459"/>
                  <a:pt x="168345" y="43295"/>
                  <a:pt x="162358" y="43295"/>
                </a:cubicBezTo>
                <a:lnTo>
                  <a:pt x="86591" y="43295"/>
                </a:lnTo>
                <a:cubicBezTo>
                  <a:pt x="80604" y="43295"/>
                  <a:pt x="75767" y="38459"/>
                  <a:pt x="75767" y="32472"/>
                </a:cubicBezTo>
                <a:close/>
                <a:moveTo>
                  <a:pt x="75767" y="86591"/>
                </a:moveTo>
                <a:cubicBezTo>
                  <a:pt x="75767" y="80604"/>
                  <a:pt x="80604" y="75767"/>
                  <a:pt x="86591" y="75767"/>
                </a:cubicBezTo>
                <a:lnTo>
                  <a:pt x="162358" y="75767"/>
                </a:lnTo>
                <a:cubicBezTo>
                  <a:pt x="168345" y="75767"/>
                  <a:pt x="173182" y="80604"/>
                  <a:pt x="173182" y="86591"/>
                </a:cubicBezTo>
                <a:cubicBezTo>
                  <a:pt x="173182" y="92578"/>
                  <a:pt x="168345" y="97415"/>
                  <a:pt x="162358" y="97415"/>
                </a:cubicBezTo>
                <a:lnTo>
                  <a:pt x="86591" y="97415"/>
                </a:lnTo>
                <a:cubicBezTo>
                  <a:pt x="80604" y="97415"/>
                  <a:pt x="75767" y="92578"/>
                  <a:pt x="75767" y="86591"/>
                </a:cubicBezTo>
                <a:close/>
                <a:moveTo>
                  <a:pt x="54119" y="140710"/>
                </a:moveTo>
                <a:cubicBezTo>
                  <a:pt x="54119" y="134723"/>
                  <a:pt x="58956" y="129886"/>
                  <a:pt x="64943" y="129886"/>
                </a:cubicBezTo>
                <a:lnTo>
                  <a:pt x="162358" y="129886"/>
                </a:lnTo>
                <a:cubicBezTo>
                  <a:pt x="168345" y="129886"/>
                  <a:pt x="173182" y="134723"/>
                  <a:pt x="173182" y="140710"/>
                </a:cubicBezTo>
                <a:cubicBezTo>
                  <a:pt x="173182" y="146697"/>
                  <a:pt x="168345" y="151534"/>
                  <a:pt x="162358" y="151534"/>
                </a:cubicBezTo>
                <a:lnTo>
                  <a:pt x="64943" y="151534"/>
                </a:lnTo>
                <a:cubicBezTo>
                  <a:pt x="58956" y="151534"/>
                  <a:pt x="54119" y="146697"/>
                  <a:pt x="54119" y="140710"/>
                </a:cubicBezTo>
                <a:close/>
                <a:moveTo>
                  <a:pt x="21648" y="127180"/>
                </a:moveTo>
                <a:cubicBezTo>
                  <a:pt x="29115" y="127180"/>
                  <a:pt x="35178" y="133243"/>
                  <a:pt x="35178" y="140710"/>
                </a:cubicBezTo>
                <a:cubicBezTo>
                  <a:pt x="35178" y="148178"/>
                  <a:pt x="29115" y="154240"/>
                  <a:pt x="21648" y="154240"/>
                </a:cubicBezTo>
                <a:cubicBezTo>
                  <a:pt x="14180" y="154240"/>
                  <a:pt x="8118" y="148178"/>
                  <a:pt x="8118" y="140710"/>
                </a:cubicBezTo>
                <a:cubicBezTo>
                  <a:pt x="8118" y="133243"/>
                  <a:pt x="14180" y="127180"/>
                  <a:pt x="21648" y="127180"/>
                </a:cubicBezTo>
                <a:close/>
              </a:path>
            </a:pathLst>
          </a:custGeom>
          <a:solidFill>
            <a:srgbClr val="FFFFFF"/>
          </a:solidFill>
          <a:ln/>
        </p:spPr>
      </p:sp>
      <p:sp>
        <p:nvSpPr>
          <p:cNvPr id="8" name="Text 6"/>
          <p:cNvSpPr/>
          <p:nvPr/>
        </p:nvSpPr>
        <p:spPr>
          <a:xfrm>
            <a:off x="1039091" y="1506682"/>
            <a:ext cx="2563091" cy="242455"/>
          </a:xfrm>
          <a:prstGeom prst="rect">
            <a:avLst/>
          </a:prstGeom>
          <a:noFill/>
          <a:ln/>
        </p:spPr>
        <p:txBody>
          <a:bodyPr wrap="square" lIns="0" tIns="0" rIns="0" bIns="0" rtlCol="0" anchor="ctr"/>
          <a:lstStyle/>
          <a:p>
            <a:pPr>
              <a:lnSpc>
                <a:spcPct val="120000"/>
              </a:lnSpc>
            </a:pPr>
            <a:r>
              <a:rPr lang="en-US" sz="1364" b="1" dirty="0">
                <a:solidFill>
                  <a:srgbClr val="37474F"/>
                </a:solidFill>
                <a:latin typeface="阿里妈妈数黑体" pitchFamily="34" charset="0"/>
                <a:ea typeface="阿里妈妈数黑体" pitchFamily="34" charset="-122"/>
                <a:cs typeface="阿里妈妈数黑体" pitchFamily="34" charset="-120"/>
              </a:rPr>
              <a:t>Quy trình phê duyệt sản phẩm</a:t>
            </a:r>
            <a:endParaRPr lang="en-US" sz="1600" dirty="0"/>
          </a:p>
        </p:txBody>
      </p:sp>
      <p:sp>
        <p:nvSpPr>
          <p:cNvPr id="9" name="Shape 7"/>
          <p:cNvSpPr/>
          <p:nvPr/>
        </p:nvSpPr>
        <p:spPr>
          <a:xfrm>
            <a:off x="519545" y="1974273"/>
            <a:ext cx="346364" cy="346364"/>
          </a:xfrm>
          <a:custGeom>
            <a:avLst/>
            <a:gdLst/>
            <a:ahLst/>
            <a:cxnLst/>
            <a:rect l="l" t="t" r="r" b="b"/>
            <a:pathLst>
              <a:path w="346364" h="346364">
                <a:moveTo>
                  <a:pt x="69273" y="0"/>
                </a:moveTo>
                <a:lnTo>
                  <a:pt x="277091" y="0"/>
                </a:lnTo>
                <a:cubicBezTo>
                  <a:pt x="315324" y="0"/>
                  <a:pt x="346364" y="31040"/>
                  <a:pt x="346364" y="69273"/>
                </a:cubicBezTo>
                <a:lnTo>
                  <a:pt x="346364" y="277091"/>
                </a:lnTo>
                <a:cubicBezTo>
                  <a:pt x="346364" y="315324"/>
                  <a:pt x="315324" y="346364"/>
                  <a:pt x="277091" y="346364"/>
                </a:cubicBezTo>
                <a:lnTo>
                  <a:pt x="69273" y="346364"/>
                </a:lnTo>
                <a:cubicBezTo>
                  <a:pt x="31040" y="346364"/>
                  <a:pt x="0" y="315324"/>
                  <a:pt x="0" y="277091"/>
                </a:cubicBezTo>
                <a:lnTo>
                  <a:pt x="0" y="69273"/>
                </a:lnTo>
                <a:cubicBezTo>
                  <a:pt x="0" y="31040"/>
                  <a:pt x="31040" y="0"/>
                  <a:pt x="69273" y="0"/>
                </a:cubicBezTo>
                <a:close/>
              </a:path>
            </a:pathLst>
          </a:custGeom>
          <a:solidFill>
            <a:srgbClr val="1E88E5"/>
          </a:solidFill>
          <a:ln/>
        </p:spPr>
      </p:sp>
      <p:sp>
        <p:nvSpPr>
          <p:cNvPr id="10" name="Text 8"/>
          <p:cNvSpPr/>
          <p:nvPr/>
        </p:nvSpPr>
        <p:spPr>
          <a:xfrm>
            <a:off x="662074" y="2026227"/>
            <a:ext cx="138545" cy="242455"/>
          </a:xfrm>
          <a:prstGeom prst="rect">
            <a:avLst/>
          </a:prstGeom>
          <a:noFill/>
          <a:ln/>
        </p:spPr>
        <p:txBody>
          <a:bodyPr wrap="square" lIns="0" tIns="0" rIns="0" bIns="0" rtlCol="0" anchor="ctr"/>
          <a:lstStyle/>
          <a:p>
            <a:pPr>
              <a:lnSpc>
                <a:spcPct val="130000"/>
              </a:lnSpc>
            </a:pPr>
            <a:r>
              <a:rPr lang="en-US" sz="1227" b="1" dirty="0">
                <a:solidFill>
                  <a:srgbClr val="FFFFFF"/>
                </a:solidFill>
                <a:latin typeface="MiSans" pitchFamily="34" charset="0"/>
                <a:ea typeface="MiSans" pitchFamily="34" charset="-122"/>
                <a:cs typeface="MiSans" pitchFamily="34" charset="-120"/>
              </a:rPr>
              <a:t>1</a:t>
            </a:r>
            <a:endParaRPr lang="en-US" sz="1600" dirty="0"/>
          </a:p>
        </p:txBody>
      </p:sp>
      <p:sp>
        <p:nvSpPr>
          <p:cNvPr id="11" name="Shape 9"/>
          <p:cNvSpPr/>
          <p:nvPr/>
        </p:nvSpPr>
        <p:spPr>
          <a:xfrm>
            <a:off x="969818" y="1974273"/>
            <a:ext cx="4866409" cy="658091"/>
          </a:xfrm>
          <a:custGeom>
            <a:avLst/>
            <a:gdLst/>
            <a:ahLst/>
            <a:cxnLst/>
            <a:rect l="l" t="t" r="r" b="b"/>
            <a:pathLst>
              <a:path w="4866409" h="658091">
                <a:moveTo>
                  <a:pt x="69271" y="0"/>
                </a:moveTo>
                <a:lnTo>
                  <a:pt x="4797138" y="0"/>
                </a:lnTo>
                <a:cubicBezTo>
                  <a:pt x="4835396" y="0"/>
                  <a:pt x="4866409" y="31014"/>
                  <a:pt x="4866409" y="69271"/>
                </a:cubicBezTo>
                <a:lnTo>
                  <a:pt x="4866409" y="588820"/>
                </a:lnTo>
                <a:cubicBezTo>
                  <a:pt x="4866409" y="627077"/>
                  <a:pt x="4835396" y="658091"/>
                  <a:pt x="4797138" y="658091"/>
                </a:cubicBezTo>
                <a:lnTo>
                  <a:pt x="69271" y="658091"/>
                </a:lnTo>
                <a:cubicBezTo>
                  <a:pt x="31014" y="658091"/>
                  <a:pt x="0" y="627077"/>
                  <a:pt x="0" y="588820"/>
                </a:cubicBezTo>
                <a:lnTo>
                  <a:pt x="0" y="69271"/>
                </a:lnTo>
                <a:cubicBezTo>
                  <a:pt x="0" y="31039"/>
                  <a:pt x="31039" y="0"/>
                  <a:pt x="69271" y="0"/>
                </a:cubicBezTo>
                <a:close/>
              </a:path>
            </a:pathLst>
          </a:custGeom>
          <a:solidFill>
            <a:srgbClr val="1E88E5">
              <a:alpha val="5098"/>
            </a:srgbClr>
          </a:solidFill>
          <a:ln/>
        </p:spPr>
      </p:sp>
      <p:sp>
        <p:nvSpPr>
          <p:cNvPr id="12" name="Text 10"/>
          <p:cNvSpPr/>
          <p:nvPr/>
        </p:nvSpPr>
        <p:spPr>
          <a:xfrm>
            <a:off x="1073727" y="2078182"/>
            <a:ext cx="4727864" cy="207818"/>
          </a:xfrm>
          <a:prstGeom prst="rect">
            <a:avLst/>
          </a:prstGeom>
          <a:noFill/>
          <a:ln/>
        </p:spPr>
        <p:txBody>
          <a:bodyPr wrap="square" lIns="0" tIns="0" rIns="0" bIns="0" rtlCol="0" anchor="ctr"/>
          <a:lstStyle/>
          <a:p>
            <a:pPr>
              <a:lnSpc>
                <a:spcPct val="130000"/>
              </a:lnSpc>
            </a:pPr>
            <a:r>
              <a:rPr lang="en-US" sz="1091" b="1" dirty="0">
                <a:solidFill>
                  <a:srgbClr val="37474F"/>
                </a:solidFill>
                <a:latin typeface="MiSans" pitchFamily="34" charset="0"/>
                <a:ea typeface="MiSans" pitchFamily="34" charset="-122"/>
                <a:cs typeface="MiSans" pitchFamily="34" charset="-120"/>
              </a:rPr>
              <a:t>User tải lên sản phẩm</a:t>
            </a:r>
            <a:endParaRPr lang="en-US" sz="1600" dirty="0"/>
          </a:p>
        </p:txBody>
      </p:sp>
      <p:sp>
        <p:nvSpPr>
          <p:cNvPr id="13" name="Text 11"/>
          <p:cNvSpPr/>
          <p:nvPr/>
        </p:nvSpPr>
        <p:spPr>
          <a:xfrm>
            <a:off x="1073727" y="2320636"/>
            <a:ext cx="4727864" cy="207818"/>
          </a:xfrm>
          <a:prstGeom prst="rect">
            <a:avLst/>
          </a:prstGeom>
          <a:noFill/>
          <a:ln/>
        </p:spPr>
        <p:txBody>
          <a:bodyPr wrap="square" lIns="0" tIns="0" rIns="0" bIns="0" rtlCol="0" anchor="ctr"/>
          <a:lstStyle/>
          <a:p>
            <a:pPr>
              <a:lnSpc>
                <a:spcPct val="130000"/>
              </a:lnSpc>
            </a:pPr>
            <a:r>
              <a:rPr lang="en-US" sz="1091" dirty="0">
                <a:solidFill>
                  <a:srgbClr val="607D8B"/>
                </a:solidFill>
                <a:latin typeface="MiSans" pitchFamily="34" charset="0"/>
                <a:ea typeface="MiSans" pitchFamily="34" charset="-122"/>
                <a:cs typeface="MiSans" pitchFamily="34" charset="-120"/>
              </a:rPr>
              <a:t>Dữ liệu được ghi vào bảng </a:t>
            </a:r>
            <a:r>
              <a:rPr lang="en-US" sz="1091" dirty="0">
                <a:solidFill>
                  <a:srgbClr val="1E88E5"/>
                </a:solidFill>
                <a:highlight>
                  <a:srgbClr val="1E88E5">
                    <a:alpha val="15000"/>
                  </a:srgbClr>
                </a:highlight>
                <a:latin typeface="MiSans" pitchFamily="34" charset="0"/>
                <a:ea typeface="MiSans" pitchFamily="34" charset="-122"/>
                <a:cs typeface="MiSans" pitchFamily="34" charset="-120"/>
              </a:rPr>
              <a:t>products </a:t>
            </a:r>
            <a:r>
              <a:rPr lang="en-US" sz="1091" dirty="0">
                <a:solidFill>
                  <a:srgbClr val="607D8B"/>
                </a:solidFill>
                <a:latin typeface="MiSans" pitchFamily="34" charset="0"/>
                <a:ea typeface="MiSans" pitchFamily="34" charset="-122"/>
                <a:cs typeface="MiSans" pitchFamily="34" charset="-120"/>
              </a:rPr>
              <a:t>với trạng thái mặc định: </a:t>
            </a:r>
            <a:r>
              <a:rPr lang="en-US" sz="1091" b="1" dirty="0">
                <a:solidFill>
                  <a:srgbClr val="607D8B"/>
                </a:solidFill>
                <a:latin typeface="MiSans" pitchFamily="34" charset="0"/>
                <a:ea typeface="MiSans" pitchFamily="34" charset="-122"/>
                <a:cs typeface="MiSans" pitchFamily="34" charset="-120"/>
              </a:rPr>
              <a:t>cho_duyet</a:t>
            </a:r>
            <a:endParaRPr lang="en-US" sz="1600" dirty="0"/>
          </a:p>
        </p:txBody>
      </p:sp>
      <p:sp>
        <p:nvSpPr>
          <p:cNvPr id="14" name="Shape 12"/>
          <p:cNvSpPr/>
          <p:nvPr/>
        </p:nvSpPr>
        <p:spPr>
          <a:xfrm>
            <a:off x="519545" y="2736273"/>
            <a:ext cx="346364" cy="346364"/>
          </a:xfrm>
          <a:custGeom>
            <a:avLst/>
            <a:gdLst/>
            <a:ahLst/>
            <a:cxnLst/>
            <a:rect l="l" t="t" r="r" b="b"/>
            <a:pathLst>
              <a:path w="346364" h="346364">
                <a:moveTo>
                  <a:pt x="69273" y="0"/>
                </a:moveTo>
                <a:lnTo>
                  <a:pt x="277091" y="0"/>
                </a:lnTo>
                <a:cubicBezTo>
                  <a:pt x="315324" y="0"/>
                  <a:pt x="346364" y="31040"/>
                  <a:pt x="346364" y="69273"/>
                </a:cubicBezTo>
                <a:lnTo>
                  <a:pt x="346364" y="277091"/>
                </a:lnTo>
                <a:cubicBezTo>
                  <a:pt x="346364" y="315324"/>
                  <a:pt x="315324" y="346364"/>
                  <a:pt x="277091" y="346364"/>
                </a:cubicBezTo>
                <a:lnTo>
                  <a:pt x="69273" y="346364"/>
                </a:lnTo>
                <a:cubicBezTo>
                  <a:pt x="31040" y="346364"/>
                  <a:pt x="0" y="315324"/>
                  <a:pt x="0" y="277091"/>
                </a:cubicBezTo>
                <a:lnTo>
                  <a:pt x="0" y="69273"/>
                </a:lnTo>
                <a:cubicBezTo>
                  <a:pt x="0" y="31040"/>
                  <a:pt x="31040" y="0"/>
                  <a:pt x="69273" y="0"/>
                </a:cubicBezTo>
                <a:close/>
              </a:path>
            </a:pathLst>
          </a:custGeom>
          <a:solidFill>
            <a:srgbClr val="78909C"/>
          </a:solidFill>
          <a:ln/>
        </p:spPr>
      </p:sp>
      <p:sp>
        <p:nvSpPr>
          <p:cNvPr id="15" name="Text 13"/>
          <p:cNvSpPr/>
          <p:nvPr/>
        </p:nvSpPr>
        <p:spPr>
          <a:xfrm>
            <a:off x="648912" y="2788227"/>
            <a:ext cx="164523" cy="242455"/>
          </a:xfrm>
          <a:prstGeom prst="rect">
            <a:avLst/>
          </a:prstGeom>
          <a:noFill/>
          <a:ln/>
        </p:spPr>
        <p:txBody>
          <a:bodyPr wrap="square" lIns="0" tIns="0" rIns="0" bIns="0" rtlCol="0" anchor="ctr"/>
          <a:lstStyle/>
          <a:p>
            <a:pPr>
              <a:lnSpc>
                <a:spcPct val="130000"/>
              </a:lnSpc>
            </a:pPr>
            <a:r>
              <a:rPr lang="en-US" sz="1227" b="1" dirty="0">
                <a:solidFill>
                  <a:srgbClr val="FFFFFF"/>
                </a:solidFill>
                <a:latin typeface="MiSans" pitchFamily="34" charset="0"/>
                <a:ea typeface="MiSans" pitchFamily="34" charset="-122"/>
                <a:cs typeface="MiSans" pitchFamily="34" charset="-120"/>
              </a:rPr>
              <a:t>2</a:t>
            </a:r>
            <a:endParaRPr lang="en-US" sz="1600" dirty="0"/>
          </a:p>
        </p:txBody>
      </p:sp>
      <p:sp>
        <p:nvSpPr>
          <p:cNvPr id="16" name="Shape 14"/>
          <p:cNvSpPr/>
          <p:nvPr/>
        </p:nvSpPr>
        <p:spPr>
          <a:xfrm>
            <a:off x="969818" y="2736273"/>
            <a:ext cx="4866409" cy="658091"/>
          </a:xfrm>
          <a:custGeom>
            <a:avLst/>
            <a:gdLst/>
            <a:ahLst/>
            <a:cxnLst/>
            <a:rect l="l" t="t" r="r" b="b"/>
            <a:pathLst>
              <a:path w="4866409" h="658091">
                <a:moveTo>
                  <a:pt x="69271" y="0"/>
                </a:moveTo>
                <a:lnTo>
                  <a:pt x="4797138" y="0"/>
                </a:lnTo>
                <a:cubicBezTo>
                  <a:pt x="4835396" y="0"/>
                  <a:pt x="4866409" y="31014"/>
                  <a:pt x="4866409" y="69271"/>
                </a:cubicBezTo>
                <a:lnTo>
                  <a:pt x="4866409" y="588820"/>
                </a:lnTo>
                <a:cubicBezTo>
                  <a:pt x="4866409" y="627077"/>
                  <a:pt x="4835396" y="658091"/>
                  <a:pt x="4797138" y="658091"/>
                </a:cubicBezTo>
                <a:lnTo>
                  <a:pt x="69271" y="658091"/>
                </a:lnTo>
                <a:cubicBezTo>
                  <a:pt x="31014" y="658091"/>
                  <a:pt x="0" y="627077"/>
                  <a:pt x="0" y="588820"/>
                </a:cubicBezTo>
                <a:lnTo>
                  <a:pt x="0" y="69271"/>
                </a:lnTo>
                <a:cubicBezTo>
                  <a:pt x="0" y="31039"/>
                  <a:pt x="31039" y="0"/>
                  <a:pt x="69271" y="0"/>
                </a:cubicBezTo>
                <a:close/>
              </a:path>
            </a:pathLst>
          </a:custGeom>
          <a:solidFill>
            <a:srgbClr val="78909C">
              <a:alpha val="5098"/>
            </a:srgbClr>
          </a:solidFill>
          <a:ln/>
        </p:spPr>
      </p:sp>
      <p:sp>
        <p:nvSpPr>
          <p:cNvPr id="17" name="Text 15"/>
          <p:cNvSpPr/>
          <p:nvPr/>
        </p:nvSpPr>
        <p:spPr>
          <a:xfrm>
            <a:off x="1073727" y="2840182"/>
            <a:ext cx="4727864" cy="207818"/>
          </a:xfrm>
          <a:prstGeom prst="rect">
            <a:avLst/>
          </a:prstGeom>
          <a:noFill/>
          <a:ln/>
        </p:spPr>
        <p:txBody>
          <a:bodyPr wrap="square" lIns="0" tIns="0" rIns="0" bIns="0" rtlCol="0" anchor="ctr"/>
          <a:lstStyle/>
          <a:p>
            <a:pPr>
              <a:lnSpc>
                <a:spcPct val="130000"/>
              </a:lnSpc>
            </a:pPr>
            <a:r>
              <a:rPr lang="en-US" sz="1091" b="1" dirty="0">
                <a:solidFill>
                  <a:srgbClr val="37474F"/>
                </a:solidFill>
                <a:latin typeface="MiSans" pitchFamily="34" charset="0"/>
                <a:ea typeface="MiSans" pitchFamily="34" charset="-122"/>
                <a:cs typeface="MiSans" pitchFamily="34" charset="-120"/>
              </a:rPr>
              <a:t>Ghi nhật ký hệ thống</a:t>
            </a:r>
            <a:endParaRPr lang="en-US" sz="1600" dirty="0"/>
          </a:p>
        </p:txBody>
      </p:sp>
      <p:sp>
        <p:nvSpPr>
          <p:cNvPr id="18" name="Text 16"/>
          <p:cNvSpPr/>
          <p:nvPr/>
        </p:nvSpPr>
        <p:spPr>
          <a:xfrm>
            <a:off x="1073727" y="3082636"/>
            <a:ext cx="4727864" cy="207818"/>
          </a:xfrm>
          <a:prstGeom prst="rect">
            <a:avLst/>
          </a:prstGeom>
          <a:noFill/>
          <a:ln/>
        </p:spPr>
        <p:txBody>
          <a:bodyPr wrap="square" lIns="0" tIns="0" rIns="0" bIns="0" rtlCol="0" anchor="ctr"/>
          <a:lstStyle/>
          <a:p>
            <a:pPr>
              <a:lnSpc>
                <a:spcPct val="130000"/>
              </a:lnSpc>
            </a:pPr>
            <a:r>
              <a:rPr lang="en-US" sz="1091" dirty="0">
                <a:solidFill>
                  <a:srgbClr val="607D8B"/>
                </a:solidFill>
                <a:latin typeface="MiSans" pitchFamily="34" charset="0"/>
                <a:ea typeface="MiSans" pitchFamily="34" charset="-122"/>
                <a:cs typeface="MiSans" pitchFamily="34" charset="-120"/>
              </a:rPr>
              <a:t>Hệ thống ghi bản ghi vào bảng </a:t>
            </a:r>
            <a:r>
              <a:rPr lang="en-US" sz="1091" dirty="0">
                <a:solidFill>
                  <a:srgbClr val="78909C"/>
                </a:solidFill>
                <a:highlight>
                  <a:srgbClr val="78909C">
                    <a:alpha val="15000"/>
                  </a:srgbClr>
                </a:highlight>
                <a:latin typeface="MiSans" pitchFamily="34" charset="0"/>
                <a:ea typeface="MiSans" pitchFamily="34" charset="-122"/>
                <a:cs typeface="MiSans" pitchFamily="34" charset="-120"/>
              </a:rPr>
              <a:t>activity_logs </a:t>
            </a:r>
            <a:r>
              <a:rPr lang="en-US" sz="1091" dirty="0">
                <a:solidFill>
                  <a:srgbClr val="607D8B"/>
                </a:solidFill>
                <a:latin typeface="MiSans" pitchFamily="34" charset="0"/>
                <a:ea typeface="MiSans" pitchFamily="34" charset="-122"/>
                <a:cs typeface="MiSans" pitchFamily="34" charset="-120"/>
              </a:rPr>
              <a:t>: "Đăng bài mới"</a:t>
            </a:r>
            <a:endParaRPr lang="en-US" sz="1600" dirty="0"/>
          </a:p>
        </p:txBody>
      </p:sp>
      <p:sp>
        <p:nvSpPr>
          <p:cNvPr id="19" name="Shape 17"/>
          <p:cNvSpPr/>
          <p:nvPr/>
        </p:nvSpPr>
        <p:spPr>
          <a:xfrm>
            <a:off x="519545" y="3498273"/>
            <a:ext cx="346364" cy="346364"/>
          </a:xfrm>
          <a:custGeom>
            <a:avLst/>
            <a:gdLst/>
            <a:ahLst/>
            <a:cxnLst/>
            <a:rect l="l" t="t" r="r" b="b"/>
            <a:pathLst>
              <a:path w="346364" h="346364">
                <a:moveTo>
                  <a:pt x="69273" y="0"/>
                </a:moveTo>
                <a:lnTo>
                  <a:pt x="277091" y="0"/>
                </a:lnTo>
                <a:cubicBezTo>
                  <a:pt x="315324" y="0"/>
                  <a:pt x="346364" y="31040"/>
                  <a:pt x="346364" y="69273"/>
                </a:cubicBezTo>
                <a:lnTo>
                  <a:pt x="346364" y="277091"/>
                </a:lnTo>
                <a:cubicBezTo>
                  <a:pt x="346364" y="315324"/>
                  <a:pt x="315324" y="346364"/>
                  <a:pt x="277091" y="346364"/>
                </a:cubicBezTo>
                <a:lnTo>
                  <a:pt x="69273" y="346364"/>
                </a:lnTo>
                <a:cubicBezTo>
                  <a:pt x="31040" y="346364"/>
                  <a:pt x="0" y="315324"/>
                  <a:pt x="0" y="277091"/>
                </a:cubicBezTo>
                <a:lnTo>
                  <a:pt x="0" y="69273"/>
                </a:lnTo>
                <a:cubicBezTo>
                  <a:pt x="0" y="31040"/>
                  <a:pt x="31040" y="0"/>
                  <a:pt x="69273" y="0"/>
                </a:cubicBezTo>
                <a:close/>
              </a:path>
            </a:pathLst>
          </a:custGeom>
          <a:solidFill>
            <a:srgbClr val="FF8A65"/>
          </a:solidFill>
          <a:ln/>
        </p:spPr>
      </p:sp>
      <p:sp>
        <p:nvSpPr>
          <p:cNvPr id="20" name="Text 18"/>
          <p:cNvSpPr/>
          <p:nvPr/>
        </p:nvSpPr>
        <p:spPr>
          <a:xfrm>
            <a:off x="646834" y="3550227"/>
            <a:ext cx="173182" cy="242455"/>
          </a:xfrm>
          <a:prstGeom prst="rect">
            <a:avLst/>
          </a:prstGeom>
          <a:noFill/>
          <a:ln/>
        </p:spPr>
        <p:txBody>
          <a:bodyPr wrap="square" lIns="0" tIns="0" rIns="0" bIns="0" rtlCol="0" anchor="ctr"/>
          <a:lstStyle/>
          <a:p>
            <a:pPr>
              <a:lnSpc>
                <a:spcPct val="130000"/>
              </a:lnSpc>
            </a:pPr>
            <a:r>
              <a:rPr lang="en-US" sz="1227" b="1" dirty="0">
                <a:solidFill>
                  <a:srgbClr val="FFFFFF"/>
                </a:solidFill>
                <a:latin typeface="MiSans" pitchFamily="34" charset="0"/>
                <a:ea typeface="MiSans" pitchFamily="34" charset="-122"/>
                <a:cs typeface="MiSans" pitchFamily="34" charset="-120"/>
              </a:rPr>
              <a:t>3</a:t>
            </a:r>
            <a:endParaRPr lang="en-US" sz="1600" dirty="0"/>
          </a:p>
        </p:txBody>
      </p:sp>
      <p:sp>
        <p:nvSpPr>
          <p:cNvPr id="21" name="Shape 19"/>
          <p:cNvSpPr/>
          <p:nvPr/>
        </p:nvSpPr>
        <p:spPr>
          <a:xfrm>
            <a:off x="969818" y="3498273"/>
            <a:ext cx="4866409" cy="1177636"/>
          </a:xfrm>
          <a:custGeom>
            <a:avLst/>
            <a:gdLst/>
            <a:ahLst/>
            <a:cxnLst/>
            <a:rect l="l" t="t" r="r" b="b"/>
            <a:pathLst>
              <a:path w="4866409" h="1177636">
                <a:moveTo>
                  <a:pt x="69269" y="0"/>
                </a:moveTo>
                <a:lnTo>
                  <a:pt x="4797141" y="0"/>
                </a:lnTo>
                <a:cubicBezTo>
                  <a:pt x="4835396" y="0"/>
                  <a:pt x="4866409" y="31013"/>
                  <a:pt x="4866409" y="69269"/>
                </a:cubicBezTo>
                <a:lnTo>
                  <a:pt x="4866409" y="1108368"/>
                </a:lnTo>
                <a:cubicBezTo>
                  <a:pt x="4866409" y="1146624"/>
                  <a:pt x="4835396" y="1177636"/>
                  <a:pt x="4797141" y="1177636"/>
                </a:cubicBezTo>
                <a:lnTo>
                  <a:pt x="69269" y="1177636"/>
                </a:lnTo>
                <a:cubicBezTo>
                  <a:pt x="31013" y="1177636"/>
                  <a:pt x="0" y="1146624"/>
                  <a:pt x="0" y="1108368"/>
                </a:cubicBezTo>
                <a:lnTo>
                  <a:pt x="0" y="69269"/>
                </a:lnTo>
                <a:cubicBezTo>
                  <a:pt x="0" y="31038"/>
                  <a:pt x="31038" y="0"/>
                  <a:pt x="69269" y="0"/>
                </a:cubicBezTo>
                <a:close/>
              </a:path>
            </a:pathLst>
          </a:custGeom>
          <a:solidFill>
            <a:srgbClr val="FF8A65">
              <a:alpha val="5098"/>
            </a:srgbClr>
          </a:solidFill>
          <a:ln/>
        </p:spPr>
      </p:sp>
      <p:sp>
        <p:nvSpPr>
          <p:cNvPr id="22" name="Text 20"/>
          <p:cNvSpPr/>
          <p:nvPr/>
        </p:nvSpPr>
        <p:spPr>
          <a:xfrm>
            <a:off x="1073727" y="3602182"/>
            <a:ext cx="4727864" cy="207818"/>
          </a:xfrm>
          <a:prstGeom prst="rect">
            <a:avLst/>
          </a:prstGeom>
          <a:noFill/>
          <a:ln/>
        </p:spPr>
        <p:txBody>
          <a:bodyPr wrap="square" lIns="0" tIns="0" rIns="0" bIns="0" rtlCol="0" anchor="ctr"/>
          <a:lstStyle/>
          <a:p>
            <a:pPr>
              <a:lnSpc>
                <a:spcPct val="130000"/>
              </a:lnSpc>
            </a:pPr>
            <a:r>
              <a:rPr lang="en-US" sz="1091" b="1" dirty="0">
                <a:solidFill>
                  <a:srgbClr val="37474F"/>
                </a:solidFill>
                <a:latin typeface="MiSans" pitchFamily="34" charset="0"/>
                <a:ea typeface="MiSans" pitchFamily="34" charset="-122"/>
                <a:cs typeface="MiSans" pitchFamily="34" charset="-120"/>
              </a:rPr>
              <a:t>Admin kiểm tra và phê duyệt</a:t>
            </a:r>
            <a:endParaRPr lang="en-US" sz="1600" dirty="0"/>
          </a:p>
        </p:txBody>
      </p:sp>
      <p:sp>
        <p:nvSpPr>
          <p:cNvPr id="23" name="Text 21"/>
          <p:cNvSpPr/>
          <p:nvPr/>
        </p:nvSpPr>
        <p:spPr>
          <a:xfrm>
            <a:off x="1073727" y="3844636"/>
            <a:ext cx="4727864" cy="415636"/>
          </a:xfrm>
          <a:prstGeom prst="rect">
            <a:avLst/>
          </a:prstGeom>
          <a:noFill/>
          <a:ln/>
        </p:spPr>
        <p:txBody>
          <a:bodyPr wrap="square" lIns="0" tIns="0" rIns="0" bIns="0" rtlCol="0" anchor="ctr"/>
          <a:lstStyle/>
          <a:p>
            <a:pPr>
              <a:lnSpc>
                <a:spcPct val="130000"/>
              </a:lnSpc>
            </a:pPr>
            <a:r>
              <a:rPr lang="en-US" sz="1091" dirty="0">
                <a:solidFill>
                  <a:srgbClr val="607D8B"/>
                </a:solidFill>
                <a:latin typeface="MiSans" pitchFamily="34" charset="0"/>
                <a:ea typeface="MiSans" pitchFamily="34" charset="-122"/>
                <a:cs typeface="MiSans" pitchFamily="34" charset="-120"/>
              </a:rPr>
              <a:t>Nếu hợp lệ, cập nhật </a:t>
            </a:r>
            <a:r>
              <a:rPr lang="en-US" sz="1091" b="1" dirty="0">
                <a:solidFill>
                  <a:srgbClr val="607D8B"/>
                </a:solidFill>
                <a:latin typeface="MiSans" pitchFamily="34" charset="0"/>
                <a:ea typeface="MiSans" pitchFamily="34" charset="-122"/>
                <a:cs typeface="MiSans" pitchFamily="34" charset="-120"/>
              </a:rPr>
              <a:t>status</a:t>
            </a:r>
            <a:r>
              <a:rPr lang="en-US" sz="1091" dirty="0">
                <a:solidFill>
                  <a:srgbClr val="607D8B"/>
                </a:solidFill>
                <a:latin typeface="MiSans" pitchFamily="34" charset="0"/>
                <a:ea typeface="MiSans" pitchFamily="34" charset="-122"/>
                <a:cs typeface="MiSans" pitchFamily="34" charset="-120"/>
              </a:rPr>
              <a:t> thành: </a:t>
            </a:r>
            <a:r>
              <a:rPr lang="en-US" sz="1091" dirty="0">
                <a:solidFill>
                  <a:srgbClr val="1E88E5"/>
                </a:solidFill>
                <a:highlight>
                  <a:srgbClr val="1E88E5">
                    <a:alpha val="15000"/>
                  </a:srgbClr>
                </a:highlight>
                <a:latin typeface="MiSans" pitchFamily="34" charset="0"/>
                <a:ea typeface="MiSans" pitchFamily="34" charset="-122"/>
                <a:cs typeface="MiSans" pitchFamily="34" charset="-120"/>
              </a:rPr>
              <a:t>da_duyet </a:t>
            </a:r>
            <a:r>
              <a:rPr lang="en-US" sz="1091" dirty="0">
                <a:solidFill>
                  <a:srgbClr val="607D8B"/>
                </a:solidFill>
                <a:latin typeface="MiSans" pitchFamily="34" charset="0"/>
                <a:ea typeface="MiSans" pitchFamily="34" charset="-122"/>
                <a:cs typeface="MiSans" pitchFamily="34" charset="-120"/>
              </a:rPr>
              <a:t>. Sản phẩm hiển thị công khai.</a:t>
            </a:r>
            <a:endParaRPr lang="en-US" sz="1600" dirty="0"/>
          </a:p>
        </p:txBody>
      </p:sp>
      <p:sp>
        <p:nvSpPr>
          <p:cNvPr id="24" name="Shape 22"/>
          <p:cNvSpPr/>
          <p:nvPr/>
        </p:nvSpPr>
        <p:spPr>
          <a:xfrm>
            <a:off x="1073727" y="4329545"/>
            <a:ext cx="640773" cy="242455"/>
          </a:xfrm>
          <a:custGeom>
            <a:avLst/>
            <a:gdLst/>
            <a:ahLst/>
            <a:cxnLst/>
            <a:rect l="l" t="t" r="r" b="b"/>
            <a:pathLst>
              <a:path w="640773" h="242455">
                <a:moveTo>
                  <a:pt x="34637" y="0"/>
                </a:moveTo>
                <a:lnTo>
                  <a:pt x="606136" y="0"/>
                </a:lnTo>
                <a:cubicBezTo>
                  <a:pt x="625252" y="0"/>
                  <a:pt x="640773" y="15520"/>
                  <a:pt x="640773" y="34637"/>
                </a:cubicBezTo>
                <a:lnTo>
                  <a:pt x="640773" y="207817"/>
                </a:lnTo>
                <a:cubicBezTo>
                  <a:pt x="640773" y="226947"/>
                  <a:pt x="625265" y="242455"/>
                  <a:pt x="606136" y="242455"/>
                </a:cubicBezTo>
                <a:lnTo>
                  <a:pt x="34637" y="242455"/>
                </a:lnTo>
                <a:cubicBezTo>
                  <a:pt x="15520" y="242455"/>
                  <a:pt x="0" y="226934"/>
                  <a:pt x="0" y="207817"/>
                </a:cubicBezTo>
                <a:lnTo>
                  <a:pt x="0" y="34637"/>
                </a:lnTo>
                <a:cubicBezTo>
                  <a:pt x="0" y="15520"/>
                  <a:pt x="15520" y="0"/>
                  <a:pt x="34637" y="0"/>
                </a:cubicBezTo>
                <a:close/>
              </a:path>
            </a:pathLst>
          </a:custGeom>
          <a:solidFill>
            <a:srgbClr val="1E88E5">
              <a:alpha val="10196"/>
            </a:srgbClr>
          </a:solidFill>
          <a:ln/>
        </p:spPr>
      </p:sp>
      <p:sp>
        <p:nvSpPr>
          <p:cNvPr id="25" name="Text 23"/>
          <p:cNvSpPr/>
          <p:nvPr/>
        </p:nvSpPr>
        <p:spPr>
          <a:xfrm>
            <a:off x="1073727" y="4329545"/>
            <a:ext cx="701386" cy="242455"/>
          </a:xfrm>
          <a:prstGeom prst="rect">
            <a:avLst/>
          </a:prstGeom>
          <a:noFill/>
          <a:ln/>
        </p:spPr>
        <p:txBody>
          <a:bodyPr wrap="square" lIns="69273" tIns="34636" rIns="69273" bIns="34636" rtlCol="0" anchor="ctr"/>
          <a:lstStyle/>
          <a:p>
            <a:pPr>
              <a:lnSpc>
                <a:spcPct val="120000"/>
              </a:lnSpc>
            </a:pPr>
            <a:r>
              <a:rPr lang="en-US" sz="955" dirty="0">
                <a:solidFill>
                  <a:srgbClr val="37474F"/>
                </a:solidFill>
                <a:latin typeface="MiSans" pitchFamily="34" charset="0"/>
                <a:ea typeface="MiSans" pitchFamily="34" charset="-122"/>
                <a:cs typeface="MiSans" pitchFamily="34" charset="-120"/>
              </a:rPr>
              <a:t>da_duyet</a:t>
            </a:r>
            <a:endParaRPr lang="en-US" sz="1600" dirty="0"/>
          </a:p>
        </p:txBody>
      </p:sp>
      <p:sp>
        <p:nvSpPr>
          <p:cNvPr id="26" name="Shape 24"/>
          <p:cNvSpPr/>
          <p:nvPr/>
        </p:nvSpPr>
        <p:spPr>
          <a:xfrm>
            <a:off x="1787583" y="4329545"/>
            <a:ext cx="536864" cy="242455"/>
          </a:xfrm>
          <a:custGeom>
            <a:avLst/>
            <a:gdLst/>
            <a:ahLst/>
            <a:cxnLst/>
            <a:rect l="l" t="t" r="r" b="b"/>
            <a:pathLst>
              <a:path w="536864" h="242455">
                <a:moveTo>
                  <a:pt x="34637" y="0"/>
                </a:moveTo>
                <a:lnTo>
                  <a:pt x="502227" y="0"/>
                </a:lnTo>
                <a:cubicBezTo>
                  <a:pt x="521343" y="0"/>
                  <a:pt x="536864" y="15520"/>
                  <a:pt x="536864" y="34637"/>
                </a:cubicBezTo>
                <a:lnTo>
                  <a:pt x="536864" y="207817"/>
                </a:lnTo>
                <a:cubicBezTo>
                  <a:pt x="536864" y="226947"/>
                  <a:pt x="521356" y="242455"/>
                  <a:pt x="502227" y="242455"/>
                </a:cubicBezTo>
                <a:lnTo>
                  <a:pt x="34637" y="242455"/>
                </a:lnTo>
                <a:cubicBezTo>
                  <a:pt x="15520" y="242455"/>
                  <a:pt x="0" y="226934"/>
                  <a:pt x="0" y="207817"/>
                </a:cubicBezTo>
                <a:lnTo>
                  <a:pt x="0" y="34637"/>
                </a:lnTo>
                <a:cubicBezTo>
                  <a:pt x="0" y="15520"/>
                  <a:pt x="15520" y="0"/>
                  <a:pt x="34637" y="0"/>
                </a:cubicBezTo>
                <a:close/>
              </a:path>
            </a:pathLst>
          </a:custGeom>
          <a:solidFill>
            <a:srgbClr val="FF8A65">
              <a:alpha val="10196"/>
            </a:srgbClr>
          </a:solidFill>
          <a:ln/>
        </p:spPr>
      </p:sp>
      <p:sp>
        <p:nvSpPr>
          <p:cNvPr id="27" name="Text 25"/>
          <p:cNvSpPr/>
          <p:nvPr/>
        </p:nvSpPr>
        <p:spPr>
          <a:xfrm>
            <a:off x="1787583" y="4329545"/>
            <a:ext cx="597477" cy="242455"/>
          </a:xfrm>
          <a:prstGeom prst="rect">
            <a:avLst/>
          </a:prstGeom>
          <a:noFill/>
          <a:ln/>
        </p:spPr>
        <p:txBody>
          <a:bodyPr wrap="square" lIns="69273" tIns="34636" rIns="69273" bIns="34636" rtlCol="0" anchor="ctr"/>
          <a:lstStyle/>
          <a:p>
            <a:pPr>
              <a:lnSpc>
                <a:spcPct val="120000"/>
              </a:lnSpc>
            </a:pPr>
            <a:r>
              <a:rPr lang="en-US" sz="955" dirty="0">
                <a:solidFill>
                  <a:srgbClr val="37474F"/>
                </a:solidFill>
                <a:latin typeface="MiSans" pitchFamily="34" charset="0"/>
                <a:ea typeface="MiSans" pitchFamily="34" charset="-122"/>
                <a:cs typeface="MiSans" pitchFamily="34" charset="-120"/>
              </a:rPr>
              <a:t>tu_choi</a:t>
            </a:r>
            <a:endParaRPr lang="en-US" sz="1600" dirty="0"/>
          </a:p>
        </p:txBody>
      </p:sp>
      <p:sp>
        <p:nvSpPr>
          <p:cNvPr id="28" name="Shape 26"/>
          <p:cNvSpPr/>
          <p:nvPr/>
        </p:nvSpPr>
        <p:spPr>
          <a:xfrm>
            <a:off x="2395624" y="4329545"/>
            <a:ext cx="588818" cy="242455"/>
          </a:xfrm>
          <a:custGeom>
            <a:avLst/>
            <a:gdLst/>
            <a:ahLst/>
            <a:cxnLst/>
            <a:rect l="l" t="t" r="r" b="b"/>
            <a:pathLst>
              <a:path w="588818" h="242455">
                <a:moveTo>
                  <a:pt x="34637" y="0"/>
                </a:moveTo>
                <a:lnTo>
                  <a:pt x="554181" y="0"/>
                </a:lnTo>
                <a:cubicBezTo>
                  <a:pt x="573298" y="0"/>
                  <a:pt x="588818" y="15520"/>
                  <a:pt x="588818" y="34637"/>
                </a:cubicBezTo>
                <a:lnTo>
                  <a:pt x="588818" y="207817"/>
                </a:lnTo>
                <a:cubicBezTo>
                  <a:pt x="588818" y="226947"/>
                  <a:pt x="573311" y="242455"/>
                  <a:pt x="554181" y="242455"/>
                </a:cubicBezTo>
                <a:lnTo>
                  <a:pt x="34637" y="242455"/>
                </a:lnTo>
                <a:cubicBezTo>
                  <a:pt x="15520" y="242455"/>
                  <a:pt x="0" y="226934"/>
                  <a:pt x="0" y="207817"/>
                </a:cubicBezTo>
                <a:lnTo>
                  <a:pt x="0" y="34637"/>
                </a:lnTo>
                <a:cubicBezTo>
                  <a:pt x="0" y="15520"/>
                  <a:pt x="15520" y="0"/>
                  <a:pt x="34637" y="0"/>
                </a:cubicBezTo>
                <a:close/>
              </a:path>
            </a:pathLst>
          </a:custGeom>
          <a:solidFill>
            <a:srgbClr val="78909C">
              <a:alpha val="10196"/>
            </a:srgbClr>
          </a:solidFill>
          <a:ln/>
        </p:spPr>
      </p:sp>
      <p:sp>
        <p:nvSpPr>
          <p:cNvPr id="29" name="Text 27"/>
          <p:cNvSpPr/>
          <p:nvPr/>
        </p:nvSpPr>
        <p:spPr>
          <a:xfrm>
            <a:off x="2395624" y="4329545"/>
            <a:ext cx="649432" cy="242455"/>
          </a:xfrm>
          <a:prstGeom prst="rect">
            <a:avLst/>
          </a:prstGeom>
          <a:noFill/>
          <a:ln/>
        </p:spPr>
        <p:txBody>
          <a:bodyPr wrap="square" lIns="69273" tIns="34636" rIns="69273" bIns="34636" rtlCol="0" anchor="ctr"/>
          <a:lstStyle/>
          <a:p>
            <a:pPr>
              <a:lnSpc>
                <a:spcPct val="120000"/>
              </a:lnSpc>
            </a:pPr>
            <a:r>
              <a:rPr lang="en-US" sz="955" dirty="0">
                <a:solidFill>
                  <a:srgbClr val="37474F"/>
                </a:solidFill>
                <a:latin typeface="MiSans" pitchFamily="34" charset="0"/>
                <a:ea typeface="MiSans" pitchFamily="34" charset="-122"/>
                <a:cs typeface="MiSans" pitchFamily="34" charset="-120"/>
              </a:rPr>
              <a:t>cho_xoa</a:t>
            </a:r>
            <a:endParaRPr lang="en-US" sz="1600" dirty="0"/>
          </a:p>
        </p:txBody>
      </p:sp>
      <p:sp>
        <p:nvSpPr>
          <p:cNvPr id="30" name="Shape 28"/>
          <p:cNvSpPr/>
          <p:nvPr/>
        </p:nvSpPr>
        <p:spPr>
          <a:xfrm>
            <a:off x="522662" y="4973436"/>
            <a:ext cx="5313565" cy="732905"/>
          </a:xfrm>
          <a:custGeom>
            <a:avLst/>
            <a:gdLst/>
            <a:ahLst/>
            <a:cxnLst/>
            <a:rect l="l" t="t" r="r" b="b"/>
            <a:pathLst>
              <a:path w="5313565" h="732905">
                <a:moveTo>
                  <a:pt x="103911" y="0"/>
                </a:moveTo>
                <a:lnTo>
                  <a:pt x="5209653" y="0"/>
                </a:lnTo>
                <a:cubicBezTo>
                  <a:pt x="5267042" y="0"/>
                  <a:pt x="5313565" y="46523"/>
                  <a:pt x="5313565" y="103911"/>
                </a:cubicBezTo>
                <a:lnTo>
                  <a:pt x="5313565" y="628994"/>
                </a:lnTo>
                <a:cubicBezTo>
                  <a:pt x="5313565" y="686383"/>
                  <a:pt x="5267042" y="732905"/>
                  <a:pt x="5209653" y="732905"/>
                </a:cubicBezTo>
                <a:lnTo>
                  <a:pt x="103911" y="732905"/>
                </a:lnTo>
                <a:cubicBezTo>
                  <a:pt x="46523" y="732905"/>
                  <a:pt x="0" y="686383"/>
                  <a:pt x="0" y="628994"/>
                </a:cubicBezTo>
                <a:lnTo>
                  <a:pt x="0" y="103911"/>
                </a:lnTo>
                <a:cubicBezTo>
                  <a:pt x="0" y="46561"/>
                  <a:pt x="46561" y="0"/>
                  <a:pt x="103911" y="0"/>
                </a:cubicBezTo>
                <a:close/>
              </a:path>
            </a:pathLst>
          </a:custGeom>
          <a:gradFill flip="none" rotWithShape="1">
            <a:gsLst>
              <a:gs pos="0">
                <a:srgbClr val="1E88E5">
                  <a:alpha val="10000"/>
                </a:srgbClr>
              </a:gs>
              <a:gs pos="100000">
                <a:srgbClr val="FF8A65">
                  <a:alpha val="10000"/>
                </a:srgbClr>
              </a:gs>
            </a:gsLst>
            <a:lin ang="0" scaled="1"/>
          </a:gradFill>
          <a:ln w="8128">
            <a:solidFill>
              <a:srgbClr val="1E88E5">
                <a:alpha val="20000"/>
              </a:srgbClr>
            </a:solidFill>
            <a:prstDash val="solid"/>
          </a:ln>
        </p:spPr>
      </p:sp>
      <p:sp>
        <p:nvSpPr>
          <p:cNvPr id="31" name="Shape 29"/>
          <p:cNvSpPr/>
          <p:nvPr/>
        </p:nvSpPr>
        <p:spPr>
          <a:xfrm>
            <a:off x="709439" y="5224745"/>
            <a:ext cx="173182" cy="173182"/>
          </a:xfrm>
          <a:custGeom>
            <a:avLst/>
            <a:gdLst/>
            <a:ahLst/>
            <a:cxnLst/>
            <a:rect l="l" t="t" r="r" b="b"/>
            <a:pathLst>
              <a:path w="173182" h="173182">
                <a:moveTo>
                  <a:pt x="86591" y="0"/>
                </a:moveTo>
                <a:cubicBezTo>
                  <a:pt x="88147" y="0"/>
                  <a:pt x="89703" y="338"/>
                  <a:pt x="91123" y="981"/>
                </a:cubicBezTo>
                <a:lnTo>
                  <a:pt x="154849" y="28007"/>
                </a:lnTo>
                <a:cubicBezTo>
                  <a:pt x="162290" y="31152"/>
                  <a:pt x="167838" y="38492"/>
                  <a:pt x="167804" y="47354"/>
                </a:cubicBezTo>
                <a:cubicBezTo>
                  <a:pt x="167635" y="80908"/>
                  <a:pt x="153834" y="142300"/>
                  <a:pt x="95554" y="170205"/>
                </a:cubicBezTo>
                <a:cubicBezTo>
                  <a:pt x="89906" y="172911"/>
                  <a:pt x="83344" y="172911"/>
                  <a:pt x="77695" y="170205"/>
                </a:cubicBezTo>
                <a:cubicBezTo>
                  <a:pt x="19381" y="142300"/>
                  <a:pt x="5615" y="80908"/>
                  <a:pt x="5446" y="47354"/>
                </a:cubicBezTo>
                <a:cubicBezTo>
                  <a:pt x="5412" y="38492"/>
                  <a:pt x="10959" y="31152"/>
                  <a:pt x="18401" y="28007"/>
                </a:cubicBezTo>
                <a:lnTo>
                  <a:pt x="82092" y="981"/>
                </a:lnTo>
                <a:cubicBezTo>
                  <a:pt x="83513" y="338"/>
                  <a:pt x="85035" y="0"/>
                  <a:pt x="86591" y="0"/>
                </a:cubicBezTo>
                <a:close/>
                <a:moveTo>
                  <a:pt x="86591" y="22595"/>
                </a:moveTo>
                <a:lnTo>
                  <a:pt x="86591" y="150486"/>
                </a:lnTo>
                <a:cubicBezTo>
                  <a:pt x="133269" y="127891"/>
                  <a:pt x="145818" y="77830"/>
                  <a:pt x="146122" y="47862"/>
                </a:cubicBezTo>
                <a:lnTo>
                  <a:pt x="86591" y="22629"/>
                </a:lnTo>
                <a:lnTo>
                  <a:pt x="86591" y="22629"/>
                </a:lnTo>
                <a:close/>
              </a:path>
            </a:pathLst>
          </a:custGeom>
          <a:solidFill>
            <a:srgbClr val="1E88E5"/>
          </a:solidFill>
          <a:ln/>
        </p:spPr>
      </p:sp>
      <p:sp>
        <p:nvSpPr>
          <p:cNvPr id="32" name="Text 30"/>
          <p:cNvSpPr/>
          <p:nvPr/>
        </p:nvSpPr>
        <p:spPr>
          <a:xfrm>
            <a:off x="554182" y="4705200"/>
            <a:ext cx="4390159" cy="207818"/>
          </a:xfrm>
          <a:prstGeom prst="rect">
            <a:avLst/>
          </a:prstGeom>
          <a:noFill/>
          <a:ln/>
        </p:spPr>
        <p:txBody>
          <a:bodyPr wrap="square" lIns="0" tIns="0" rIns="0" bIns="0" rtlCol="0" anchor="ctr"/>
          <a:lstStyle/>
          <a:p>
            <a:pPr>
              <a:lnSpc>
                <a:spcPct val="130000"/>
              </a:lnSpc>
            </a:pPr>
            <a:r>
              <a:rPr lang="en-US" sz="1091" b="1" dirty="0">
                <a:solidFill>
                  <a:srgbClr val="37474F"/>
                </a:solidFill>
                <a:latin typeface="MiSans" pitchFamily="34" charset="0"/>
                <a:ea typeface="MiSans" pitchFamily="34" charset="-122"/>
                <a:cs typeface="MiSans" pitchFamily="34" charset="-120"/>
              </a:rPr>
              <a:t>Tính minh bạch</a:t>
            </a:r>
            <a:endParaRPr lang="en-US" sz="1600" dirty="0"/>
          </a:p>
        </p:txBody>
      </p:sp>
      <p:sp>
        <p:nvSpPr>
          <p:cNvPr id="33" name="Text 31"/>
          <p:cNvSpPr/>
          <p:nvPr/>
        </p:nvSpPr>
        <p:spPr>
          <a:xfrm>
            <a:off x="1242579" y="5224745"/>
            <a:ext cx="4390159" cy="207818"/>
          </a:xfrm>
          <a:prstGeom prst="rect">
            <a:avLst/>
          </a:prstGeom>
          <a:noFill/>
          <a:ln/>
        </p:spPr>
        <p:txBody>
          <a:bodyPr wrap="square" lIns="0" tIns="0" rIns="0" bIns="0" rtlCol="0" anchor="ctr"/>
          <a:lstStyle/>
          <a:p>
            <a:pPr>
              <a:lnSpc>
                <a:spcPct val="130000"/>
              </a:lnSpc>
            </a:pPr>
            <a:r>
              <a:rPr lang="en-US" sz="1091" dirty="0">
                <a:solidFill>
                  <a:srgbClr val="607D8B"/>
                </a:solidFill>
                <a:latin typeface="MiSans" pitchFamily="34" charset="0"/>
                <a:ea typeface="MiSans" pitchFamily="34" charset="-122"/>
                <a:cs typeface="MiSans" pitchFamily="34" charset="-120"/>
              </a:rPr>
              <a:t>Mọi thao tác đều được lưu vết, đảm bảo an toàn và dễ dàng truy vết</a:t>
            </a:r>
            <a:endParaRPr lang="en-US" sz="1600" dirty="0"/>
          </a:p>
        </p:txBody>
      </p:sp>
      <p:sp>
        <p:nvSpPr>
          <p:cNvPr id="34" name="Shape 32"/>
          <p:cNvSpPr/>
          <p:nvPr/>
        </p:nvSpPr>
        <p:spPr>
          <a:xfrm>
            <a:off x="6104311" y="1108364"/>
            <a:ext cx="5663045" cy="4104409"/>
          </a:xfrm>
          <a:custGeom>
            <a:avLst/>
            <a:gdLst/>
            <a:ahLst/>
            <a:cxnLst/>
            <a:rect l="l" t="t" r="r" b="b"/>
            <a:pathLst>
              <a:path w="5663045" h="4459432">
                <a:moveTo>
                  <a:pt x="138555" y="0"/>
                </a:moveTo>
                <a:lnTo>
                  <a:pt x="5524491" y="0"/>
                </a:lnTo>
                <a:cubicBezTo>
                  <a:pt x="5601012" y="0"/>
                  <a:pt x="5663045" y="62033"/>
                  <a:pt x="5663045" y="138555"/>
                </a:cubicBezTo>
                <a:lnTo>
                  <a:pt x="5663045" y="4320877"/>
                </a:lnTo>
                <a:cubicBezTo>
                  <a:pt x="5663045" y="4397399"/>
                  <a:pt x="5601012" y="4459432"/>
                  <a:pt x="5524491" y="4459432"/>
                </a:cubicBezTo>
                <a:lnTo>
                  <a:pt x="138555" y="4459432"/>
                </a:lnTo>
                <a:cubicBezTo>
                  <a:pt x="62033" y="4459432"/>
                  <a:pt x="0" y="4397399"/>
                  <a:pt x="0" y="4320877"/>
                </a:cubicBezTo>
                <a:lnTo>
                  <a:pt x="0" y="138555"/>
                </a:lnTo>
                <a:cubicBezTo>
                  <a:pt x="0" y="62033"/>
                  <a:pt x="62033" y="0"/>
                  <a:pt x="138555" y="0"/>
                </a:cubicBezTo>
                <a:close/>
              </a:path>
            </a:pathLst>
          </a:custGeom>
          <a:gradFill flip="none" rotWithShape="1">
            <a:gsLst>
              <a:gs pos="0">
                <a:srgbClr val="78909C"/>
              </a:gs>
              <a:gs pos="100000">
                <a:srgbClr val="78909C">
                  <a:alpha val="80000"/>
                </a:srgbClr>
              </a:gs>
            </a:gsLst>
            <a:lin ang="2700000" scaled="1"/>
          </a:gradFill>
          <a:ln/>
          <a:effectLst>
            <a:outerShdw blurRad="216477" dist="173182" dir="5400000" algn="bl" rotWithShape="0">
              <a:srgbClr val="000000">
                <a:alpha val="10196"/>
              </a:srgbClr>
            </a:outerShdw>
          </a:effectLst>
        </p:spPr>
        <p:txBody>
          <a:bodyPr/>
          <a:lstStyle/>
          <a:p>
            <a:endParaRPr lang="vi-VN" dirty="0"/>
          </a:p>
        </p:txBody>
      </p:sp>
      <p:sp>
        <p:nvSpPr>
          <p:cNvPr id="35" name="Shape 33"/>
          <p:cNvSpPr/>
          <p:nvPr/>
        </p:nvSpPr>
        <p:spPr>
          <a:xfrm>
            <a:off x="6321137" y="1194955"/>
            <a:ext cx="415636" cy="415636"/>
          </a:xfrm>
          <a:custGeom>
            <a:avLst/>
            <a:gdLst/>
            <a:ahLst/>
            <a:cxnLst/>
            <a:rect l="l" t="t" r="r" b="b"/>
            <a:pathLst>
              <a:path w="415636" h="415636">
                <a:moveTo>
                  <a:pt x="69274" y="0"/>
                </a:moveTo>
                <a:lnTo>
                  <a:pt x="346362" y="0"/>
                </a:lnTo>
                <a:cubicBezTo>
                  <a:pt x="384596" y="0"/>
                  <a:pt x="415636" y="31041"/>
                  <a:pt x="415636" y="69274"/>
                </a:cubicBezTo>
                <a:lnTo>
                  <a:pt x="415636" y="346362"/>
                </a:lnTo>
                <a:cubicBezTo>
                  <a:pt x="415636" y="384621"/>
                  <a:pt x="384621" y="415636"/>
                  <a:pt x="346362" y="415636"/>
                </a:cubicBezTo>
                <a:lnTo>
                  <a:pt x="69274" y="415636"/>
                </a:lnTo>
                <a:cubicBezTo>
                  <a:pt x="31041" y="415636"/>
                  <a:pt x="0" y="384596"/>
                  <a:pt x="0" y="346362"/>
                </a:cubicBezTo>
                <a:lnTo>
                  <a:pt x="0" y="69274"/>
                </a:lnTo>
                <a:cubicBezTo>
                  <a:pt x="0" y="31041"/>
                  <a:pt x="31041" y="0"/>
                  <a:pt x="69274" y="0"/>
                </a:cubicBezTo>
                <a:close/>
              </a:path>
            </a:pathLst>
          </a:custGeom>
          <a:solidFill>
            <a:srgbClr val="FFFFFF">
              <a:alpha val="20000"/>
            </a:srgbClr>
          </a:solidFill>
          <a:ln/>
        </p:spPr>
      </p:sp>
      <p:sp>
        <p:nvSpPr>
          <p:cNvPr id="36" name="Shape 34"/>
          <p:cNvSpPr/>
          <p:nvPr/>
        </p:nvSpPr>
        <p:spPr>
          <a:xfrm>
            <a:off x="6442363" y="1290551"/>
            <a:ext cx="147205" cy="225137"/>
          </a:xfrm>
          <a:custGeom>
            <a:avLst/>
            <a:gdLst/>
            <a:ahLst/>
            <a:cxnLst/>
            <a:rect l="l" t="t" r="r" b="b"/>
            <a:pathLst>
              <a:path w="155864" h="207818">
                <a:moveTo>
                  <a:pt x="51955" y="38966"/>
                </a:moveTo>
                <a:lnTo>
                  <a:pt x="51955" y="64943"/>
                </a:lnTo>
                <a:lnTo>
                  <a:pt x="103909" y="64943"/>
                </a:lnTo>
                <a:lnTo>
                  <a:pt x="103909" y="38966"/>
                </a:lnTo>
                <a:cubicBezTo>
                  <a:pt x="103909" y="24638"/>
                  <a:pt x="92260" y="12989"/>
                  <a:pt x="77932" y="12989"/>
                </a:cubicBezTo>
                <a:cubicBezTo>
                  <a:pt x="63604" y="12989"/>
                  <a:pt x="51955" y="24638"/>
                  <a:pt x="51955" y="38966"/>
                </a:cubicBezTo>
                <a:close/>
                <a:moveTo>
                  <a:pt x="25977" y="64943"/>
                </a:moveTo>
                <a:lnTo>
                  <a:pt x="25977" y="38966"/>
                </a:lnTo>
                <a:cubicBezTo>
                  <a:pt x="25977" y="10269"/>
                  <a:pt x="49235" y="-12989"/>
                  <a:pt x="77932" y="-12989"/>
                </a:cubicBezTo>
                <a:cubicBezTo>
                  <a:pt x="106629" y="-12989"/>
                  <a:pt x="129886" y="10269"/>
                  <a:pt x="129886" y="38966"/>
                </a:cubicBezTo>
                <a:lnTo>
                  <a:pt x="129886" y="64943"/>
                </a:lnTo>
                <a:cubicBezTo>
                  <a:pt x="144214" y="64943"/>
                  <a:pt x="155864" y="76592"/>
                  <a:pt x="155864" y="90920"/>
                </a:cubicBezTo>
                <a:lnTo>
                  <a:pt x="155864" y="181841"/>
                </a:lnTo>
                <a:cubicBezTo>
                  <a:pt x="155864" y="196169"/>
                  <a:pt x="144214" y="207818"/>
                  <a:pt x="129886" y="207818"/>
                </a:cubicBezTo>
                <a:lnTo>
                  <a:pt x="25977" y="207818"/>
                </a:lnTo>
                <a:cubicBezTo>
                  <a:pt x="11649" y="207818"/>
                  <a:pt x="0" y="196169"/>
                  <a:pt x="0" y="181841"/>
                </a:cubicBezTo>
                <a:lnTo>
                  <a:pt x="0" y="90920"/>
                </a:lnTo>
                <a:cubicBezTo>
                  <a:pt x="0" y="76592"/>
                  <a:pt x="11649" y="64943"/>
                  <a:pt x="25977" y="64943"/>
                </a:cubicBezTo>
                <a:close/>
              </a:path>
            </a:pathLst>
          </a:custGeom>
          <a:solidFill>
            <a:srgbClr val="FFFFFF"/>
          </a:solidFill>
          <a:ln/>
        </p:spPr>
      </p:sp>
      <p:sp>
        <p:nvSpPr>
          <p:cNvPr id="37" name="Text 35"/>
          <p:cNvSpPr/>
          <p:nvPr/>
        </p:nvSpPr>
        <p:spPr>
          <a:xfrm>
            <a:off x="6814705" y="1273140"/>
            <a:ext cx="1350818" cy="242455"/>
          </a:xfrm>
          <a:prstGeom prst="rect">
            <a:avLst/>
          </a:prstGeom>
          <a:noFill/>
          <a:ln/>
        </p:spPr>
        <p:txBody>
          <a:bodyPr wrap="square" lIns="0" tIns="0" rIns="0" bIns="0" rtlCol="0" anchor="ctr"/>
          <a:lstStyle/>
          <a:p>
            <a:pPr>
              <a:lnSpc>
                <a:spcPct val="120000"/>
              </a:lnSpc>
            </a:pPr>
            <a:r>
              <a:rPr lang="en-US" sz="1364" b="1" dirty="0">
                <a:solidFill>
                  <a:srgbClr val="FFFFFF"/>
                </a:solidFill>
                <a:latin typeface="阿里妈妈数黑体" pitchFamily="34" charset="0"/>
                <a:ea typeface="阿里妈妈数黑体" pitchFamily="34" charset="-122"/>
                <a:cs typeface="阿里妈妈数黑体" pitchFamily="34" charset="-120"/>
              </a:rPr>
              <a:t>Cơ chế bảo mật</a:t>
            </a:r>
            <a:endParaRPr lang="en-US" sz="1600" dirty="0"/>
          </a:p>
        </p:txBody>
      </p:sp>
      <p:sp>
        <p:nvSpPr>
          <p:cNvPr id="38" name="Shape 36"/>
          <p:cNvSpPr/>
          <p:nvPr/>
        </p:nvSpPr>
        <p:spPr>
          <a:xfrm>
            <a:off x="6321137" y="1697182"/>
            <a:ext cx="5316682" cy="1558636"/>
          </a:xfrm>
          <a:custGeom>
            <a:avLst/>
            <a:gdLst/>
            <a:ahLst/>
            <a:cxnLst/>
            <a:rect l="l" t="t" r="r" b="b"/>
            <a:pathLst>
              <a:path w="5316682" h="1558636">
                <a:moveTo>
                  <a:pt x="69266" y="0"/>
                </a:moveTo>
                <a:lnTo>
                  <a:pt x="5247416" y="0"/>
                </a:lnTo>
                <a:cubicBezTo>
                  <a:pt x="5285670" y="0"/>
                  <a:pt x="5316682" y="31011"/>
                  <a:pt x="5316682" y="69266"/>
                </a:cubicBezTo>
                <a:lnTo>
                  <a:pt x="5316682" y="1489371"/>
                </a:lnTo>
                <a:cubicBezTo>
                  <a:pt x="5316682" y="1527625"/>
                  <a:pt x="5285670" y="1558636"/>
                  <a:pt x="5247416" y="1558636"/>
                </a:cubicBezTo>
                <a:lnTo>
                  <a:pt x="69266" y="1558636"/>
                </a:lnTo>
                <a:cubicBezTo>
                  <a:pt x="31011" y="1558636"/>
                  <a:pt x="0" y="1527625"/>
                  <a:pt x="0" y="1489371"/>
                </a:cubicBezTo>
                <a:lnTo>
                  <a:pt x="0" y="69266"/>
                </a:lnTo>
                <a:cubicBezTo>
                  <a:pt x="0" y="31011"/>
                  <a:pt x="31011" y="0"/>
                  <a:pt x="69266" y="0"/>
                </a:cubicBezTo>
                <a:close/>
              </a:path>
            </a:pathLst>
          </a:custGeom>
          <a:solidFill>
            <a:srgbClr val="FFFFFF">
              <a:alpha val="10196"/>
            </a:srgbClr>
          </a:solidFill>
          <a:ln/>
        </p:spPr>
      </p:sp>
      <p:sp>
        <p:nvSpPr>
          <p:cNvPr id="39" name="Shape 37"/>
          <p:cNvSpPr/>
          <p:nvPr/>
        </p:nvSpPr>
        <p:spPr>
          <a:xfrm>
            <a:off x="6515966" y="1896341"/>
            <a:ext cx="155864" cy="155864"/>
          </a:xfrm>
          <a:custGeom>
            <a:avLst/>
            <a:gdLst/>
            <a:ahLst/>
            <a:cxnLst/>
            <a:rect l="l" t="t" r="r" b="b"/>
            <a:pathLst>
              <a:path w="155864" h="155864">
                <a:moveTo>
                  <a:pt x="102286" y="107156"/>
                </a:moveTo>
                <a:cubicBezTo>
                  <a:pt x="131875" y="107156"/>
                  <a:pt x="155864" y="83168"/>
                  <a:pt x="155864" y="53578"/>
                </a:cubicBezTo>
                <a:cubicBezTo>
                  <a:pt x="155864" y="23988"/>
                  <a:pt x="131875" y="0"/>
                  <a:pt x="102286" y="0"/>
                </a:cubicBezTo>
                <a:cubicBezTo>
                  <a:pt x="72696" y="0"/>
                  <a:pt x="48707" y="23988"/>
                  <a:pt x="48707" y="53578"/>
                </a:cubicBezTo>
                <a:cubicBezTo>
                  <a:pt x="48707" y="59271"/>
                  <a:pt x="49590" y="64781"/>
                  <a:pt x="51234" y="69926"/>
                </a:cubicBezTo>
                <a:lnTo>
                  <a:pt x="2131" y="119029"/>
                </a:lnTo>
                <a:cubicBezTo>
                  <a:pt x="761" y="120399"/>
                  <a:pt x="0" y="122256"/>
                  <a:pt x="0" y="124204"/>
                </a:cubicBezTo>
                <a:lnTo>
                  <a:pt x="0" y="148558"/>
                </a:lnTo>
                <a:cubicBezTo>
                  <a:pt x="0" y="152606"/>
                  <a:pt x="3257" y="155864"/>
                  <a:pt x="7306" y="155864"/>
                </a:cubicBezTo>
                <a:lnTo>
                  <a:pt x="31660" y="155864"/>
                </a:lnTo>
                <a:cubicBezTo>
                  <a:pt x="35709" y="155864"/>
                  <a:pt x="38966" y="152606"/>
                  <a:pt x="38966" y="148558"/>
                </a:cubicBezTo>
                <a:lnTo>
                  <a:pt x="38966" y="136381"/>
                </a:lnTo>
                <a:lnTo>
                  <a:pt x="51143" y="136381"/>
                </a:lnTo>
                <a:cubicBezTo>
                  <a:pt x="55192" y="136381"/>
                  <a:pt x="58449" y="133123"/>
                  <a:pt x="58449" y="129075"/>
                </a:cubicBezTo>
                <a:lnTo>
                  <a:pt x="58449" y="116898"/>
                </a:lnTo>
                <a:lnTo>
                  <a:pt x="70626" y="116898"/>
                </a:lnTo>
                <a:cubicBezTo>
                  <a:pt x="72574" y="116898"/>
                  <a:pt x="74431" y="116137"/>
                  <a:pt x="75801" y="114767"/>
                </a:cubicBezTo>
                <a:lnTo>
                  <a:pt x="85938" y="104630"/>
                </a:lnTo>
                <a:cubicBezTo>
                  <a:pt x="91083" y="106273"/>
                  <a:pt x="96593" y="107156"/>
                  <a:pt x="102286" y="107156"/>
                </a:cubicBezTo>
                <a:close/>
                <a:moveTo>
                  <a:pt x="114462" y="29224"/>
                </a:moveTo>
                <a:cubicBezTo>
                  <a:pt x="121183" y="29224"/>
                  <a:pt x="126639" y="34681"/>
                  <a:pt x="126639" y="41401"/>
                </a:cubicBezTo>
                <a:cubicBezTo>
                  <a:pt x="126639" y="48122"/>
                  <a:pt x="121183" y="53578"/>
                  <a:pt x="114462" y="53578"/>
                </a:cubicBezTo>
                <a:cubicBezTo>
                  <a:pt x="107742" y="53578"/>
                  <a:pt x="102286" y="48122"/>
                  <a:pt x="102286" y="41401"/>
                </a:cubicBezTo>
                <a:cubicBezTo>
                  <a:pt x="102286" y="34681"/>
                  <a:pt x="107742" y="29224"/>
                  <a:pt x="114462" y="29224"/>
                </a:cubicBezTo>
                <a:close/>
              </a:path>
            </a:pathLst>
          </a:custGeom>
          <a:solidFill>
            <a:srgbClr val="FFFFFF"/>
          </a:solidFill>
          <a:ln/>
        </p:spPr>
      </p:sp>
      <p:sp>
        <p:nvSpPr>
          <p:cNvPr id="40" name="Text 38"/>
          <p:cNvSpPr/>
          <p:nvPr/>
        </p:nvSpPr>
        <p:spPr>
          <a:xfrm>
            <a:off x="6732359" y="1827322"/>
            <a:ext cx="1316182" cy="242455"/>
          </a:xfrm>
          <a:prstGeom prst="rect">
            <a:avLst/>
          </a:prstGeom>
          <a:noFill/>
          <a:ln/>
        </p:spPr>
        <p:txBody>
          <a:bodyPr wrap="square" lIns="0" tIns="0" rIns="0" bIns="0" rtlCol="0" anchor="ctr"/>
          <a:lstStyle/>
          <a:p>
            <a:pPr>
              <a:lnSpc>
                <a:spcPct val="130000"/>
              </a:lnSpc>
            </a:pPr>
            <a:r>
              <a:rPr lang="en-US" sz="1227" b="1" dirty="0">
                <a:solidFill>
                  <a:srgbClr val="FFFFFF"/>
                </a:solidFill>
                <a:latin typeface="MiSans" pitchFamily="34" charset="0"/>
                <a:ea typeface="MiSans" pitchFamily="34" charset="-122"/>
                <a:cs typeface="MiSans" pitchFamily="34" charset="-120"/>
              </a:rPr>
              <a:t>Mã hóa mật khẩu</a:t>
            </a:r>
            <a:endParaRPr lang="en-US" sz="1600" dirty="0"/>
          </a:p>
        </p:txBody>
      </p:sp>
      <p:sp>
        <p:nvSpPr>
          <p:cNvPr id="41" name="Text 39"/>
          <p:cNvSpPr/>
          <p:nvPr/>
        </p:nvSpPr>
        <p:spPr>
          <a:xfrm>
            <a:off x="6494318" y="2148010"/>
            <a:ext cx="5108864" cy="207818"/>
          </a:xfrm>
          <a:prstGeom prst="rect">
            <a:avLst/>
          </a:prstGeom>
          <a:noFill/>
          <a:ln/>
        </p:spPr>
        <p:txBody>
          <a:bodyPr wrap="square" lIns="0" tIns="0" rIns="0" bIns="0" rtlCol="0" anchor="ctr"/>
          <a:lstStyle/>
          <a:p>
            <a:pPr>
              <a:lnSpc>
                <a:spcPct val="130000"/>
              </a:lnSpc>
            </a:pPr>
            <a:r>
              <a:rPr lang="en-US" sz="1091" dirty="0">
                <a:solidFill>
                  <a:srgbClr val="FFFFFF">
                    <a:alpha val="95000"/>
                  </a:srgbClr>
                </a:solidFill>
                <a:latin typeface="MiSans" pitchFamily="34" charset="0"/>
                <a:ea typeface="MiSans" pitchFamily="34" charset="-122"/>
                <a:cs typeface="MiSans" pitchFamily="34" charset="-120"/>
              </a:rPr>
              <a:t>Sử dụng thuật toán </a:t>
            </a:r>
            <a:r>
              <a:rPr lang="en-US" sz="1091" b="1" dirty="0">
                <a:solidFill>
                  <a:srgbClr val="FFFFFF">
                    <a:alpha val="95000"/>
                  </a:srgbClr>
                </a:solidFill>
                <a:latin typeface="MiSans" pitchFamily="34" charset="0"/>
                <a:ea typeface="MiSans" pitchFamily="34" charset="-122"/>
                <a:cs typeface="MiSans" pitchFamily="34" charset="-120"/>
              </a:rPr>
              <a:t>Bcrypt</a:t>
            </a:r>
            <a:r>
              <a:rPr lang="en-US" sz="1091" dirty="0">
                <a:solidFill>
                  <a:srgbClr val="FFFFFF">
                    <a:alpha val="95000"/>
                  </a:srgbClr>
                </a:solidFill>
                <a:latin typeface="MiSans" pitchFamily="34" charset="0"/>
                <a:ea typeface="MiSans" pitchFamily="34" charset="-122"/>
                <a:cs typeface="MiSans" pitchFamily="34" charset="-120"/>
              </a:rPr>
              <a:t> (qua hàm </a:t>
            </a:r>
            <a:r>
              <a:rPr lang="en-US" sz="1091" b="1" dirty="0">
                <a:solidFill>
                  <a:srgbClr val="FFFFFF">
                    <a:alpha val="95000"/>
                  </a:srgbClr>
                </a:solidFill>
                <a:latin typeface="MiSans" pitchFamily="34" charset="0"/>
                <a:ea typeface="MiSans" pitchFamily="34" charset="-122"/>
                <a:cs typeface="MiSans" pitchFamily="34" charset="-120"/>
              </a:rPr>
              <a:t>password_hash</a:t>
            </a:r>
            <a:r>
              <a:rPr lang="en-US" sz="1091" dirty="0">
                <a:solidFill>
                  <a:srgbClr val="FFFFFF">
                    <a:alpha val="95000"/>
                  </a:srgbClr>
                </a:solidFill>
                <a:latin typeface="MiSans" pitchFamily="34" charset="0"/>
                <a:ea typeface="MiSans" pitchFamily="34" charset="-122"/>
                <a:cs typeface="MiSans" pitchFamily="34" charset="-120"/>
              </a:rPr>
              <a:t> của PHP)</a:t>
            </a:r>
            <a:endParaRPr lang="en-US" sz="1600" dirty="0"/>
          </a:p>
        </p:txBody>
      </p:sp>
      <p:sp>
        <p:nvSpPr>
          <p:cNvPr id="42" name="Shape 40"/>
          <p:cNvSpPr/>
          <p:nvPr/>
        </p:nvSpPr>
        <p:spPr>
          <a:xfrm>
            <a:off x="6501899" y="2425101"/>
            <a:ext cx="138545" cy="138545"/>
          </a:xfrm>
          <a:custGeom>
            <a:avLst/>
            <a:gdLst/>
            <a:ahLst/>
            <a:cxnLst/>
            <a:rect l="l" t="t" r="r" b="b"/>
            <a:pathLst>
              <a:path w="138545" h="138545">
                <a:moveTo>
                  <a:pt x="69273" y="138545"/>
                </a:moveTo>
                <a:cubicBezTo>
                  <a:pt x="107505" y="138545"/>
                  <a:pt x="138545" y="107505"/>
                  <a:pt x="138545" y="69273"/>
                </a:cubicBezTo>
                <a:cubicBezTo>
                  <a:pt x="138545" y="31040"/>
                  <a:pt x="107505" y="0"/>
                  <a:pt x="69273" y="0"/>
                </a:cubicBezTo>
                <a:cubicBezTo>
                  <a:pt x="31040" y="0"/>
                  <a:pt x="0" y="31040"/>
                  <a:pt x="0" y="69273"/>
                </a:cubicBezTo>
                <a:cubicBezTo>
                  <a:pt x="0" y="107505"/>
                  <a:pt x="31040" y="138545"/>
                  <a:pt x="69273" y="138545"/>
                </a:cubicBezTo>
                <a:close/>
                <a:moveTo>
                  <a:pt x="92111" y="57556"/>
                </a:moveTo>
                <a:lnTo>
                  <a:pt x="70463" y="92192"/>
                </a:lnTo>
                <a:cubicBezTo>
                  <a:pt x="69327" y="94005"/>
                  <a:pt x="67379" y="95142"/>
                  <a:pt x="65241" y="95250"/>
                </a:cubicBezTo>
                <a:cubicBezTo>
                  <a:pt x="63103" y="95358"/>
                  <a:pt x="61047" y="94384"/>
                  <a:pt x="59775" y="92652"/>
                </a:cubicBezTo>
                <a:lnTo>
                  <a:pt x="46786" y="75334"/>
                </a:lnTo>
                <a:cubicBezTo>
                  <a:pt x="44621" y="72466"/>
                  <a:pt x="45217" y="68407"/>
                  <a:pt x="48085" y="66242"/>
                </a:cubicBezTo>
                <a:cubicBezTo>
                  <a:pt x="50953" y="64077"/>
                  <a:pt x="55012" y="64673"/>
                  <a:pt x="57177" y="67541"/>
                </a:cubicBezTo>
                <a:lnTo>
                  <a:pt x="64483" y="77282"/>
                </a:lnTo>
                <a:lnTo>
                  <a:pt x="81098" y="50683"/>
                </a:lnTo>
                <a:cubicBezTo>
                  <a:pt x="82992" y="47652"/>
                  <a:pt x="86997" y="46705"/>
                  <a:pt x="90055" y="48626"/>
                </a:cubicBezTo>
                <a:cubicBezTo>
                  <a:pt x="93112" y="50547"/>
                  <a:pt x="94032" y="54525"/>
                  <a:pt x="92111" y="57583"/>
                </a:cubicBezTo>
                <a:close/>
              </a:path>
            </a:pathLst>
          </a:custGeom>
          <a:solidFill>
            <a:srgbClr val="FFFFFF">
              <a:alpha val="90196"/>
            </a:srgbClr>
          </a:solidFill>
          <a:ln/>
        </p:spPr>
      </p:sp>
      <p:sp>
        <p:nvSpPr>
          <p:cNvPr id="43" name="Text 41"/>
          <p:cNvSpPr/>
          <p:nvPr/>
        </p:nvSpPr>
        <p:spPr>
          <a:xfrm>
            <a:off x="6681571" y="2355828"/>
            <a:ext cx="2000250" cy="207818"/>
          </a:xfrm>
          <a:prstGeom prst="rect">
            <a:avLst/>
          </a:prstGeom>
          <a:noFill/>
          <a:ln/>
        </p:spPr>
        <p:txBody>
          <a:bodyPr wrap="square" lIns="0" tIns="0" rIns="0" bIns="0" rtlCol="0" anchor="ctr"/>
          <a:lstStyle/>
          <a:p>
            <a:pPr>
              <a:lnSpc>
                <a:spcPct val="130000"/>
              </a:lnSpc>
            </a:pPr>
            <a:r>
              <a:rPr lang="en-US" sz="1091" dirty="0">
                <a:solidFill>
                  <a:srgbClr val="FFFFFF">
                    <a:alpha val="90000"/>
                  </a:srgbClr>
                </a:solidFill>
                <a:latin typeface="MiSans" pitchFamily="34" charset="0"/>
                <a:ea typeface="MiSans" pitchFamily="34" charset="-122"/>
                <a:cs typeface="MiSans" pitchFamily="34" charset="-120"/>
              </a:rPr>
              <a:t>Mã hóa mật khẩu trước khi lưu</a:t>
            </a:r>
            <a:endParaRPr lang="en-US" sz="1600" dirty="0"/>
          </a:p>
        </p:txBody>
      </p:sp>
      <p:sp>
        <p:nvSpPr>
          <p:cNvPr id="44" name="Shape 42"/>
          <p:cNvSpPr/>
          <p:nvPr/>
        </p:nvSpPr>
        <p:spPr>
          <a:xfrm>
            <a:off x="6511636" y="2650237"/>
            <a:ext cx="138545" cy="138545"/>
          </a:xfrm>
          <a:custGeom>
            <a:avLst/>
            <a:gdLst/>
            <a:ahLst/>
            <a:cxnLst/>
            <a:rect l="l" t="t" r="r" b="b"/>
            <a:pathLst>
              <a:path w="138545" h="138545">
                <a:moveTo>
                  <a:pt x="69273" y="138545"/>
                </a:moveTo>
                <a:cubicBezTo>
                  <a:pt x="107505" y="138545"/>
                  <a:pt x="138545" y="107505"/>
                  <a:pt x="138545" y="69273"/>
                </a:cubicBezTo>
                <a:cubicBezTo>
                  <a:pt x="138545" y="31040"/>
                  <a:pt x="107505" y="0"/>
                  <a:pt x="69273" y="0"/>
                </a:cubicBezTo>
                <a:cubicBezTo>
                  <a:pt x="31040" y="0"/>
                  <a:pt x="0" y="31040"/>
                  <a:pt x="0" y="69273"/>
                </a:cubicBezTo>
                <a:cubicBezTo>
                  <a:pt x="0" y="107505"/>
                  <a:pt x="31040" y="138545"/>
                  <a:pt x="69273" y="138545"/>
                </a:cubicBezTo>
                <a:close/>
                <a:moveTo>
                  <a:pt x="92111" y="57556"/>
                </a:moveTo>
                <a:lnTo>
                  <a:pt x="70463" y="92192"/>
                </a:lnTo>
                <a:cubicBezTo>
                  <a:pt x="69327" y="94005"/>
                  <a:pt x="67379" y="95142"/>
                  <a:pt x="65241" y="95250"/>
                </a:cubicBezTo>
                <a:cubicBezTo>
                  <a:pt x="63103" y="95358"/>
                  <a:pt x="61047" y="94384"/>
                  <a:pt x="59775" y="92652"/>
                </a:cubicBezTo>
                <a:lnTo>
                  <a:pt x="46786" y="75334"/>
                </a:lnTo>
                <a:cubicBezTo>
                  <a:pt x="44621" y="72466"/>
                  <a:pt x="45217" y="68407"/>
                  <a:pt x="48085" y="66242"/>
                </a:cubicBezTo>
                <a:cubicBezTo>
                  <a:pt x="50953" y="64077"/>
                  <a:pt x="55012" y="64673"/>
                  <a:pt x="57177" y="67541"/>
                </a:cubicBezTo>
                <a:lnTo>
                  <a:pt x="64483" y="77282"/>
                </a:lnTo>
                <a:lnTo>
                  <a:pt x="81098" y="50683"/>
                </a:lnTo>
                <a:cubicBezTo>
                  <a:pt x="82992" y="47652"/>
                  <a:pt x="86997" y="46705"/>
                  <a:pt x="90055" y="48626"/>
                </a:cubicBezTo>
                <a:cubicBezTo>
                  <a:pt x="93112" y="50547"/>
                  <a:pt x="94032" y="54525"/>
                  <a:pt x="92111" y="57583"/>
                </a:cubicBezTo>
                <a:close/>
              </a:path>
            </a:pathLst>
          </a:custGeom>
          <a:solidFill>
            <a:srgbClr val="FFFFFF">
              <a:alpha val="90196"/>
            </a:srgbClr>
          </a:solidFill>
          <a:ln/>
        </p:spPr>
        <p:txBody>
          <a:bodyPr/>
          <a:lstStyle/>
          <a:p>
            <a:endParaRPr lang="vi-VN" dirty="0"/>
          </a:p>
        </p:txBody>
      </p:sp>
      <p:sp>
        <p:nvSpPr>
          <p:cNvPr id="45" name="Text 43"/>
          <p:cNvSpPr/>
          <p:nvPr/>
        </p:nvSpPr>
        <p:spPr>
          <a:xfrm>
            <a:off x="6681571" y="2572652"/>
            <a:ext cx="2026227" cy="207818"/>
          </a:xfrm>
          <a:prstGeom prst="rect">
            <a:avLst/>
          </a:prstGeom>
          <a:noFill/>
          <a:ln/>
        </p:spPr>
        <p:txBody>
          <a:bodyPr wrap="square" lIns="0" tIns="0" rIns="0" bIns="0" rtlCol="0" anchor="ctr"/>
          <a:lstStyle/>
          <a:p>
            <a:pPr>
              <a:lnSpc>
                <a:spcPct val="130000"/>
              </a:lnSpc>
            </a:pPr>
            <a:r>
              <a:rPr lang="en-US" sz="1091" dirty="0">
                <a:solidFill>
                  <a:srgbClr val="FFFFFF">
                    <a:alpha val="90000"/>
                  </a:srgbClr>
                </a:solidFill>
                <a:latin typeface="MiSans" pitchFamily="34" charset="0"/>
                <a:ea typeface="MiSans" pitchFamily="34" charset="-122"/>
                <a:cs typeface="MiSans" pitchFamily="34" charset="-120"/>
              </a:rPr>
              <a:t>An toàn ngay cả khi CSDL bị lộ</a:t>
            </a:r>
            <a:endParaRPr lang="en-US" sz="1600" dirty="0"/>
          </a:p>
        </p:txBody>
      </p:sp>
      <p:sp>
        <p:nvSpPr>
          <p:cNvPr id="46" name="Shape 44"/>
          <p:cNvSpPr/>
          <p:nvPr/>
        </p:nvSpPr>
        <p:spPr>
          <a:xfrm>
            <a:off x="6501996" y="2867061"/>
            <a:ext cx="138545" cy="138545"/>
          </a:xfrm>
          <a:custGeom>
            <a:avLst/>
            <a:gdLst/>
            <a:ahLst/>
            <a:cxnLst/>
            <a:rect l="l" t="t" r="r" b="b"/>
            <a:pathLst>
              <a:path w="138545" h="138545">
                <a:moveTo>
                  <a:pt x="69273" y="138545"/>
                </a:moveTo>
                <a:cubicBezTo>
                  <a:pt x="107505" y="138545"/>
                  <a:pt x="138545" y="107505"/>
                  <a:pt x="138545" y="69273"/>
                </a:cubicBezTo>
                <a:cubicBezTo>
                  <a:pt x="138545" y="31040"/>
                  <a:pt x="107505" y="0"/>
                  <a:pt x="69273" y="0"/>
                </a:cubicBezTo>
                <a:cubicBezTo>
                  <a:pt x="31040" y="0"/>
                  <a:pt x="0" y="31040"/>
                  <a:pt x="0" y="69273"/>
                </a:cubicBezTo>
                <a:cubicBezTo>
                  <a:pt x="0" y="107505"/>
                  <a:pt x="31040" y="138545"/>
                  <a:pt x="69273" y="138545"/>
                </a:cubicBezTo>
                <a:close/>
                <a:moveTo>
                  <a:pt x="92111" y="57556"/>
                </a:moveTo>
                <a:lnTo>
                  <a:pt x="70463" y="92192"/>
                </a:lnTo>
                <a:cubicBezTo>
                  <a:pt x="69327" y="94005"/>
                  <a:pt x="67379" y="95142"/>
                  <a:pt x="65241" y="95250"/>
                </a:cubicBezTo>
                <a:cubicBezTo>
                  <a:pt x="63103" y="95358"/>
                  <a:pt x="61047" y="94384"/>
                  <a:pt x="59775" y="92652"/>
                </a:cubicBezTo>
                <a:lnTo>
                  <a:pt x="46786" y="75334"/>
                </a:lnTo>
                <a:cubicBezTo>
                  <a:pt x="44621" y="72466"/>
                  <a:pt x="45217" y="68407"/>
                  <a:pt x="48085" y="66242"/>
                </a:cubicBezTo>
                <a:cubicBezTo>
                  <a:pt x="50953" y="64077"/>
                  <a:pt x="55012" y="64673"/>
                  <a:pt x="57177" y="67541"/>
                </a:cubicBezTo>
                <a:lnTo>
                  <a:pt x="64483" y="77282"/>
                </a:lnTo>
                <a:lnTo>
                  <a:pt x="81098" y="50683"/>
                </a:lnTo>
                <a:cubicBezTo>
                  <a:pt x="82992" y="47652"/>
                  <a:pt x="86997" y="46705"/>
                  <a:pt x="90055" y="48626"/>
                </a:cubicBezTo>
                <a:cubicBezTo>
                  <a:pt x="93112" y="50547"/>
                  <a:pt x="94032" y="54525"/>
                  <a:pt x="92111" y="57583"/>
                </a:cubicBezTo>
                <a:close/>
              </a:path>
            </a:pathLst>
          </a:custGeom>
          <a:solidFill>
            <a:srgbClr val="FFFFFF">
              <a:alpha val="90196"/>
            </a:srgbClr>
          </a:solidFill>
          <a:ln/>
        </p:spPr>
        <p:txBody>
          <a:bodyPr/>
          <a:lstStyle/>
          <a:p>
            <a:endParaRPr lang="vi-VN" dirty="0"/>
          </a:p>
        </p:txBody>
      </p:sp>
      <p:sp>
        <p:nvSpPr>
          <p:cNvPr id="47" name="Text 45"/>
          <p:cNvSpPr/>
          <p:nvPr/>
        </p:nvSpPr>
        <p:spPr>
          <a:xfrm>
            <a:off x="6693393" y="2815107"/>
            <a:ext cx="2710295" cy="207818"/>
          </a:xfrm>
          <a:prstGeom prst="rect">
            <a:avLst/>
          </a:prstGeom>
          <a:noFill/>
          <a:ln/>
        </p:spPr>
        <p:txBody>
          <a:bodyPr wrap="square" lIns="0" tIns="0" rIns="0" bIns="0" rtlCol="0" anchor="ctr"/>
          <a:lstStyle/>
          <a:p>
            <a:pPr>
              <a:lnSpc>
                <a:spcPct val="130000"/>
              </a:lnSpc>
            </a:pPr>
            <a:r>
              <a:rPr lang="en-US" sz="1091" dirty="0">
                <a:solidFill>
                  <a:srgbClr val="FFFFFF">
                    <a:alpha val="90000"/>
                  </a:srgbClr>
                </a:solidFill>
                <a:latin typeface="MiSans" pitchFamily="34" charset="0"/>
                <a:ea typeface="MiSans" pitchFamily="34" charset="-122"/>
                <a:cs typeface="MiSans" pitchFamily="34" charset="-120"/>
              </a:rPr>
              <a:t>Không thể giải mã ngược (One-way hash)</a:t>
            </a:r>
            <a:endParaRPr lang="en-US" sz="1600" dirty="0"/>
          </a:p>
        </p:txBody>
      </p:sp>
      <p:sp>
        <p:nvSpPr>
          <p:cNvPr id="48" name="Shape 46"/>
          <p:cNvSpPr/>
          <p:nvPr/>
        </p:nvSpPr>
        <p:spPr>
          <a:xfrm>
            <a:off x="6321136" y="3359727"/>
            <a:ext cx="5316682" cy="1558636"/>
          </a:xfrm>
          <a:custGeom>
            <a:avLst/>
            <a:gdLst/>
            <a:ahLst/>
            <a:cxnLst/>
            <a:rect l="l" t="t" r="r" b="b"/>
            <a:pathLst>
              <a:path w="5316682" h="1558636">
                <a:moveTo>
                  <a:pt x="69266" y="0"/>
                </a:moveTo>
                <a:lnTo>
                  <a:pt x="5247416" y="0"/>
                </a:lnTo>
                <a:cubicBezTo>
                  <a:pt x="5285670" y="0"/>
                  <a:pt x="5316682" y="31011"/>
                  <a:pt x="5316682" y="69266"/>
                </a:cubicBezTo>
                <a:lnTo>
                  <a:pt x="5316682" y="1489371"/>
                </a:lnTo>
                <a:cubicBezTo>
                  <a:pt x="5316682" y="1527625"/>
                  <a:pt x="5285670" y="1558636"/>
                  <a:pt x="5247416" y="1558636"/>
                </a:cubicBezTo>
                <a:lnTo>
                  <a:pt x="69266" y="1558636"/>
                </a:lnTo>
                <a:cubicBezTo>
                  <a:pt x="31011" y="1558636"/>
                  <a:pt x="0" y="1527625"/>
                  <a:pt x="0" y="1489371"/>
                </a:cubicBezTo>
                <a:lnTo>
                  <a:pt x="0" y="69266"/>
                </a:lnTo>
                <a:cubicBezTo>
                  <a:pt x="0" y="31011"/>
                  <a:pt x="31011" y="0"/>
                  <a:pt x="69266" y="0"/>
                </a:cubicBezTo>
                <a:close/>
              </a:path>
            </a:pathLst>
          </a:custGeom>
          <a:solidFill>
            <a:srgbClr val="FFFFFF">
              <a:alpha val="10196"/>
            </a:srgbClr>
          </a:solidFill>
          <a:ln/>
        </p:spPr>
        <p:txBody>
          <a:bodyPr/>
          <a:lstStyle/>
          <a:p>
            <a:endParaRPr lang="vi-VN" dirty="0"/>
          </a:p>
        </p:txBody>
      </p:sp>
      <p:sp>
        <p:nvSpPr>
          <p:cNvPr id="49" name="Shape 47"/>
          <p:cNvSpPr/>
          <p:nvPr/>
        </p:nvSpPr>
        <p:spPr>
          <a:xfrm>
            <a:off x="6496483" y="3454977"/>
            <a:ext cx="175347" cy="155864"/>
          </a:xfrm>
          <a:custGeom>
            <a:avLst/>
            <a:gdLst/>
            <a:ahLst/>
            <a:cxnLst/>
            <a:rect l="l" t="t" r="r" b="b"/>
            <a:pathLst>
              <a:path w="175347" h="155864">
                <a:moveTo>
                  <a:pt x="68190" y="75496"/>
                </a:moveTo>
                <a:cubicBezTo>
                  <a:pt x="88352" y="75496"/>
                  <a:pt x="104721" y="59128"/>
                  <a:pt x="104721" y="38966"/>
                </a:cubicBezTo>
                <a:cubicBezTo>
                  <a:pt x="104721" y="18804"/>
                  <a:pt x="88352" y="2435"/>
                  <a:pt x="68190" y="2435"/>
                </a:cubicBezTo>
                <a:cubicBezTo>
                  <a:pt x="48029" y="2435"/>
                  <a:pt x="31660" y="18804"/>
                  <a:pt x="31660" y="38966"/>
                </a:cubicBezTo>
                <a:cubicBezTo>
                  <a:pt x="31660" y="59128"/>
                  <a:pt x="48029" y="75496"/>
                  <a:pt x="68190" y="75496"/>
                </a:cubicBezTo>
                <a:close/>
                <a:moveTo>
                  <a:pt x="59149" y="92544"/>
                </a:moveTo>
                <a:cubicBezTo>
                  <a:pt x="29164" y="92544"/>
                  <a:pt x="4871" y="116837"/>
                  <a:pt x="4871" y="146822"/>
                </a:cubicBezTo>
                <a:cubicBezTo>
                  <a:pt x="4871" y="151815"/>
                  <a:pt x="8920" y="155864"/>
                  <a:pt x="13912" y="155864"/>
                </a:cubicBezTo>
                <a:lnTo>
                  <a:pt x="90474" y="155864"/>
                </a:lnTo>
                <a:cubicBezTo>
                  <a:pt x="79454" y="142895"/>
                  <a:pt x="73061" y="126183"/>
                  <a:pt x="73061" y="108496"/>
                </a:cubicBezTo>
                <a:lnTo>
                  <a:pt x="73061" y="99028"/>
                </a:lnTo>
                <a:cubicBezTo>
                  <a:pt x="73061" y="96806"/>
                  <a:pt x="73366" y="94614"/>
                  <a:pt x="73944" y="92544"/>
                </a:cubicBezTo>
                <a:lnTo>
                  <a:pt x="59149" y="92544"/>
                </a:lnTo>
                <a:close/>
                <a:moveTo>
                  <a:pt x="135559" y="148710"/>
                </a:moveTo>
                <a:lnTo>
                  <a:pt x="131510" y="150628"/>
                </a:lnTo>
                <a:lnTo>
                  <a:pt x="131510" y="93366"/>
                </a:lnTo>
                <a:lnTo>
                  <a:pt x="160734" y="103107"/>
                </a:lnTo>
                <a:lnTo>
                  <a:pt x="160734" y="109074"/>
                </a:lnTo>
                <a:cubicBezTo>
                  <a:pt x="160734" y="126061"/>
                  <a:pt x="150932" y="141495"/>
                  <a:pt x="135559" y="148740"/>
                </a:cubicBezTo>
                <a:close/>
                <a:moveTo>
                  <a:pt x="128435" y="78997"/>
                </a:moveTo>
                <a:lnTo>
                  <a:pt x="94340" y="90352"/>
                </a:lnTo>
                <a:cubicBezTo>
                  <a:pt x="90352" y="91692"/>
                  <a:pt x="87673" y="95406"/>
                  <a:pt x="87673" y="99607"/>
                </a:cubicBezTo>
                <a:lnTo>
                  <a:pt x="87673" y="109074"/>
                </a:lnTo>
                <a:cubicBezTo>
                  <a:pt x="87673" y="131723"/>
                  <a:pt x="100763" y="152332"/>
                  <a:pt x="121221" y="161952"/>
                </a:cubicBezTo>
                <a:lnTo>
                  <a:pt x="126852" y="164601"/>
                </a:lnTo>
                <a:cubicBezTo>
                  <a:pt x="128314" y="165270"/>
                  <a:pt x="129897" y="165636"/>
                  <a:pt x="131480" y="165636"/>
                </a:cubicBezTo>
                <a:cubicBezTo>
                  <a:pt x="133062" y="165636"/>
                  <a:pt x="134676" y="165270"/>
                  <a:pt x="136107" y="164601"/>
                </a:cubicBezTo>
                <a:lnTo>
                  <a:pt x="141738" y="161952"/>
                </a:lnTo>
                <a:cubicBezTo>
                  <a:pt x="162256" y="152302"/>
                  <a:pt x="175347" y="131693"/>
                  <a:pt x="175347" y="109044"/>
                </a:cubicBezTo>
                <a:lnTo>
                  <a:pt x="175347" y="99576"/>
                </a:lnTo>
                <a:cubicBezTo>
                  <a:pt x="175347" y="95375"/>
                  <a:pt x="172668" y="91661"/>
                  <a:pt x="168680" y="90322"/>
                </a:cubicBezTo>
                <a:lnTo>
                  <a:pt x="134585" y="78967"/>
                </a:lnTo>
                <a:cubicBezTo>
                  <a:pt x="132575" y="78297"/>
                  <a:pt x="130414" y="78297"/>
                  <a:pt x="128435" y="78967"/>
                </a:cubicBezTo>
                <a:close/>
              </a:path>
            </a:pathLst>
          </a:custGeom>
          <a:solidFill>
            <a:srgbClr val="FFFFFF"/>
          </a:solidFill>
          <a:ln/>
        </p:spPr>
        <p:txBody>
          <a:bodyPr/>
          <a:lstStyle/>
          <a:p>
            <a:endParaRPr lang="vi-VN" dirty="0"/>
          </a:p>
        </p:txBody>
      </p:sp>
      <p:sp>
        <p:nvSpPr>
          <p:cNvPr id="50" name="Text 48"/>
          <p:cNvSpPr/>
          <p:nvPr/>
        </p:nvSpPr>
        <p:spPr>
          <a:xfrm>
            <a:off x="6736773" y="3406139"/>
            <a:ext cx="1549977" cy="242455"/>
          </a:xfrm>
          <a:prstGeom prst="rect">
            <a:avLst/>
          </a:prstGeom>
          <a:noFill/>
          <a:ln/>
        </p:spPr>
        <p:txBody>
          <a:bodyPr wrap="square" lIns="0" tIns="0" rIns="0" bIns="0" rtlCol="0" anchor="ctr"/>
          <a:lstStyle/>
          <a:p>
            <a:pPr>
              <a:lnSpc>
                <a:spcPct val="130000"/>
              </a:lnSpc>
            </a:pPr>
            <a:r>
              <a:rPr lang="en-US" sz="1227" b="1" dirty="0">
                <a:solidFill>
                  <a:srgbClr val="FFFFFF"/>
                </a:solidFill>
                <a:latin typeface="MiSans" pitchFamily="34" charset="0"/>
                <a:ea typeface="MiSans" pitchFamily="34" charset="-122"/>
                <a:cs typeface="MiSans" pitchFamily="34" charset="-120"/>
              </a:rPr>
              <a:t>Phân quyền truy cập</a:t>
            </a:r>
            <a:endParaRPr lang="en-US" sz="1600" dirty="0"/>
          </a:p>
        </p:txBody>
      </p:sp>
      <p:sp>
        <p:nvSpPr>
          <p:cNvPr id="51" name="Text 49"/>
          <p:cNvSpPr/>
          <p:nvPr/>
        </p:nvSpPr>
        <p:spPr>
          <a:xfrm>
            <a:off x="6494318" y="3706831"/>
            <a:ext cx="5108864" cy="207818"/>
          </a:xfrm>
          <a:prstGeom prst="rect">
            <a:avLst/>
          </a:prstGeom>
          <a:noFill/>
          <a:ln/>
        </p:spPr>
        <p:txBody>
          <a:bodyPr wrap="square" lIns="0" tIns="0" rIns="0" bIns="0" rtlCol="0" anchor="ctr"/>
          <a:lstStyle/>
          <a:p>
            <a:pPr>
              <a:lnSpc>
                <a:spcPct val="130000"/>
              </a:lnSpc>
            </a:pPr>
            <a:r>
              <a:rPr lang="en-US" sz="1091" dirty="0">
                <a:solidFill>
                  <a:srgbClr val="FFFFFF">
                    <a:alpha val="95000"/>
                  </a:srgbClr>
                </a:solidFill>
                <a:latin typeface="MiSans" pitchFamily="34" charset="0"/>
                <a:ea typeface="MiSans" pitchFamily="34" charset="-122"/>
                <a:cs typeface="MiSans" pitchFamily="34" charset="-120"/>
              </a:rPr>
              <a:t>Hệ thống kiểm tra </a:t>
            </a:r>
            <a:r>
              <a:rPr lang="en-US" sz="1091" b="1" dirty="0">
                <a:solidFill>
                  <a:srgbClr val="FFFFFF">
                    <a:alpha val="95000"/>
                  </a:srgbClr>
                </a:solidFill>
                <a:latin typeface="MiSans" pitchFamily="34" charset="0"/>
                <a:ea typeface="MiSans" pitchFamily="34" charset="-122"/>
                <a:cs typeface="MiSans" pitchFamily="34" charset="-120"/>
              </a:rPr>
              <a:t>role_id</a:t>
            </a:r>
            <a:r>
              <a:rPr lang="en-US" sz="1091" dirty="0">
                <a:solidFill>
                  <a:srgbClr val="FFFFFF">
                    <a:alpha val="95000"/>
                  </a:srgbClr>
                </a:solidFill>
                <a:latin typeface="MiSans" pitchFamily="34" charset="0"/>
                <a:ea typeface="MiSans" pitchFamily="34" charset="-122"/>
                <a:cs typeface="MiSans" pitchFamily="34" charset="-120"/>
              </a:rPr>
              <a:t> tại mỗi phiên (Session)</a:t>
            </a:r>
            <a:endParaRPr lang="en-US" sz="1600" dirty="0"/>
          </a:p>
        </p:txBody>
      </p:sp>
      <p:sp>
        <p:nvSpPr>
          <p:cNvPr id="52" name="Shape 50"/>
          <p:cNvSpPr/>
          <p:nvPr/>
        </p:nvSpPr>
        <p:spPr>
          <a:xfrm>
            <a:off x="6514040" y="4051116"/>
            <a:ext cx="69273" cy="69273"/>
          </a:xfrm>
          <a:custGeom>
            <a:avLst/>
            <a:gdLst/>
            <a:ahLst/>
            <a:cxnLst/>
            <a:rect l="l" t="t" r="r" b="b"/>
            <a:pathLst>
              <a:path w="69273" h="69273">
                <a:moveTo>
                  <a:pt x="34636" y="0"/>
                </a:moveTo>
                <a:lnTo>
                  <a:pt x="34636" y="0"/>
                </a:lnTo>
                <a:cubicBezTo>
                  <a:pt x="53753" y="0"/>
                  <a:pt x="69273" y="15520"/>
                  <a:pt x="69273" y="34636"/>
                </a:cubicBezTo>
                <a:lnTo>
                  <a:pt x="69273" y="34636"/>
                </a:lnTo>
                <a:cubicBezTo>
                  <a:pt x="69273" y="53753"/>
                  <a:pt x="53753" y="69273"/>
                  <a:pt x="34636" y="69273"/>
                </a:cubicBezTo>
                <a:lnTo>
                  <a:pt x="34636" y="69273"/>
                </a:lnTo>
                <a:cubicBezTo>
                  <a:pt x="15520" y="69273"/>
                  <a:pt x="0" y="53753"/>
                  <a:pt x="0" y="34636"/>
                </a:cubicBezTo>
                <a:lnTo>
                  <a:pt x="0" y="34636"/>
                </a:lnTo>
                <a:cubicBezTo>
                  <a:pt x="0" y="15520"/>
                  <a:pt x="15520" y="0"/>
                  <a:pt x="34636" y="0"/>
                </a:cubicBezTo>
                <a:close/>
              </a:path>
            </a:pathLst>
          </a:custGeom>
          <a:solidFill>
            <a:srgbClr val="FFFFFF"/>
          </a:solidFill>
          <a:ln/>
        </p:spPr>
      </p:sp>
      <p:sp>
        <p:nvSpPr>
          <p:cNvPr id="53" name="Text 51"/>
          <p:cNvSpPr/>
          <p:nvPr/>
        </p:nvSpPr>
        <p:spPr>
          <a:xfrm>
            <a:off x="6650181" y="3959331"/>
            <a:ext cx="1714500" cy="207818"/>
          </a:xfrm>
          <a:prstGeom prst="rect">
            <a:avLst/>
          </a:prstGeom>
          <a:noFill/>
          <a:ln/>
        </p:spPr>
        <p:txBody>
          <a:bodyPr wrap="square" lIns="0" tIns="0" rIns="0" bIns="0" rtlCol="0" anchor="ctr"/>
          <a:lstStyle/>
          <a:p>
            <a:pPr>
              <a:lnSpc>
                <a:spcPct val="130000"/>
              </a:lnSpc>
            </a:pPr>
            <a:r>
              <a:rPr lang="en-US" sz="1091" b="1" dirty="0">
                <a:solidFill>
                  <a:srgbClr val="FFFFFF">
                    <a:alpha val="90000"/>
                  </a:srgbClr>
                </a:solidFill>
                <a:latin typeface="MiSans" pitchFamily="34" charset="0"/>
                <a:ea typeface="MiSans" pitchFamily="34" charset="-122"/>
                <a:cs typeface="MiSans" pitchFamily="34" charset="-120"/>
              </a:rPr>
              <a:t>Super Admin:</a:t>
            </a:r>
            <a:r>
              <a:rPr lang="en-US" sz="1091" dirty="0">
                <a:solidFill>
                  <a:srgbClr val="FFFFFF">
                    <a:alpha val="90000"/>
                  </a:srgbClr>
                </a:solidFill>
                <a:latin typeface="MiSans" pitchFamily="34" charset="0"/>
                <a:ea typeface="MiSans" pitchFamily="34" charset="-122"/>
                <a:cs typeface="MiSans" pitchFamily="34" charset="-120"/>
              </a:rPr>
              <a:t> Toàn quyền</a:t>
            </a:r>
            <a:endParaRPr lang="en-US" sz="1600" dirty="0"/>
          </a:p>
        </p:txBody>
      </p:sp>
      <p:sp>
        <p:nvSpPr>
          <p:cNvPr id="54" name="Shape 52"/>
          <p:cNvSpPr/>
          <p:nvPr/>
        </p:nvSpPr>
        <p:spPr>
          <a:xfrm>
            <a:off x="6511636" y="4265596"/>
            <a:ext cx="69273" cy="69273"/>
          </a:xfrm>
          <a:custGeom>
            <a:avLst/>
            <a:gdLst/>
            <a:ahLst/>
            <a:cxnLst/>
            <a:rect l="l" t="t" r="r" b="b"/>
            <a:pathLst>
              <a:path w="69273" h="69273">
                <a:moveTo>
                  <a:pt x="34636" y="0"/>
                </a:moveTo>
                <a:lnTo>
                  <a:pt x="34636" y="0"/>
                </a:lnTo>
                <a:cubicBezTo>
                  <a:pt x="53753" y="0"/>
                  <a:pt x="69273" y="15520"/>
                  <a:pt x="69273" y="34636"/>
                </a:cubicBezTo>
                <a:lnTo>
                  <a:pt x="69273" y="34636"/>
                </a:lnTo>
                <a:cubicBezTo>
                  <a:pt x="69273" y="53753"/>
                  <a:pt x="53753" y="69273"/>
                  <a:pt x="34636" y="69273"/>
                </a:cubicBezTo>
                <a:lnTo>
                  <a:pt x="34636" y="69273"/>
                </a:lnTo>
                <a:cubicBezTo>
                  <a:pt x="15520" y="69273"/>
                  <a:pt x="0" y="53753"/>
                  <a:pt x="0" y="34636"/>
                </a:cubicBezTo>
                <a:lnTo>
                  <a:pt x="0" y="34636"/>
                </a:lnTo>
                <a:cubicBezTo>
                  <a:pt x="0" y="15520"/>
                  <a:pt x="15520" y="0"/>
                  <a:pt x="34636" y="0"/>
                </a:cubicBezTo>
                <a:close/>
              </a:path>
            </a:pathLst>
          </a:custGeom>
          <a:solidFill>
            <a:srgbClr val="FFFFFF"/>
          </a:solidFill>
          <a:ln/>
        </p:spPr>
      </p:sp>
      <p:sp>
        <p:nvSpPr>
          <p:cNvPr id="55" name="Text 53"/>
          <p:cNvSpPr/>
          <p:nvPr/>
        </p:nvSpPr>
        <p:spPr>
          <a:xfrm>
            <a:off x="6632864" y="4175710"/>
            <a:ext cx="1930977" cy="207818"/>
          </a:xfrm>
          <a:prstGeom prst="rect">
            <a:avLst/>
          </a:prstGeom>
          <a:noFill/>
          <a:ln/>
        </p:spPr>
        <p:txBody>
          <a:bodyPr wrap="square" lIns="0" tIns="0" rIns="0" bIns="0" rtlCol="0" anchor="ctr"/>
          <a:lstStyle/>
          <a:p>
            <a:pPr>
              <a:lnSpc>
                <a:spcPct val="130000"/>
              </a:lnSpc>
            </a:pPr>
            <a:r>
              <a:rPr lang="en-US" sz="1091" b="1" dirty="0">
                <a:solidFill>
                  <a:srgbClr val="FFFFFF">
                    <a:alpha val="90000"/>
                  </a:srgbClr>
                </a:solidFill>
                <a:latin typeface="MiSans" pitchFamily="34" charset="0"/>
                <a:ea typeface="MiSans" pitchFamily="34" charset="-122"/>
                <a:cs typeface="MiSans" pitchFamily="34" charset="-120"/>
              </a:rPr>
              <a:t>Admin:</a:t>
            </a:r>
            <a:r>
              <a:rPr lang="en-US" sz="1091" dirty="0">
                <a:solidFill>
                  <a:srgbClr val="FFFFFF">
                    <a:alpha val="90000"/>
                  </a:srgbClr>
                </a:solidFill>
                <a:latin typeface="MiSans" pitchFamily="34" charset="0"/>
                <a:ea typeface="MiSans" pitchFamily="34" charset="-122"/>
                <a:cs typeface="MiSans" pitchFamily="34" charset="-120"/>
              </a:rPr>
              <a:t> Quản trị và phê duyệt</a:t>
            </a:r>
            <a:endParaRPr lang="en-US" sz="1600" dirty="0"/>
          </a:p>
        </p:txBody>
      </p:sp>
      <p:sp>
        <p:nvSpPr>
          <p:cNvPr id="56" name="Shape 54"/>
          <p:cNvSpPr/>
          <p:nvPr/>
        </p:nvSpPr>
        <p:spPr>
          <a:xfrm>
            <a:off x="6514040" y="4491805"/>
            <a:ext cx="69273" cy="69273"/>
          </a:xfrm>
          <a:custGeom>
            <a:avLst/>
            <a:gdLst/>
            <a:ahLst/>
            <a:cxnLst/>
            <a:rect l="l" t="t" r="r" b="b"/>
            <a:pathLst>
              <a:path w="69273" h="69273">
                <a:moveTo>
                  <a:pt x="34636" y="0"/>
                </a:moveTo>
                <a:lnTo>
                  <a:pt x="34636" y="0"/>
                </a:lnTo>
                <a:cubicBezTo>
                  <a:pt x="53753" y="0"/>
                  <a:pt x="69273" y="15520"/>
                  <a:pt x="69273" y="34636"/>
                </a:cubicBezTo>
                <a:lnTo>
                  <a:pt x="69273" y="34636"/>
                </a:lnTo>
                <a:cubicBezTo>
                  <a:pt x="69273" y="53753"/>
                  <a:pt x="53753" y="69273"/>
                  <a:pt x="34636" y="69273"/>
                </a:cubicBezTo>
                <a:lnTo>
                  <a:pt x="34636" y="69273"/>
                </a:lnTo>
                <a:cubicBezTo>
                  <a:pt x="15520" y="69273"/>
                  <a:pt x="0" y="53753"/>
                  <a:pt x="0" y="34636"/>
                </a:cubicBezTo>
                <a:lnTo>
                  <a:pt x="0" y="34636"/>
                </a:lnTo>
                <a:cubicBezTo>
                  <a:pt x="0" y="15520"/>
                  <a:pt x="15520" y="0"/>
                  <a:pt x="34636" y="0"/>
                </a:cubicBezTo>
                <a:close/>
              </a:path>
            </a:pathLst>
          </a:custGeom>
          <a:solidFill>
            <a:srgbClr val="FFFFFF"/>
          </a:solidFill>
          <a:ln/>
        </p:spPr>
      </p:sp>
      <p:sp>
        <p:nvSpPr>
          <p:cNvPr id="57" name="Text 55"/>
          <p:cNvSpPr/>
          <p:nvPr/>
        </p:nvSpPr>
        <p:spPr>
          <a:xfrm>
            <a:off x="6632864" y="4409258"/>
            <a:ext cx="1627909" cy="207818"/>
          </a:xfrm>
          <a:prstGeom prst="rect">
            <a:avLst/>
          </a:prstGeom>
          <a:noFill/>
          <a:ln/>
        </p:spPr>
        <p:txBody>
          <a:bodyPr wrap="square" lIns="0" tIns="0" rIns="0" bIns="0" rtlCol="0" anchor="ctr"/>
          <a:lstStyle/>
          <a:p>
            <a:pPr>
              <a:lnSpc>
                <a:spcPct val="130000"/>
              </a:lnSpc>
            </a:pPr>
            <a:r>
              <a:rPr lang="en-US" sz="1091" b="1" dirty="0">
                <a:solidFill>
                  <a:srgbClr val="FFFFFF">
                    <a:alpha val="90000"/>
                  </a:srgbClr>
                </a:solidFill>
                <a:latin typeface="MiSans" pitchFamily="34" charset="0"/>
                <a:ea typeface="MiSans" pitchFamily="34" charset="-122"/>
                <a:cs typeface="MiSans" pitchFamily="34" charset="-120"/>
              </a:rPr>
              <a:t>User:</a:t>
            </a:r>
            <a:r>
              <a:rPr lang="en-US" sz="1091" dirty="0">
                <a:solidFill>
                  <a:srgbClr val="FFFFFF">
                    <a:alpha val="90000"/>
                  </a:srgbClr>
                </a:solidFill>
                <a:latin typeface="MiSans" pitchFamily="34" charset="0"/>
                <a:ea typeface="MiSans" pitchFamily="34" charset="-122"/>
                <a:cs typeface="MiSans" pitchFamily="34" charset="-120"/>
              </a:rPr>
              <a:t> Đăng tải sản phẩm</a:t>
            </a:r>
            <a:endParaRPr lang="en-US" sz="1600" dirty="0"/>
          </a:p>
        </p:txBody>
      </p:sp>
      <p:sp>
        <p:nvSpPr>
          <p:cNvPr id="58" name="Shape 56"/>
          <p:cNvSpPr/>
          <p:nvPr/>
        </p:nvSpPr>
        <p:spPr>
          <a:xfrm>
            <a:off x="6122321" y="5338386"/>
            <a:ext cx="5645035" cy="1332807"/>
          </a:xfrm>
          <a:custGeom>
            <a:avLst/>
            <a:gdLst/>
            <a:ahLst/>
            <a:cxnLst/>
            <a:rect l="l" t="t" r="r" b="b"/>
            <a:pathLst>
              <a:path w="5645035" h="1332807">
                <a:moveTo>
                  <a:pt x="138545" y="0"/>
                </a:moveTo>
                <a:lnTo>
                  <a:pt x="5506489" y="0"/>
                </a:lnTo>
                <a:cubicBezTo>
                  <a:pt x="5583006" y="0"/>
                  <a:pt x="5645035" y="62029"/>
                  <a:pt x="5645035" y="138545"/>
                </a:cubicBezTo>
                <a:lnTo>
                  <a:pt x="5645035" y="1194262"/>
                </a:lnTo>
                <a:cubicBezTo>
                  <a:pt x="5645035" y="1270778"/>
                  <a:pt x="5583006" y="1332807"/>
                  <a:pt x="5506489" y="1332807"/>
                </a:cubicBezTo>
                <a:lnTo>
                  <a:pt x="138545" y="1332807"/>
                </a:lnTo>
                <a:cubicBezTo>
                  <a:pt x="62029" y="1332807"/>
                  <a:pt x="0" y="1270778"/>
                  <a:pt x="0" y="1194262"/>
                </a:cubicBezTo>
                <a:lnTo>
                  <a:pt x="0" y="138545"/>
                </a:lnTo>
                <a:cubicBezTo>
                  <a:pt x="0" y="62029"/>
                  <a:pt x="62029" y="0"/>
                  <a:pt x="138545" y="0"/>
                </a:cubicBezTo>
                <a:close/>
              </a:path>
            </a:pathLst>
          </a:custGeom>
          <a:solidFill>
            <a:srgbClr val="FFFFFF"/>
          </a:solidFill>
          <a:ln w="24384">
            <a:solidFill>
              <a:srgbClr val="1E88E5">
                <a:alpha val="20000"/>
              </a:srgbClr>
            </a:solidFill>
            <a:prstDash val="solid"/>
          </a:ln>
          <a:effectLst>
            <a:outerShdw blurRad="129886" dist="86591" dir="5400000" algn="bl" rotWithShape="0">
              <a:srgbClr val="000000">
                <a:alpha val="10196"/>
              </a:srgbClr>
            </a:outerShdw>
          </a:effectLst>
        </p:spPr>
        <p:txBody>
          <a:bodyPr/>
          <a:lstStyle/>
          <a:p>
            <a:endParaRPr lang="vi-VN" dirty="0"/>
          </a:p>
        </p:txBody>
      </p:sp>
      <p:sp>
        <p:nvSpPr>
          <p:cNvPr id="59" name="Shape 57"/>
          <p:cNvSpPr/>
          <p:nvPr/>
        </p:nvSpPr>
        <p:spPr>
          <a:xfrm>
            <a:off x="6352818" y="5611091"/>
            <a:ext cx="173182" cy="173182"/>
          </a:xfrm>
          <a:custGeom>
            <a:avLst/>
            <a:gdLst/>
            <a:ahLst/>
            <a:cxnLst/>
            <a:rect l="l" t="t" r="r" b="b"/>
            <a:pathLst>
              <a:path w="173182" h="173182">
                <a:moveTo>
                  <a:pt x="10824" y="10824"/>
                </a:moveTo>
                <a:cubicBezTo>
                  <a:pt x="16811" y="10824"/>
                  <a:pt x="21648" y="15661"/>
                  <a:pt x="21648" y="21648"/>
                </a:cubicBezTo>
                <a:lnTo>
                  <a:pt x="21648" y="135298"/>
                </a:lnTo>
                <a:cubicBezTo>
                  <a:pt x="21648" y="138275"/>
                  <a:pt x="24083" y="140710"/>
                  <a:pt x="27060" y="140710"/>
                </a:cubicBezTo>
                <a:lnTo>
                  <a:pt x="162358" y="140710"/>
                </a:lnTo>
                <a:cubicBezTo>
                  <a:pt x="168345" y="140710"/>
                  <a:pt x="173182" y="145547"/>
                  <a:pt x="173182" y="151534"/>
                </a:cubicBezTo>
                <a:cubicBezTo>
                  <a:pt x="173182" y="157521"/>
                  <a:pt x="168345" y="162358"/>
                  <a:pt x="162358" y="162358"/>
                </a:cubicBezTo>
                <a:lnTo>
                  <a:pt x="27060" y="162358"/>
                </a:lnTo>
                <a:cubicBezTo>
                  <a:pt x="12109" y="162358"/>
                  <a:pt x="0" y="150249"/>
                  <a:pt x="0" y="135298"/>
                </a:cubicBezTo>
                <a:lnTo>
                  <a:pt x="0" y="21648"/>
                </a:lnTo>
                <a:cubicBezTo>
                  <a:pt x="0" y="15661"/>
                  <a:pt x="4837" y="10824"/>
                  <a:pt x="10824" y="10824"/>
                </a:cubicBezTo>
                <a:close/>
                <a:moveTo>
                  <a:pt x="43295" y="32472"/>
                </a:moveTo>
                <a:cubicBezTo>
                  <a:pt x="43295" y="26485"/>
                  <a:pt x="48132" y="21648"/>
                  <a:pt x="54119" y="21648"/>
                </a:cubicBezTo>
                <a:lnTo>
                  <a:pt x="119063" y="21648"/>
                </a:lnTo>
                <a:cubicBezTo>
                  <a:pt x="125049" y="21648"/>
                  <a:pt x="129886" y="26485"/>
                  <a:pt x="129886" y="32472"/>
                </a:cubicBezTo>
                <a:cubicBezTo>
                  <a:pt x="129886" y="38459"/>
                  <a:pt x="125049" y="43295"/>
                  <a:pt x="119063" y="43295"/>
                </a:cubicBezTo>
                <a:lnTo>
                  <a:pt x="54119" y="43295"/>
                </a:lnTo>
                <a:cubicBezTo>
                  <a:pt x="48132" y="43295"/>
                  <a:pt x="43295" y="38459"/>
                  <a:pt x="43295" y="32472"/>
                </a:cubicBezTo>
                <a:close/>
                <a:moveTo>
                  <a:pt x="54119" y="59531"/>
                </a:moveTo>
                <a:lnTo>
                  <a:pt x="97415" y="59531"/>
                </a:lnTo>
                <a:cubicBezTo>
                  <a:pt x="103402" y="59531"/>
                  <a:pt x="108239" y="64368"/>
                  <a:pt x="108239" y="70355"/>
                </a:cubicBezTo>
                <a:cubicBezTo>
                  <a:pt x="108239" y="76342"/>
                  <a:pt x="103402" y="81179"/>
                  <a:pt x="97415" y="81179"/>
                </a:cubicBezTo>
                <a:lnTo>
                  <a:pt x="54119" y="81179"/>
                </a:lnTo>
                <a:cubicBezTo>
                  <a:pt x="48132" y="81179"/>
                  <a:pt x="43295" y="76342"/>
                  <a:pt x="43295" y="70355"/>
                </a:cubicBezTo>
                <a:cubicBezTo>
                  <a:pt x="43295" y="64368"/>
                  <a:pt x="48132" y="59531"/>
                  <a:pt x="54119" y="59531"/>
                </a:cubicBezTo>
                <a:close/>
                <a:moveTo>
                  <a:pt x="54119" y="97415"/>
                </a:moveTo>
                <a:lnTo>
                  <a:pt x="140710" y="97415"/>
                </a:lnTo>
                <a:cubicBezTo>
                  <a:pt x="146697" y="97415"/>
                  <a:pt x="151534" y="102252"/>
                  <a:pt x="151534" y="108239"/>
                </a:cubicBezTo>
                <a:cubicBezTo>
                  <a:pt x="151534" y="114226"/>
                  <a:pt x="146697" y="119063"/>
                  <a:pt x="140710" y="119063"/>
                </a:cubicBezTo>
                <a:lnTo>
                  <a:pt x="54119" y="119063"/>
                </a:lnTo>
                <a:cubicBezTo>
                  <a:pt x="48132" y="119063"/>
                  <a:pt x="43295" y="114226"/>
                  <a:pt x="43295" y="108239"/>
                </a:cubicBezTo>
                <a:cubicBezTo>
                  <a:pt x="43295" y="102252"/>
                  <a:pt x="48132" y="97415"/>
                  <a:pt x="54119" y="97415"/>
                </a:cubicBezTo>
                <a:close/>
              </a:path>
            </a:pathLst>
          </a:custGeom>
          <a:solidFill>
            <a:srgbClr val="1E88E5"/>
          </a:solidFill>
          <a:ln/>
        </p:spPr>
      </p:sp>
      <p:sp>
        <p:nvSpPr>
          <p:cNvPr id="60" name="Text 58"/>
          <p:cNvSpPr/>
          <p:nvPr/>
        </p:nvSpPr>
        <p:spPr>
          <a:xfrm>
            <a:off x="6563591" y="5585113"/>
            <a:ext cx="1376795" cy="242455"/>
          </a:xfrm>
          <a:prstGeom prst="rect">
            <a:avLst/>
          </a:prstGeom>
          <a:noFill/>
          <a:ln/>
        </p:spPr>
        <p:txBody>
          <a:bodyPr wrap="square" lIns="0" tIns="0" rIns="0" bIns="0" rtlCol="0" anchor="ctr"/>
          <a:lstStyle/>
          <a:p>
            <a:pPr>
              <a:lnSpc>
                <a:spcPct val="130000"/>
              </a:lnSpc>
            </a:pPr>
            <a:r>
              <a:rPr lang="en-US" sz="1227" b="1" dirty="0">
                <a:solidFill>
                  <a:srgbClr val="37474F"/>
                </a:solidFill>
                <a:latin typeface="MiSans" pitchFamily="34" charset="0"/>
                <a:ea typeface="MiSans" pitchFamily="34" charset="-122"/>
                <a:cs typeface="MiSans" pitchFamily="34" charset="-120"/>
              </a:rPr>
              <a:t>Thống kê bảo mật</a:t>
            </a:r>
            <a:endParaRPr lang="en-US" sz="1600" dirty="0"/>
          </a:p>
        </p:txBody>
      </p:sp>
      <p:sp>
        <p:nvSpPr>
          <p:cNvPr id="61" name="Shape 59"/>
          <p:cNvSpPr/>
          <p:nvPr/>
        </p:nvSpPr>
        <p:spPr>
          <a:xfrm>
            <a:off x="6407034" y="5862205"/>
            <a:ext cx="2623705" cy="727364"/>
          </a:xfrm>
          <a:custGeom>
            <a:avLst/>
            <a:gdLst/>
            <a:ahLst/>
            <a:cxnLst/>
            <a:rect l="l" t="t" r="r" b="b"/>
            <a:pathLst>
              <a:path w="2623705" h="727364">
                <a:moveTo>
                  <a:pt x="69274" y="0"/>
                </a:moveTo>
                <a:lnTo>
                  <a:pt x="2554430" y="0"/>
                </a:lnTo>
                <a:cubicBezTo>
                  <a:pt x="2592689" y="0"/>
                  <a:pt x="2623705" y="31015"/>
                  <a:pt x="2623705" y="69274"/>
                </a:cubicBezTo>
                <a:lnTo>
                  <a:pt x="2623705" y="658090"/>
                </a:lnTo>
                <a:cubicBezTo>
                  <a:pt x="2623705" y="696349"/>
                  <a:pt x="2592689" y="727364"/>
                  <a:pt x="2554430" y="727364"/>
                </a:cubicBezTo>
                <a:lnTo>
                  <a:pt x="69274" y="727364"/>
                </a:lnTo>
                <a:cubicBezTo>
                  <a:pt x="31041" y="727364"/>
                  <a:pt x="0" y="696323"/>
                  <a:pt x="0" y="658090"/>
                </a:cubicBezTo>
                <a:lnTo>
                  <a:pt x="0" y="69274"/>
                </a:lnTo>
                <a:cubicBezTo>
                  <a:pt x="0" y="31041"/>
                  <a:pt x="31041" y="0"/>
                  <a:pt x="69274" y="0"/>
                </a:cubicBezTo>
                <a:close/>
              </a:path>
            </a:pathLst>
          </a:custGeom>
          <a:solidFill>
            <a:srgbClr val="1E88E5">
              <a:alpha val="5098"/>
            </a:srgbClr>
          </a:solidFill>
          <a:ln/>
        </p:spPr>
      </p:sp>
      <p:sp>
        <p:nvSpPr>
          <p:cNvPr id="62" name="Text 60"/>
          <p:cNvSpPr/>
          <p:nvPr/>
        </p:nvSpPr>
        <p:spPr>
          <a:xfrm>
            <a:off x="6389716" y="5950990"/>
            <a:ext cx="2519795" cy="277091"/>
          </a:xfrm>
          <a:prstGeom prst="rect">
            <a:avLst/>
          </a:prstGeom>
          <a:noFill/>
          <a:ln/>
        </p:spPr>
        <p:txBody>
          <a:bodyPr wrap="square" lIns="0" tIns="0" rIns="0" bIns="0" rtlCol="0" anchor="ctr"/>
          <a:lstStyle/>
          <a:p>
            <a:pPr algn="ctr">
              <a:lnSpc>
                <a:spcPct val="110000"/>
              </a:lnSpc>
            </a:pPr>
            <a:r>
              <a:rPr lang="en-US" sz="1636" b="1" dirty="0">
                <a:solidFill>
                  <a:srgbClr val="1E88E5"/>
                </a:solidFill>
                <a:latin typeface="MiSans" pitchFamily="34" charset="0"/>
                <a:ea typeface="MiSans" pitchFamily="34" charset="-122"/>
                <a:cs typeface="MiSans" pitchFamily="34" charset="-120"/>
              </a:rPr>
              <a:t>100%</a:t>
            </a:r>
            <a:endParaRPr lang="en-US" sz="1600" dirty="0"/>
          </a:p>
        </p:txBody>
      </p:sp>
      <p:sp>
        <p:nvSpPr>
          <p:cNvPr id="63" name="Text 61"/>
          <p:cNvSpPr/>
          <p:nvPr/>
        </p:nvSpPr>
        <p:spPr>
          <a:xfrm>
            <a:off x="6413037" y="6273803"/>
            <a:ext cx="2485159" cy="207818"/>
          </a:xfrm>
          <a:prstGeom prst="rect">
            <a:avLst/>
          </a:prstGeom>
          <a:noFill/>
          <a:ln/>
        </p:spPr>
        <p:txBody>
          <a:bodyPr wrap="square" lIns="0" tIns="0" rIns="0" bIns="0" rtlCol="0" anchor="ctr"/>
          <a:lstStyle/>
          <a:p>
            <a:pPr algn="ctr">
              <a:lnSpc>
                <a:spcPct val="130000"/>
              </a:lnSpc>
            </a:pPr>
            <a:r>
              <a:rPr lang="en-US" sz="1091" dirty="0">
                <a:solidFill>
                  <a:srgbClr val="607D8B"/>
                </a:solidFill>
                <a:latin typeface="MiSans" pitchFamily="34" charset="0"/>
                <a:ea typeface="MiSans" pitchFamily="34" charset="-122"/>
                <a:cs typeface="MiSans" pitchFamily="34" charset="-120"/>
              </a:rPr>
              <a:t>Mật khẩu đã mã hóa</a:t>
            </a:r>
            <a:endParaRPr lang="en-US" sz="1600" dirty="0"/>
          </a:p>
        </p:txBody>
      </p:sp>
      <p:sp>
        <p:nvSpPr>
          <p:cNvPr id="64" name="Shape 62"/>
          <p:cNvSpPr/>
          <p:nvPr/>
        </p:nvSpPr>
        <p:spPr>
          <a:xfrm>
            <a:off x="9083387" y="5864399"/>
            <a:ext cx="2623705" cy="727364"/>
          </a:xfrm>
          <a:custGeom>
            <a:avLst/>
            <a:gdLst/>
            <a:ahLst/>
            <a:cxnLst/>
            <a:rect l="l" t="t" r="r" b="b"/>
            <a:pathLst>
              <a:path w="2623705" h="727364">
                <a:moveTo>
                  <a:pt x="69274" y="0"/>
                </a:moveTo>
                <a:lnTo>
                  <a:pt x="2554430" y="0"/>
                </a:lnTo>
                <a:cubicBezTo>
                  <a:pt x="2592689" y="0"/>
                  <a:pt x="2623705" y="31015"/>
                  <a:pt x="2623705" y="69274"/>
                </a:cubicBezTo>
                <a:lnTo>
                  <a:pt x="2623705" y="658090"/>
                </a:lnTo>
                <a:cubicBezTo>
                  <a:pt x="2623705" y="696349"/>
                  <a:pt x="2592689" y="727364"/>
                  <a:pt x="2554430" y="727364"/>
                </a:cubicBezTo>
                <a:lnTo>
                  <a:pt x="69274" y="727364"/>
                </a:lnTo>
                <a:cubicBezTo>
                  <a:pt x="31041" y="727364"/>
                  <a:pt x="0" y="696323"/>
                  <a:pt x="0" y="658090"/>
                </a:cubicBezTo>
                <a:lnTo>
                  <a:pt x="0" y="69274"/>
                </a:lnTo>
                <a:cubicBezTo>
                  <a:pt x="0" y="31041"/>
                  <a:pt x="31041" y="0"/>
                  <a:pt x="69274" y="0"/>
                </a:cubicBezTo>
                <a:close/>
              </a:path>
            </a:pathLst>
          </a:custGeom>
          <a:solidFill>
            <a:srgbClr val="78909C">
              <a:alpha val="5098"/>
            </a:srgbClr>
          </a:solidFill>
          <a:ln/>
        </p:spPr>
      </p:sp>
      <p:sp>
        <p:nvSpPr>
          <p:cNvPr id="65" name="Text 63"/>
          <p:cNvSpPr/>
          <p:nvPr/>
        </p:nvSpPr>
        <p:spPr>
          <a:xfrm>
            <a:off x="9083387" y="5948796"/>
            <a:ext cx="2519795" cy="277091"/>
          </a:xfrm>
          <a:prstGeom prst="rect">
            <a:avLst/>
          </a:prstGeom>
          <a:noFill/>
          <a:ln/>
        </p:spPr>
        <p:txBody>
          <a:bodyPr wrap="square" lIns="0" tIns="0" rIns="0" bIns="0" rtlCol="0" anchor="ctr"/>
          <a:lstStyle/>
          <a:p>
            <a:pPr algn="ctr">
              <a:lnSpc>
                <a:spcPct val="110000"/>
              </a:lnSpc>
            </a:pPr>
            <a:r>
              <a:rPr lang="en-US" sz="1636" b="1" dirty="0">
                <a:solidFill>
                  <a:srgbClr val="78909C"/>
                </a:solidFill>
                <a:latin typeface="MiSans" pitchFamily="34" charset="0"/>
                <a:ea typeface="MiSans" pitchFamily="34" charset="-122"/>
                <a:cs typeface="MiSans" pitchFamily="34" charset="-120"/>
              </a:rPr>
              <a:t>3</a:t>
            </a:r>
            <a:endParaRPr lang="en-US" sz="1600" dirty="0"/>
          </a:p>
        </p:txBody>
      </p:sp>
      <p:sp>
        <p:nvSpPr>
          <p:cNvPr id="66" name="Text 64"/>
          <p:cNvSpPr/>
          <p:nvPr/>
        </p:nvSpPr>
        <p:spPr>
          <a:xfrm>
            <a:off x="9083387" y="6273803"/>
            <a:ext cx="2485159" cy="207818"/>
          </a:xfrm>
          <a:prstGeom prst="rect">
            <a:avLst/>
          </a:prstGeom>
          <a:noFill/>
          <a:ln/>
        </p:spPr>
        <p:txBody>
          <a:bodyPr wrap="square" lIns="0" tIns="0" rIns="0" bIns="0" rtlCol="0" anchor="ctr"/>
          <a:lstStyle/>
          <a:p>
            <a:pPr algn="ctr">
              <a:lnSpc>
                <a:spcPct val="130000"/>
              </a:lnSpc>
            </a:pPr>
            <a:r>
              <a:rPr lang="en-US" sz="1091" dirty="0">
                <a:solidFill>
                  <a:srgbClr val="607D8B"/>
                </a:solidFill>
                <a:latin typeface="MiSans" pitchFamily="34" charset="0"/>
                <a:ea typeface="MiSans" pitchFamily="34" charset="-122"/>
                <a:cs typeface="MiSans" pitchFamily="34" charset="-120"/>
              </a:rPr>
              <a:t>Cấp độ phân quyền</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0F4F8"/>
        </a:solidFill>
        <a:effectLst/>
      </p:bgPr>
    </p:bg>
    <p:spTree>
      <p:nvGrpSpPr>
        <p:cNvPr id="1" name=""/>
        <p:cNvGrpSpPr/>
        <p:nvPr/>
      </p:nvGrpSpPr>
      <p:grpSpPr>
        <a:xfrm>
          <a:off x="0" y="0"/>
          <a:ext cx="0" cy="0"/>
          <a:chOff x="0" y="0"/>
          <a:chExt cx="0" cy="0"/>
        </a:xfrm>
      </p:grpSpPr>
      <p:sp>
        <p:nvSpPr>
          <p:cNvPr id="2" name="Shape 0"/>
          <p:cNvSpPr/>
          <p:nvPr/>
        </p:nvSpPr>
        <p:spPr>
          <a:xfrm>
            <a:off x="364212" y="455265"/>
            <a:ext cx="437055" cy="36421"/>
          </a:xfrm>
          <a:custGeom>
            <a:avLst/>
            <a:gdLst/>
            <a:ahLst/>
            <a:cxnLst/>
            <a:rect l="l" t="t" r="r" b="b"/>
            <a:pathLst>
              <a:path w="437055" h="36421">
                <a:moveTo>
                  <a:pt x="0" y="0"/>
                </a:moveTo>
                <a:lnTo>
                  <a:pt x="437055" y="0"/>
                </a:lnTo>
                <a:lnTo>
                  <a:pt x="437055" y="36421"/>
                </a:lnTo>
                <a:lnTo>
                  <a:pt x="0" y="36421"/>
                </a:lnTo>
                <a:lnTo>
                  <a:pt x="0" y="0"/>
                </a:lnTo>
                <a:close/>
              </a:path>
            </a:pathLst>
          </a:custGeom>
          <a:solidFill>
            <a:srgbClr val="1E88E5"/>
          </a:solidFill>
          <a:ln/>
        </p:spPr>
      </p:sp>
      <p:sp>
        <p:nvSpPr>
          <p:cNvPr id="3" name="Text 1"/>
          <p:cNvSpPr/>
          <p:nvPr/>
        </p:nvSpPr>
        <p:spPr>
          <a:xfrm>
            <a:off x="946951" y="364212"/>
            <a:ext cx="1447743" cy="218527"/>
          </a:xfrm>
          <a:prstGeom prst="rect">
            <a:avLst/>
          </a:prstGeom>
          <a:noFill/>
          <a:ln/>
        </p:spPr>
        <p:txBody>
          <a:bodyPr wrap="square" lIns="0" tIns="0" rIns="0" bIns="0" rtlCol="0" anchor="ctr"/>
          <a:lstStyle/>
          <a:p>
            <a:pPr>
              <a:lnSpc>
                <a:spcPct val="130000"/>
              </a:lnSpc>
            </a:pPr>
            <a:r>
              <a:rPr lang="en-US" sz="1147" b="1" kern="0" spc="57" dirty="0">
                <a:solidFill>
                  <a:srgbClr val="1E88E5"/>
                </a:solidFill>
                <a:latin typeface="MiSans" pitchFamily="34" charset="0"/>
                <a:ea typeface="MiSans" pitchFamily="34" charset="-122"/>
                <a:cs typeface="MiSans" pitchFamily="34" charset="-120"/>
              </a:rPr>
              <a:t>User Experience</a:t>
            </a:r>
            <a:endParaRPr lang="en-US" sz="1600" dirty="0"/>
          </a:p>
        </p:txBody>
      </p:sp>
      <p:sp>
        <p:nvSpPr>
          <p:cNvPr id="4" name="Text 2"/>
          <p:cNvSpPr/>
          <p:nvPr/>
        </p:nvSpPr>
        <p:spPr>
          <a:xfrm>
            <a:off x="364212" y="692003"/>
            <a:ext cx="11682103" cy="437055"/>
          </a:xfrm>
          <a:prstGeom prst="rect">
            <a:avLst/>
          </a:prstGeom>
          <a:noFill/>
          <a:ln/>
        </p:spPr>
        <p:txBody>
          <a:bodyPr wrap="square" lIns="0" tIns="0" rIns="0" bIns="0" rtlCol="0" anchor="ctr"/>
          <a:lstStyle/>
          <a:p>
            <a:pPr>
              <a:lnSpc>
                <a:spcPct val="80000"/>
              </a:lnSpc>
            </a:pPr>
            <a:r>
              <a:rPr lang="en-US" sz="3441" b="1" dirty="0">
                <a:solidFill>
                  <a:srgbClr val="37474F"/>
                </a:solidFill>
                <a:latin typeface="阿里妈妈数黑体" pitchFamily="34" charset="0"/>
                <a:ea typeface="阿里妈妈数黑体" pitchFamily="34" charset="-122"/>
                <a:cs typeface="阿里妈妈数黑体" pitchFamily="34" charset="-120"/>
              </a:rPr>
              <a:t>Giao diện ngườ dùng</a:t>
            </a:r>
            <a:endParaRPr lang="en-US" sz="1600" dirty="0"/>
          </a:p>
        </p:txBody>
      </p:sp>
      <p:sp>
        <p:nvSpPr>
          <p:cNvPr id="5" name="Shape 3"/>
          <p:cNvSpPr/>
          <p:nvPr/>
        </p:nvSpPr>
        <p:spPr>
          <a:xfrm>
            <a:off x="364212" y="1311164"/>
            <a:ext cx="3696753" cy="5326602"/>
          </a:xfrm>
          <a:custGeom>
            <a:avLst/>
            <a:gdLst/>
            <a:ahLst/>
            <a:cxnLst/>
            <a:rect l="l" t="t" r="r" b="b"/>
            <a:pathLst>
              <a:path w="3696753" h="5326602">
                <a:moveTo>
                  <a:pt x="145689" y="0"/>
                </a:moveTo>
                <a:lnTo>
                  <a:pt x="3551064" y="0"/>
                </a:lnTo>
                <a:cubicBezTo>
                  <a:pt x="3631526" y="0"/>
                  <a:pt x="3696753" y="65227"/>
                  <a:pt x="3696753" y="145689"/>
                </a:cubicBezTo>
                <a:lnTo>
                  <a:pt x="3696753" y="5180913"/>
                </a:lnTo>
                <a:cubicBezTo>
                  <a:pt x="3696753" y="5261375"/>
                  <a:pt x="3631526" y="5326602"/>
                  <a:pt x="3551064" y="5326602"/>
                </a:cubicBezTo>
                <a:lnTo>
                  <a:pt x="145689" y="5326602"/>
                </a:lnTo>
                <a:cubicBezTo>
                  <a:pt x="65227" y="5326602"/>
                  <a:pt x="0" y="5261375"/>
                  <a:pt x="0" y="5180913"/>
                </a:cubicBezTo>
                <a:lnTo>
                  <a:pt x="0" y="145689"/>
                </a:lnTo>
                <a:cubicBezTo>
                  <a:pt x="0" y="65227"/>
                  <a:pt x="65227" y="0"/>
                  <a:pt x="145689" y="0"/>
                </a:cubicBezTo>
                <a:close/>
              </a:path>
            </a:pathLst>
          </a:custGeom>
          <a:solidFill>
            <a:srgbClr val="FFFFFF"/>
          </a:solidFill>
          <a:ln/>
          <a:effectLst>
            <a:outerShdw blurRad="136580" dist="91053" dir="5400000" algn="bl" rotWithShape="0">
              <a:srgbClr val="000000">
                <a:alpha val="10196"/>
              </a:srgbClr>
            </a:outerShdw>
          </a:effectLst>
        </p:spPr>
      </p:sp>
      <p:sp>
        <p:nvSpPr>
          <p:cNvPr id="6" name="Shape 4">
            <a:hlinkClick r:id="rId3" action="ppaction://hlinksldjump"/>
          </p:cNvPr>
          <p:cNvSpPr/>
          <p:nvPr/>
        </p:nvSpPr>
        <p:spPr>
          <a:xfrm>
            <a:off x="546318" y="1493270"/>
            <a:ext cx="364212" cy="364212"/>
          </a:xfrm>
          <a:custGeom>
            <a:avLst/>
            <a:gdLst/>
            <a:ahLst/>
            <a:cxnLst/>
            <a:rect l="l" t="t" r="r" b="b"/>
            <a:pathLst>
              <a:path w="364212" h="364212">
                <a:moveTo>
                  <a:pt x="72842" y="0"/>
                </a:moveTo>
                <a:lnTo>
                  <a:pt x="291370" y="0"/>
                </a:lnTo>
                <a:cubicBezTo>
                  <a:pt x="331599" y="0"/>
                  <a:pt x="364212" y="32613"/>
                  <a:pt x="364212" y="72842"/>
                </a:cubicBezTo>
                <a:lnTo>
                  <a:pt x="364212" y="291370"/>
                </a:lnTo>
                <a:cubicBezTo>
                  <a:pt x="364212" y="331599"/>
                  <a:pt x="331599" y="364212"/>
                  <a:pt x="291370" y="364212"/>
                </a:cubicBezTo>
                <a:lnTo>
                  <a:pt x="72842" y="364212"/>
                </a:lnTo>
                <a:cubicBezTo>
                  <a:pt x="32613" y="364212"/>
                  <a:pt x="0" y="331599"/>
                  <a:pt x="0" y="291370"/>
                </a:cubicBezTo>
                <a:lnTo>
                  <a:pt x="0" y="72842"/>
                </a:lnTo>
                <a:cubicBezTo>
                  <a:pt x="0" y="32613"/>
                  <a:pt x="32613" y="0"/>
                  <a:pt x="72842" y="0"/>
                </a:cubicBezTo>
                <a:close/>
              </a:path>
            </a:pathLst>
          </a:custGeom>
          <a:solidFill>
            <a:srgbClr val="1E88E5"/>
          </a:solidFill>
          <a:ln/>
        </p:spPr>
      </p:sp>
      <p:sp>
        <p:nvSpPr>
          <p:cNvPr id="7" name="Shape 5"/>
          <p:cNvSpPr/>
          <p:nvPr/>
        </p:nvSpPr>
        <p:spPr>
          <a:xfrm>
            <a:off x="655582" y="1602533"/>
            <a:ext cx="145685" cy="145685"/>
          </a:xfrm>
          <a:custGeom>
            <a:avLst/>
            <a:gdLst/>
            <a:ahLst/>
            <a:cxnLst/>
            <a:rect l="l" t="t" r="r" b="b"/>
            <a:pathLst>
              <a:path w="145685" h="145685">
                <a:moveTo>
                  <a:pt x="79045" y="2447"/>
                </a:moveTo>
                <a:cubicBezTo>
                  <a:pt x="75546" y="-797"/>
                  <a:pt x="70139" y="-797"/>
                  <a:pt x="66668" y="2447"/>
                </a:cubicBezTo>
                <a:lnTo>
                  <a:pt x="2931" y="61632"/>
                </a:lnTo>
                <a:cubicBezTo>
                  <a:pt x="199" y="64192"/>
                  <a:pt x="-711" y="68147"/>
                  <a:pt x="654" y="71619"/>
                </a:cubicBezTo>
                <a:cubicBezTo>
                  <a:pt x="2020" y="75090"/>
                  <a:pt x="5349" y="77395"/>
                  <a:pt x="9105" y="77395"/>
                </a:cubicBezTo>
                <a:lnTo>
                  <a:pt x="13658" y="77395"/>
                </a:lnTo>
                <a:lnTo>
                  <a:pt x="13658" y="127474"/>
                </a:lnTo>
                <a:cubicBezTo>
                  <a:pt x="13658" y="137519"/>
                  <a:pt x="21824" y="145685"/>
                  <a:pt x="31869" y="145685"/>
                </a:cubicBezTo>
                <a:lnTo>
                  <a:pt x="113816" y="145685"/>
                </a:lnTo>
                <a:cubicBezTo>
                  <a:pt x="123861" y="145685"/>
                  <a:pt x="132027" y="137519"/>
                  <a:pt x="132027" y="127474"/>
                </a:cubicBezTo>
                <a:lnTo>
                  <a:pt x="132027" y="77395"/>
                </a:lnTo>
                <a:lnTo>
                  <a:pt x="136580" y="77395"/>
                </a:lnTo>
                <a:cubicBezTo>
                  <a:pt x="140335" y="77395"/>
                  <a:pt x="143693" y="75090"/>
                  <a:pt x="145059" y="71619"/>
                </a:cubicBezTo>
                <a:cubicBezTo>
                  <a:pt x="146425" y="68147"/>
                  <a:pt x="145514" y="64164"/>
                  <a:pt x="142783" y="61632"/>
                </a:cubicBezTo>
                <a:lnTo>
                  <a:pt x="79045" y="2447"/>
                </a:lnTo>
                <a:close/>
                <a:moveTo>
                  <a:pt x="68290" y="91053"/>
                </a:moveTo>
                <a:lnTo>
                  <a:pt x="77395" y="91053"/>
                </a:lnTo>
                <a:cubicBezTo>
                  <a:pt x="84935" y="91053"/>
                  <a:pt x="91053" y="97171"/>
                  <a:pt x="91053" y="104711"/>
                </a:cubicBezTo>
                <a:lnTo>
                  <a:pt x="91053" y="132027"/>
                </a:lnTo>
                <a:lnTo>
                  <a:pt x="54632" y="132027"/>
                </a:lnTo>
                <a:lnTo>
                  <a:pt x="54632" y="104711"/>
                </a:lnTo>
                <a:cubicBezTo>
                  <a:pt x="54632" y="97171"/>
                  <a:pt x="60749" y="91053"/>
                  <a:pt x="68290" y="91053"/>
                </a:cubicBezTo>
                <a:close/>
              </a:path>
            </a:pathLst>
          </a:custGeom>
          <a:solidFill>
            <a:srgbClr val="FFFFFF"/>
          </a:solidFill>
          <a:ln/>
        </p:spPr>
      </p:sp>
      <p:sp>
        <p:nvSpPr>
          <p:cNvPr id="8" name="Text 6"/>
          <p:cNvSpPr/>
          <p:nvPr/>
        </p:nvSpPr>
        <p:spPr>
          <a:xfrm>
            <a:off x="1019794" y="1547901"/>
            <a:ext cx="956057" cy="254948"/>
          </a:xfrm>
          <a:prstGeom prst="rect">
            <a:avLst/>
          </a:prstGeom>
          <a:noFill/>
          <a:ln/>
        </p:spPr>
        <p:txBody>
          <a:bodyPr wrap="square" lIns="0" tIns="0" rIns="0" bIns="0" rtlCol="0" anchor="ctr"/>
          <a:lstStyle/>
          <a:p>
            <a:pPr>
              <a:lnSpc>
                <a:spcPct val="120000"/>
              </a:lnSpc>
            </a:pPr>
            <a:r>
              <a:rPr lang="en-US" sz="1434" b="1" dirty="0">
                <a:solidFill>
                  <a:srgbClr val="37474F"/>
                </a:solidFill>
                <a:latin typeface="阿里妈妈数黑体" pitchFamily="34" charset="0"/>
                <a:ea typeface="阿里妈妈数黑体" pitchFamily="34" charset="-122"/>
                <a:cs typeface="阿里妈妈数黑体" pitchFamily="34" charset="-120"/>
              </a:rPr>
              <a:t>Trang chủ</a:t>
            </a:r>
            <a:endParaRPr lang="en-US" sz="1600" dirty="0"/>
          </a:p>
        </p:txBody>
      </p:sp>
      <p:sp>
        <p:nvSpPr>
          <p:cNvPr id="9" name="Shape 7"/>
          <p:cNvSpPr/>
          <p:nvPr/>
        </p:nvSpPr>
        <p:spPr>
          <a:xfrm>
            <a:off x="546318" y="2003167"/>
            <a:ext cx="3332541" cy="946951"/>
          </a:xfrm>
          <a:custGeom>
            <a:avLst/>
            <a:gdLst/>
            <a:ahLst/>
            <a:cxnLst/>
            <a:rect l="l" t="t" r="r" b="b"/>
            <a:pathLst>
              <a:path w="3332541" h="946951">
                <a:moveTo>
                  <a:pt x="72840" y="0"/>
                </a:moveTo>
                <a:lnTo>
                  <a:pt x="3259701" y="0"/>
                </a:lnTo>
                <a:cubicBezTo>
                  <a:pt x="3299929" y="0"/>
                  <a:pt x="3332541" y="32611"/>
                  <a:pt x="3332541" y="72840"/>
                </a:cubicBezTo>
                <a:lnTo>
                  <a:pt x="3332541" y="874112"/>
                </a:lnTo>
                <a:cubicBezTo>
                  <a:pt x="3332541" y="914340"/>
                  <a:pt x="3299929" y="946951"/>
                  <a:pt x="3259701" y="946951"/>
                </a:cubicBezTo>
                <a:lnTo>
                  <a:pt x="72840" y="946951"/>
                </a:lnTo>
                <a:cubicBezTo>
                  <a:pt x="32611" y="946951"/>
                  <a:pt x="0" y="914340"/>
                  <a:pt x="0" y="874112"/>
                </a:cubicBezTo>
                <a:lnTo>
                  <a:pt x="0" y="72840"/>
                </a:lnTo>
                <a:cubicBezTo>
                  <a:pt x="0" y="32611"/>
                  <a:pt x="32611" y="0"/>
                  <a:pt x="72840" y="0"/>
                </a:cubicBezTo>
                <a:close/>
              </a:path>
            </a:pathLst>
          </a:custGeom>
          <a:solidFill>
            <a:srgbClr val="1E88E5">
              <a:alpha val="5098"/>
            </a:srgbClr>
          </a:solidFill>
          <a:ln/>
        </p:spPr>
      </p:sp>
      <p:sp>
        <p:nvSpPr>
          <p:cNvPr id="10" name="Shape 8"/>
          <p:cNvSpPr/>
          <p:nvPr/>
        </p:nvSpPr>
        <p:spPr>
          <a:xfrm>
            <a:off x="664687" y="2148851"/>
            <a:ext cx="163895" cy="145685"/>
          </a:xfrm>
          <a:custGeom>
            <a:avLst/>
            <a:gdLst/>
            <a:ahLst/>
            <a:cxnLst/>
            <a:rect l="l" t="t" r="r" b="b"/>
            <a:pathLst>
              <a:path w="163895" h="145685">
                <a:moveTo>
                  <a:pt x="88065" y="-5378"/>
                </a:moveTo>
                <a:cubicBezTo>
                  <a:pt x="86899" y="-7654"/>
                  <a:pt x="84537" y="-9105"/>
                  <a:pt x="81976" y="-9105"/>
                </a:cubicBezTo>
                <a:cubicBezTo>
                  <a:pt x="79415" y="-9105"/>
                  <a:pt x="77054" y="-7654"/>
                  <a:pt x="75887" y="-5378"/>
                </a:cubicBezTo>
                <a:lnTo>
                  <a:pt x="54945" y="35653"/>
                </a:lnTo>
                <a:lnTo>
                  <a:pt x="9447" y="42880"/>
                </a:lnTo>
                <a:cubicBezTo>
                  <a:pt x="6914" y="43279"/>
                  <a:pt x="4809" y="45071"/>
                  <a:pt x="4012" y="47518"/>
                </a:cubicBezTo>
                <a:cubicBezTo>
                  <a:pt x="3215" y="49965"/>
                  <a:pt x="3870" y="52640"/>
                  <a:pt x="5662" y="54461"/>
                </a:cubicBezTo>
                <a:lnTo>
                  <a:pt x="38214" y="87041"/>
                </a:lnTo>
                <a:lnTo>
                  <a:pt x="31043" y="132539"/>
                </a:lnTo>
                <a:cubicBezTo>
                  <a:pt x="30645" y="135071"/>
                  <a:pt x="31698" y="137632"/>
                  <a:pt x="33775" y="139140"/>
                </a:cubicBezTo>
                <a:cubicBezTo>
                  <a:pt x="35852" y="140648"/>
                  <a:pt x="38584" y="140876"/>
                  <a:pt x="40888" y="139709"/>
                </a:cubicBezTo>
                <a:lnTo>
                  <a:pt x="81976" y="118824"/>
                </a:lnTo>
                <a:lnTo>
                  <a:pt x="123035" y="139709"/>
                </a:lnTo>
                <a:cubicBezTo>
                  <a:pt x="125312" y="140876"/>
                  <a:pt x="128072" y="140648"/>
                  <a:pt x="130149" y="139140"/>
                </a:cubicBezTo>
                <a:cubicBezTo>
                  <a:pt x="132226" y="137632"/>
                  <a:pt x="133279" y="135100"/>
                  <a:pt x="132881" y="132539"/>
                </a:cubicBezTo>
                <a:lnTo>
                  <a:pt x="125682" y="87041"/>
                </a:lnTo>
                <a:lnTo>
                  <a:pt x="158233" y="54461"/>
                </a:lnTo>
                <a:cubicBezTo>
                  <a:pt x="160054" y="52640"/>
                  <a:pt x="160680" y="49965"/>
                  <a:pt x="159883" y="47518"/>
                </a:cubicBezTo>
                <a:cubicBezTo>
                  <a:pt x="159087" y="45071"/>
                  <a:pt x="157010" y="43279"/>
                  <a:pt x="154449" y="42880"/>
                </a:cubicBezTo>
                <a:lnTo>
                  <a:pt x="108979" y="35653"/>
                </a:lnTo>
                <a:lnTo>
                  <a:pt x="88065" y="-5378"/>
                </a:lnTo>
                <a:close/>
              </a:path>
            </a:pathLst>
          </a:custGeom>
          <a:solidFill>
            <a:srgbClr val="FF8A65"/>
          </a:solidFill>
          <a:ln/>
        </p:spPr>
      </p:sp>
      <p:sp>
        <p:nvSpPr>
          <p:cNvPr id="11" name="Text 9"/>
          <p:cNvSpPr/>
          <p:nvPr/>
        </p:nvSpPr>
        <p:spPr>
          <a:xfrm>
            <a:off x="837688" y="2112430"/>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Sản phẩm nổi bật</a:t>
            </a:r>
            <a:endParaRPr lang="en-US" sz="1600" dirty="0"/>
          </a:p>
        </p:txBody>
      </p:sp>
      <p:sp>
        <p:nvSpPr>
          <p:cNvPr id="12" name="Text 10"/>
          <p:cNvSpPr/>
          <p:nvPr/>
        </p:nvSpPr>
        <p:spPr>
          <a:xfrm>
            <a:off x="655582" y="2403800"/>
            <a:ext cx="3186856" cy="437055"/>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Hiển thị sản phẩm nổi bật và mới nhất đã được phê duyệt</a:t>
            </a:r>
            <a:endParaRPr lang="en-US" sz="1600" dirty="0"/>
          </a:p>
        </p:txBody>
      </p:sp>
      <p:sp>
        <p:nvSpPr>
          <p:cNvPr id="13" name="Shape 11"/>
          <p:cNvSpPr/>
          <p:nvPr/>
        </p:nvSpPr>
        <p:spPr>
          <a:xfrm>
            <a:off x="546318" y="3059382"/>
            <a:ext cx="3332541" cy="728424"/>
          </a:xfrm>
          <a:custGeom>
            <a:avLst/>
            <a:gdLst/>
            <a:ahLst/>
            <a:cxnLst/>
            <a:rect l="l" t="t" r="r" b="b"/>
            <a:pathLst>
              <a:path w="3332541" h="728424">
                <a:moveTo>
                  <a:pt x="72842" y="0"/>
                </a:moveTo>
                <a:lnTo>
                  <a:pt x="3259698" y="0"/>
                </a:lnTo>
                <a:cubicBezTo>
                  <a:pt x="3299928" y="0"/>
                  <a:pt x="3332541" y="32613"/>
                  <a:pt x="3332541" y="72842"/>
                </a:cubicBezTo>
                <a:lnTo>
                  <a:pt x="3332541" y="655582"/>
                </a:lnTo>
                <a:cubicBezTo>
                  <a:pt x="3332541" y="695812"/>
                  <a:pt x="3299928" y="728424"/>
                  <a:pt x="3259698" y="728424"/>
                </a:cubicBezTo>
                <a:lnTo>
                  <a:pt x="72842" y="728424"/>
                </a:lnTo>
                <a:cubicBezTo>
                  <a:pt x="32613" y="728424"/>
                  <a:pt x="0" y="695812"/>
                  <a:pt x="0" y="655582"/>
                </a:cubicBezTo>
                <a:lnTo>
                  <a:pt x="0" y="72842"/>
                </a:lnTo>
                <a:cubicBezTo>
                  <a:pt x="0" y="32613"/>
                  <a:pt x="32613" y="0"/>
                  <a:pt x="72842" y="0"/>
                </a:cubicBezTo>
                <a:close/>
              </a:path>
            </a:pathLst>
          </a:custGeom>
          <a:solidFill>
            <a:srgbClr val="78909C">
              <a:alpha val="5098"/>
            </a:srgbClr>
          </a:solidFill>
          <a:ln/>
        </p:spPr>
      </p:sp>
      <p:sp>
        <p:nvSpPr>
          <p:cNvPr id="14" name="Shape 12"/>
          <p:cNvSpPr/>
          <p:nvPr/>
        </p:nvSpPr>
        <p:spPr>
          <a:xfrm>
            <a:off x="682898" y="3205066"/>
            <a:ext cx="127474" cy="145685"/>
          </a:xfrm>
          <a:custGeom>
            <a:avLst/>
            <a:gdLst/>
            <a:ahLst/>
            <a:cxnLst/>
            <a:rect l="l" t="t" r="r" b="b"/>
            <a:pathLst>
              <a:path w="127474" h="145685">
                <a:moveTo>
                  <a:pt x="109264" y="27316"/>
                </a:moveTo>
                <a:lnTo>
                  <a:pt x="72842" y="27316"/>
                </a:lnTo>
                <a:lnTo>
                  <a:pt x="72842" y="63737"/>
                </a:lnTo>
                <a:lnTo>
                  <a:pt x="109264" y="63737"/>
                </a:lnTo>
                <a:lnTo>
                  <a:pt x="109264" y="27316"/>
                </a:lnTo>
                <a:close/>
                <a:moveTo>
                  <a:pt x="127474" y="63737"/>
                </a:moveTo>
                <a:lnTo>
                  <a:pt x="127474" y="118369"/>
                </a:lnTo>
                <a:cubicBezTo>
                  <a:pt x="127474" y="128413"/>
                  <a:pt x="119308" y="136580"/>
                  <a:pt x="109264" y="136580"/>
                </a:cubicBezTo>
                <a:lnTo>
                  <a:pt x="18211" y="136580"/>
                </a:lnTo>
                <a:cubicBezTo>
                  <a:pt x="8166" y="136580"/>
                  <a:pt x="0" y="128413"/>
                  <a:pt x="0" y="118369"/>
                </a:cubicBezTo>
                <a:lnTo>
                  <a:pt x="0" y="27316"/>
                </a:lnTo>
                <a:cubicBezTo>
                  <a:pt x="0" y="17272"/>
                  <a:pt x="8166" y="9105"/>
                  <a:pt x="18211" y="9105"/>
                </a:cubicBezTo>
                <a:lnTo>
                  <a:pt x="109264" y="9105"/>
                </a:lnTo>
                <a:cubicBezTo>
                  <a:pt x="119308" y="9105"/>
                  <a:pt x="127474" y="17272"/>
                  <a:pt x="127474" y="27316"/>
                </a:cubicBezTo>
                <a:lnTo>
                  <a:pt x="127474" y="63737"/>
                </a:lnTo>
                <a:close/>
                <a:moveTo>
                  <a:pt x="18211" y="81948"/>
                </a:moveTo>
                <a:lnTo>
                  <a:pt x="18211" y="118369"/>
                </a:lnTo>
                <a:lnTo>
                  <a:pt x="54632" y="118369"/>
                </a:lnTo>
                <a:lnTo>
                  <a:pt x="54632" y="81948"/>
                </a:lnTo>
                <a:lnTo>
                  <a:pt x="18211" y="81948"/>
                </a:lnTo>
                <a:close/>
                <a:moveTo>
                  <a:pt x="54632" y="63737"/>
                </a:moveTo>
                <a:lnTo>
                  <a:pt x="54632" y="27316"/>
                </a:lnTo>
                <a:lnTo>
                  <a:pt x="18211" y="27316"/>
                </a:lnTo>
                <a:lnTo>
                  <a:pt x="18211" y="63737"/>
                </a:lnTo>
                <a:lnTo>
                  <a:pt x="54632" y="63737"/>
                </a:lnTo>
                <a:close/>
                <a:moveTo>
                  <a:pt x="72842" y="81948"/>
                </a:moveTo>
                <a:lnTo>
                  <a:pt x="72842" y="118369"/>
                </a:lnTo>
                <a:lnTo>
                  <a:pt x="109264" y="118369"/>
                </a:lnTo>
                <a:lnTo>
                  <a:pt x="109264" y="81948"/>
                </a:lnTo>
                <a:lnTo>
                  <a:pt x="72842" y="81948"/>
                </a:lnTo>
                <a:close/>
              </a:path>
            </a:pathLst>
          </a:custGeom>
          <a:solidFill>
            <a:srgbClr val="78909C"/>
          </a:solidFill>
          <a:ln/>
        </p:spPr>
      </p:sp>
      <p:sp>
        <p:nvSpPr>
          <p:cNvPr id="15" name="Text 13"/>
          <p:cNvSpPr/>
          <p:nvPr/>
        </p:nvSpPr>
        <p:spPr>
          <a:xfrm>
            <a:off x="837688" y="3168645"/>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Danh mục sản phẩm</a:t>
            </a:r>
            <a:endParaRPr lang="en-US" sz="1600" dirty="0"/>
          </a:p>
        </p:txBody>
      </p:sp>
      <p:sp>
        <p:nvSpPr>
          <p:cNvPr id="16" name="Text 14"/>
          <p:cNvSpPr/>
          <p:nvPr/>
        </p:nvSpPr>
        <p:spPr>
          <a:xfrm>
            <a:off x="655582" y="3460015"/>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Phân loại theo danh mục, chiến dịch, đơn vị</a:t>
            </a:r>
            <a:endParaRPr lang="en-US" sz="1600" dirty="0"/>
          </a:p>
        </p:txBody>
      </p:sp>
      <p:sp>
        <p:nvSpPr>
          <p:cNvPr id="17" name="Shape 15"/>
          <p:cNvSpPr/>
          <p:nvPr/>
        </p:nvSpPr>
        <p:spPr>
          <a:xfrm>
            <a:off x="546318" y="3897069"/>
            <a:ext cx="3332541" cy="728424"/>
          </a:xfrm>
          <a:custGeom>
            <a:avLst/>
            <a:gdLst/>
            <a:ahLst/>
            <a:cxnLst/>
            <a:rect l="l" t="t" r="r" b="b"/>
            <a:pathLst>
              <a:path w="3332541" h="728424">
                <a:moveTo>
                  <a:pt x="72842" y="0"/>
                </a:moveTo>
                <a:lnTo>
                  <a:pt x="3259698" y="0"/>
                </a:lnTo>
                <a:cubicBezTo>
                  <a:pt x="3299928" y="0"/>
                  <a:pt x="3332541" y="32613"/>
                  <a:pt x="3332541" y="72842"/>
                </a:cubicBezTo>
                <a:lnTo>
                  <a:pt x="3332541" y="655582"/>
                </a:lnTo>
                <a:cubicBezTo>
                  <a:pt x="3332541" y="695812"/>
                  <a:pt x="3299928" y="728424"/>
                  <a:pt x="3259698" y="728424"/>
                </a:cubicBezTo>
                <a:lnTo>
                  <a:pt x="72842" y="728424"/>
                </a:lnTo>
                <a:cubicBezTo>
                  <a:pt x="32613" y="728424"/>
                  <a:pt x="0" y="695812"/>
                  <a:pt x="0" y="655582"/>
                </a:cubicBezTo>
                <a:lnTo>
                  <a:pt x="0" y="72842"/>
                </a:lnTo>
                <a:cubicBezTo>
                  <a:pt x="0" y="32613"/>
                  <a:pt x="32613" y="0"/>
                  <a:pt x="72842" y="0"/>
                </a:cubicBezTo>
                <a:close/>
              </a:path>
            </a:pathLst>
          </a:custGeom>
          <a:solidFill>
            <a:srgbClr val="FF8A65">
              <a:alpha val="5098"/>
            </a:srgbClr>
          </a:solidFill>
          <a:ln/>
        </p:spPr>
      </p:sp>
      <p:sp>
        <p:nvSpPr>
          <p:cNvPr id="18" name="Shape 16"/>
          <p:cNvSpPr/>
          <p:nvPr/>
        </p:nvSpPr>
        <p:spPr>
          <a:xfrm>
            <a:off x="673792" y="4042754"/>
            <a:ext cx="145685" cy="145685"/>
          </a:xfrm>
          <a:custGeom>
            <a:avLst/>
            <a:gdLst/>
            <a:ahLst/>
            <a:cxnLst/>
            <a:rect l="l" t="t" r="r" b="b"/>
            <a:pathLst>
              <a:path w="145685" h="145685">
                <a:moveTo>
                  <a:pt x="118369" y="59184"/>
                </a:moveTo>
                <a:cubicBezTo>
                  <a:pt x="118369" y="72245"/>
                  <a:pt x="114129" y="84309"/>
                  <a:pt x="106987" y="94098"/>
                </a:cubicBezTo>
                <a:lnTo>
                  <a:pt x="143010" y="130149"/>
                </a:lnTo>
                <a:cubicBezTo>
                  <a:pt x="146567" y="133706"/>
                  <a:pt x="146567" y="139482"/>
                  <a:pt x="143010" y="143039"/>
                </a:cubicBezTo>
                <a:cubicBezTo>
                  <a:pt x="139453" y="146595"/>
                  <a:pt x="133677" y="146595"/>
                  <a:pt x="130120" y="143039"/>
                </a:cubicBezTo>
                <a:lnTo>
                  <a:pt x="94098" y="106987"/>
                </a:lnTo>
                <a:cubicBezTo>
                  <a:pt x="84309" y="114129"/>
                  <a:pt x="72245" y="118369"/>
                  <a:pt x="59184" y="118369"/>
                </a:cubicBezTo>
                <a:cubicBezTo>
                  <a:pt x="26491" y="118369"/>
                  <a:pt x="0" y="91878"/>
                  <a:pt x="0" y="59184"/>
                </a:cubicBezTo>
                <a:cubicBezTo>
                  <a:pt x="0" y="26491"/>
                  <a:pt x="26491" y="0"/>
                  <a:pt x="59184" y="0"/>
                </a:cubicBezTo>
                <a:cubicBezTo>
                  <a:pt x="91878" y="0"/>
                  <a:pt x="118369" y="26491"/>
                  <a:pt x="118369" y="59184"/>
                </a:cubicBezTo>
                <a:close/>
                <a:moveTo>
                  <a:pt x="59184" y="100158"/>
                </a:moveTo>
                <a:cubicBezTo>
                  <a:pt x="81799" y="100158"/>
                  <a:pt x="100158" y="81799"/>
                  <a:pt x="100158" y="59184"/>
                </a:cubicBezTo>
                <a:cubicBezTo>
                  <a:pt x="100158" y="36570"/>
                  <a:pt x="81799" y="18211"/>
                  <a:pt x="59184" y="18211"/>
                </a:cubicBezTo>
                <a:cubicBezTo>
                  <a:pt x="36570" y="18211"/>
                  <a:pt x="18211" y="36570"/>
                  <a:pt x="18211" y="59184"/>
                </a:cubicBezTo>
                <a:cubicBezTo>
                  <a:pt x="18211" y="81799"/>
                  <a:pt x="36570" y="100158"/>
                  <a:pt x="59184" y="100158"/>
                </a:cubicBezTo>
                <a:close/>
              </a:path>
            </a:pathLst>
          </a:custGeom>
          <a:solidFill>
            <a:srgbClr val="FF8A65"/>
          </a:solidFill>
          <a:ln/>
        </p:spPr>
      </p:sp>
      <p:sp>
        <p:nvSpPr>
          <p:cNvPr id="19" name="Text 17"/>
          <p:cNvSpPr/>
          <p:nvPr/>
        </p:nvSpPr>
        <p:spPr>
          <a:xfrm>
            <a:off x="837688" y="4006333"/>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Tìm kiếm thông minh</a:t>
            </a:r>
            <a:endParaRPr lang="en-US" sz="1600" dirty="0"/>
          </a:p>
        </p:txBody>
      </p:sp>
      <p:sp>
        <p:nvSpPr>
          <p:cNvPr id="20" name="Text 18"/>
          <p:cNvSpPr/>
          <p:nvPr/>
        </p:nvSpPr>
        <p:spPr>
          <a:xfrm>
            <a:off x="655582" y="4297703"/>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Tìm kiếm nhanh chóng với bộ lọc đa dạng</a:t>
            </a:r>
            <a:endParaRPr lang="en-US" sz="1600" dirty="0"/>
          </a:p>
        </p:txBody>
      </p:sp>
      <p:sp>
        <p:nvSpPr>
          <p:cNvPr id="21" name="Shape 19"/>
          <p:cNvSpPr/>
          <p:nvPr/>
        </p:nvSpPr>
        <p:spPr>
          <a:xfrm>
            <a:off x="546318" y="5729783"/>
            <a:ext cx="3332541" cy="728424"/>
          </a:xfrm>
          <a:custGeom>
            <a:avLst/>
            <a:gdLst/>
            <a:ahLst/>
            <a:cxnLst/>
            <a:rect l="l" t="t" r="r" b="b"/>
            <a:pathLst>
              <a:path w="3332541" h="728424">
                <a:moveTo>
                  <a:pt x="72842" y="0"/>
                </a:moveTo>
                <a:lnTo>
                  <a:pt x="3259698" y="0"/>
                </a:lnTo>
                <a:cubicBezTo>
                  <a:pt x="3299928" y="0"/>
                  <a:pt x="3332541" y="32613"/>
                  <a:pt x="3332541" y="72842"/>
                </a:cubicBezTo>
                <a:lnTo>
                  <a:pt x="3332541" y="655582"/>
                </a:lnTo>
                <a:cubicBezTo>
                  <a:pt x="3332541" y="695812"/>
                  <a:pt x="3299928" y="728424"/>
                  <a:pt x="3259698" y="728424"/>
                </a:cubicBezTo>
                <a:lnTo>
                  <a:pt x="72842" y="728424"/>
                </a:lnTo>
                <a:cubicBezTo>
                  <a:pt x="32613" y="728424"/>
                  <a:pt x="0" y="695812"/>
                  <a:pt x="0" y="655582"/>
                </a:cubicBezTo>
                <a:lnTo>
                  <a:pt x="0" y="72842"/>
                </a:lnTo>
                <a:cubicBezTo>
                  <a:pt x="0" y="32613"/>
                  <a:pt x="32613" y="0"/>
                  <a:pt x="72842" y="0"/>
                </a:cubicBezTo>
                <a:close/>
              </a:path>
            </a:pathLst>
          </a:custGeom>
          <a:solidFill>
            <a:srgbClr val="1E88E5">
              <a:alpha val="5098"/>
            </a:srgbClr>
          </a:solidFill>
          <a:ln/>
        </p:spPr>
      </p:sp>
      <p:sp>
        <p:nvSpPr>
          <p:cNvPr id="22" name="Shape 20"/>
          <p:cNvSpPr/>
          <p:nvPr/>
        </p:nvSpPr>
        <p:spPr>
          <a:xfrm>
            <a:off x="692003" y="5875468"/>
            <a:ext cx="109264" cy="145685"/>
          </a:xfrm>
          <a:custGeom>
            <a:avLst/>
            <a:gdLst/>
            <a:ahLst/>
            <a:cxnLst/>
            <a:rect l="l" t="t" r="r" b="b"/>
            <a:pathLst>
              <a:path w="109264" h="145685">
                <a:moveTo>
                  <a:pt x="4553" y="18211"/>
                </a:moveTo>
                <a:cubicBezTo>
                  <a:pt x="4553" y="8166"/>
                  <a:pt x="12719" y="0"/>
                  <a:pt x="22763" y="0"/>
                </a:cubicBezTo>
                <a:lnTo>
                  <a:pt x="86500" y="0"/>
                </a:lnTo>
                <a:cubicBezTo>
                  <a:pt x="96545" y="0"/>
                  <a:pt x="104711" y="8166"/>
                  <a:pt x="104711" y="18211"/>
                </a:cubicBezTo>
                <a:lnTo>
                  <a:pt x="104711" y="127474"/>
                </a:lnTo>
                <a:cubicBezTo>
                  <a:pt x="104711" y="137519"/>
                  <a:pt x="96545" y="145685"/>
                  <a:pt x="86500" y="145685"/>
                </a:cubicBezTo>
                <a:lnTo>
                  <a:pt x="22763" y="145685"/>
                </a:lnTo>
                <a:cubicBezTo>
                  <a:pt x="12719" y="145685"/>
                  <a:pt x="4553" y="137519"/>
                  <a:pt x="4553" y="127474"/>
                </a:cubicBezTo>
                <a:lnTo>
                  <a:pt x="4553" y="18211"/>
                </a:lnTo>
                <a:close/>
                <a:moveTo>
                  <a:pt x="22763" y="18211"/>
                </a:moveTo>
                <a:lnTo>
                  <a:pt x="22763" y="104711"/>
                </a:lnTo>
                <a:lnTo>
                  <a:pt x="86500" y="104711"/>
                </a:lnTo>
                <a:lnTo>
                  <a:pt x="86500" y="18211"/>
                </a:lnTo>
                <a:lnTo>
                  <a:pt x="22763" y="18211"/>
                </a:lnTo>
                <a:close/>
                <a:moveTo>
                  <a:pt x="54632" y="134303"/>
                </a:moveTo>
                <a:cubicBezTo>
                  <a:pt x="59668" y="134303"/>
                  <a:pt x="63737" y="130234"/>
                  <a:pt x="63737" y="125198"/>
                </a:cubicBezTo>
                <a:cubicBezTo>
                  <a:pt x="63737" y="120162"/>
                  <a:pt x="59668" y="116093"/>
                  <a:pt x="54632" y="116093"/>
                </a:cubicBezTo>
                <a:cubicBezTo>
                  <a:pt x="49595" y="116093"/>
                  <a:pt x="45527" y="120162"/>
                  <a:pt x="45527" y="125198"/>
                </a:cubicBezTo>
                <a:cubicBezTo>
                  <a:pt x="45527" y="130234"/>
                  <a:pt x="49595" y="134303"/>
                  <a:pt x="54632" y="134303"/>
                </a:cubicBezTo>
                <a:close/>
              </a:path>
            </a:pathLst>
          </a:custGeom>
          <a:solidFill>
            <a:srgbClr val="1E88E5"/>
          </a:solidFill>
          <a:ln/>
        </p:spPr>
      </p:sp>
      <p:sp>
        <p:nvSpPr>
          <p:cNvPr id="23" name="Text 21"/>
          <p:cNvSpPr/>
          <p:nvPr/>
        </p:nvSpPr>
        <p:spPr>
          <a:xfrm>
            <a:off x="837688" y="5839046"/>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Giao diện responsive</a:t>
            </a:r>
            <a:endParaRPr lang="en-US" sz="1600" dirty="0"/>
          </a:p>
        </p:txBody>
      </p:sp>
      <p:sp>
        <p:nvSpPr>
          <p:cNvPr id="24" name="Text 22"/>
          <p:cNvSpPr/>
          <p:nvPr/>
        </p:nvSpPr>
        <p:spPr>
          <a:xfrm>
            <a:off x="655582" y="6130416"/>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Tối ưu cho mọi kích thước màn hình</a:t>
            </a:r>
            <a:endParaRPr lang="en-US" sz="1600" dirty="0"/>
          </a:p>
        </p:txBody>
      </p:sp>
      <p:sp>
        <p:nvSpPr>
          <p:cNvPr id="25" name="Shape 23"/>
          <p:cNvSpPr/>
          <p:nvPr/>
        </p:nvSpPr>
        <p:spPr>
          <a:xfrm>
            <a:off x="4245074" y="1311164"/>
            <a:ext cx="3696753" cy="5326602"/>
          </a:xfrm>
          <a:custGeom>
            <a:avLst/>
            <a:gdLst/>
            <a:ahLst/>
            <a:cxnLst/>
            <a:rect l="l" t="t" r="r" b="b"/>
            <a:pathLst>
              <a:path w="3696753" h="5326602">
                <a:moveTo>
                  <a:pt x="145689" y="0"/>
                </a:moveTo>
                <a:lnTo>
                  <a:pt x="3551064" y="0"/>
                </a:lnTo>
                <a:cubicBezTo>
                  <a:pt x="3631526" y="0"/>
                  <a:pt x="3696753" y="65227"/>
                  <a:pt x="3696753" y="145689"/>
                </a:cubicBezTo>
                <a:lnTo>
                  <a:pt x="3696753" y="5180913"/>
                </a:lnTo>
                <a:cubicBezTo>
                  <a:pt x="3696753" y="5261375"/>
                  <a:pt x="3631526" y="5326602"/>
                  <a:pt x="3551064" y="5326602"/>
                </a:cubicBezTo>
                <a:lnTo>
                  <a:pt x="145689" y="5326602"/>
                </a:lnTo>
                <a:cubicBezTo>
                  <a:pt x="65227" y="5326602"/>
                  <a:pt x="0" y="5261375"/>
                  <a:pt x="0" y="5180913"/>
                </a:cubicBezTo>
                <a:lnTo>
                  <a:pt x="0" y="145689"/>
                </a:lnTo>
                <a:cubicBezTo>
                  <a:pt x="0" y="65227"/>
                  <a:pt x="65227" y="0"/>
                  <a:pt x="145689" y="0"/>
                </a:cubicBezTo>
                <a:close/>
              </a:path>
            </a:pathLst>
          </a:custGeom>
          <a:solidFill>
            <a:srgbClr val="FFFFFF"/>
          </a:solidFill>
          <a:ln/>
          <a:effectLst>
            <a:outerShdw blurRad="136580" dist="91053" dir="5400000" algn="bl" rotWithShape="0">
              <a:srgbClr val="000000">
                <a:alpha val="10196"/>
              </a:srgbClr>
            </a:outerShdw>
          </a:effectLst>
        </p:spPr>
      </p:sp>
      <p:sp>
        <p:nvSpPr>
          <p:cNvPr id="26" name="Shape 24">
            <a:hlinkClick r:id="rId4" action="ppaction://hlinksldjump"/>
          </p:cNvPr>
          <p:cNvSpPr/>
          <p:nvPr/>
        </p:nvSpPr>
        <p:spPr>
          <a:xfrm>
            <a:off x="4427180" y="1493270"/>
            <a:ext cx="364212" cy="364212"/>
          </a:xfrm>
          <a:custGeom>
            <a:avLst/>
            <a:gdLst/>
            <a:ahLst/>
            <a:cxnLst/>
            <a:rect l="l" t="t" r="r" b="b"/>
            <a:pathLst>
              <a:path w="364212" h="364212">
                <a:moveTo>
                  <a:pt x="72842" y="0"/>
                </a:moveTo>
                <a:lnTo>
                  <a:pt x="291370" y="0"/>
                </a:lnTo>
                <a:cubicBezTo>
                  <a:pt x="331599" y="0"/>
                  <a:pt x="364212" y="32613"/>
                  <a:pt x="364212" y="72842"/>
                </a:cubicBezTo>
                <a:lnTo>
                  <a:pt x="364212" y="291370"/>
                </a:lnTo>
                <a:cubicBezTo>
                  <a:pt x="364212" y="331599"/>
                  <a:pt x="331599" y="364212"/>
                  <a:pt x="291370" y="364212"/>
                </a:cubicBezTo>
                <a:lnTo>
                  <a:pt x="72842" y="364212"/>
                </a:lnTo>
                <a:cubicBezTo>
                  <a:pt x="32613" y="364212"/>
                  <a:pt x="0" y="331599"/>
                  <a:pt x="0" y="291370"/>
                </a:cubicBezTo>
                <a:lnTo>
                  <a:pt x="0" y="72842"/>
                </a:lnTo>
                <a:cubicBezTo>
                  <a:pt x="0" y="32613"/>
                  <a:pt x="32613" y="0"/>
                  <a:pt x="72842" y="0"/>
                </a:cubicBezTo>
                <a:close/>
              </a:path>
            </a:pathLst>
          </a:custGeom>
          <a:solidFill>
            <a:srgbClr val="78909C"/>
          </a:solidFill>
          <a:ln/>
        </p:spPr>
      </p:sp>
      <p:sp>
        <p:nvSpPr>
          <p:cNvPr id="27" name="Shape 25"/>
          <p:cNvSpPr/>
          <p:nvPr/>
        </p:nvSpPr>
        <p:spPr>
          <a:xfrm>
            <a:off x="4536444" y="1602533"/>
            <a:ext cx="145685" cy="145685"/>
          </a:xfrm>
          <a:custGeom>
            <a:avLst/>
            <a:gdLst/>
            <a:ahLst/>
            <a:cxnLst/>
            <a:rect l="l" t="t" r="r" b="b"/>
            <a:pathLst>
              <a:path w="145685" h="145685">
                <a:moveTo>
                  <a:pt x="98167" y="77680"/>
                </a:moveTo>
                <a:cubicBezTo>
                  <a:pt x="100841" y="75005"/>
                  <a:pt x="100841" y="70680"/>
                  <a:pt x="98167" y="68034"/>
                </a:cubicBezTo>
                <a:lnTo>
                  <a:pt x="57193" y="27031"/>
                </a:lnTo>
                <a:cubicBezTo>
                  <a:pt x="55229" y="25068"/>
                  <a:pt x="52299" y="24499"/>
                  <a:pt x="49738" y="25552"/>
                </a:cubicBezTo>
                <a:cubicBezTo>
                  <a:pt x="47177" y="26605"/>
                  <a:pt x="45527" y="29109"/>
                  <a:pt x="45527" y="31869"/>
                </a:cubicBezTo>
                <a:lnTo>
                  <a:pt x="45527" y="54632"/>
                </a:lnTo>
                <a:lnTo>
                  <a:pt x="13658" y="54632"/>
                </a:lnTo>
                <a:cubicBezTo>
                  <a:pt x="6118" y="54632"/>
                  <a:pt x="0" y="60749"/>
                  <a:pt x="0" y="68290"/>
                </a:cubicBezTo>
                <a:lnTo>
                  <a:pt x="0" y="77395"/>
                </a:lnTo>
                <a:cubicBezTo>
                  <a:pt x="0" y="84935"/>
                  <a:pt x="6118" y="91053"/>
                  <a:pt x="13658" y="91053"/>
                </a:cubicBezTo>
                <a:lnTo>
                  <a:pt x="45527" y="91053"/>
                </a:lnTo>
                <a:lnTo>
                  <a:pt x="45527" y="113816"/>
                </a:lnTo>
                <a:cubicBezTo>
                  <a:pt x="45527" y="116576"/>
                  <a:pt x="47177" y="119080"/>
                  <a:pt x="49738" y="120133"/>
                </a:cubicBezTo>
                <a:cubicBezTo>
                  <a:pt x="52299" y="121186"/>
                  <a:pt x="55229" y="120617"/>
                  <a:pt x="57193" y="118653"/>
                </a:cubicBezTo>
                <a:lnTo>
                  <a:pt x="98167" y="77680"/>
                </a:lnTo>
                <a:close/>
                <a:moveTo>
                  <a:pt x="100158" y="118369"/>
                </a:moveTo>
                <a:cubicBezTo>
                  <a:pt x="95122" y="118369"/>
                  <a:pt x="91053" y="122438"/>
                  <a:pt x="91053" y="127474"/>
                </a:cubicBezTo>
                <a:cubicBezTo>
                  <a:pt x="91053" y="132511"/>
                  <a:pt x="95122" y="136580"/>
                  <a:pt x="100158" y="136580"/>
                </a:cubicBezTo>
                <a:lnTo>
                  <a:pt x="118369" y="136580"/>
                </a:lnTo>
                <a:cubicBezTo>
                  <a:pt x="133450" y="136580"/>
                  <a:pt x="145685" y="124344"/>
                  <a:pt x="145685" y="109264"/>
                </a:cubicBezTo>
                <a:lnTo>
                  <a:pt x="145685" y="36421"/>
                </a:lnTo>
                <a:cubicBezTo>
                  <a:pt x="145685" y="21341"/>
                  <a:pt x="133450" y="9105"/>
                  <a:pt x="118369" y="9105"/>
                </a:cubicBezTo>
                <a:lnTo>
                  <a:pt x="100158" y="9105"/>
                </a:lnTo>
                <a:cubicBezTo>
                  <a:pt x="95122" y="9105"/>
                  <a:pt x="91053" y="13174"/>
                  <a:pt x="91053" y="18211"/>
                </a:cubicBezTo>
                <a:cubicBezTo>
                  <a:pt x="91053" y="23247"/>
                  <a:pt x="95122" y="27316"/>
                  <a:pt x="100158" y="27316"/>
                </a:cubicBezTo>
                <a:lnTo>
                  <a:pt x="118369" y="27316"/>
                </a:lnTo>
                <a:cubicBezTo>
                  <a:pt x="123405" y="27316"/>
                  <a:pt x="127474" y="31385"/>
                  <a:pt x="127474" y="36421"/>
                </a:cubicBezTo>
                <a:lnTo>
                  <a:pt x="127474" y="109264"/>
                </a:lnTo>
                <a:cubicBezTo>
                  <a:pt x="127474" y="114300"/>
                  <a:pt x="123405" y="118369"/>
                  <a:pt x="118369" y="118369"/>
                </a:cubicBezTo>
                <a:lnTo>
                  <a:pt x="100158" y="118369"/>
                </a:lnTo>
                <a:close/>
              </a:path>
            </a:pathLst>
          </a:custGeom>
          <a:solidFill>
            <a:srgbClr val="FFFFFF"/>
          </a:solidFill>
          <a:ln/>
        </p:spPr>
      </p:sp>
      <p:sp>
        <p:nvSpPr>
          <p:cNvPr id="28" name="Text 26"/>
          <p:cNvSpPr/>
          <p:nvPr/>
        </p:nvSpPr>
        <p:spPr>
          <a:xfrm>
            <a:off x="4900656" y="1547901"/>
            <a:ext cx="1939429" cy="254948"/>
          </a:xfrm>
          <a:prstGeom prst="rect">
            <a:avLst/>
          </a:prstGeom>
          <a:noFill/>
          <a:ln/>
        </p:spPr>
        <p:txBody>
          <a:bodyPr wrap="square" lIns="0" tIns="0" rIns="0" bIns="0" rtlCol="0" anchor="ctr"/>
          <a:lstStyle/>
          <a:p>
            <a:pPr>
              <a:lnSpc>
                <a:spcPct val="120000"/>
              </a:lnSpc>
            </a:pPr>
            <a:r>
              <a:rPr lang="en-US" sz="1434" b="1" dirty="0">
                <a:solidFill>
                  <a:srgbClr val="37474F"/>
                </a:solidFill>
                <a:latin typeface="阿里妈妈数黑体" pitchFamily="34" charset="0"/>
                <a:ea typeface="阿里妈妈数黑体" pitchFamily="34" charset="-122"/>
                <a:cs typeface="阿里妈妈数黑体" pitchFamily="34" charset="-120"/>
              </a:rPr>
              <a:t>Đăng nhập &amp; Bảo mật</a:t>
            </a:r>
            <a:endParaRPr lang="en-US" sz="1600" dirty="0"/>
          </a:p>
        </p:txBody>
      </p:sp>
      <p:sp>
        <p:nvSpPr>
          <p:cNvPr id="29" name="Shape 27"/>
          <p:cNvSpPr/>
          <p:nvPr/>
        </p:nvSpPr>
        <p:spPr>
          <a:xfrm>
            <a:off x="4427180" y="2003167"/>
            <a:ext cx="3332541" cy="1201900"/>
          </a:xfrm>
          <a:custGeom>
            <a:avLst/>
            <a:gdLst/>
            <a:ahLst/>
            <a:cxnLst/>
            <a:rect l="l" t="t" r="r" b="b"/>
            <a:pathLst>
              <a:path w="3332541" h="1201900">
                <a:moveTo>
                  <a:pt x="72847" y="0"/>
                </a:moveTo>
                <a:lnTo>
                  <a:pt x="3259694" y="0"/>
                </a:lnTo>
                <a:cubicBezTo>
                  <a:pt x="3299926" y="0"/>
                  <a:pt x="3332541" y="32615"/>
                  <a:pt x="3332541" y="72847"/>
                </a:cubicBezTo>
                <a:lnTo>
                  <a:pt x="3332541" y="1129053"/>
                </a:lnTo>
                <a:cubicBezTo>
                  <a:pt x="3332541" y="1169285"/>
                  <a:pt x="3299926" y="1201900"/>
                  <a:pt x="3259694" y="1201900"/>
                </a:cubicBezTo>
                <a:lnTo>
                  <a:pt x="72847" y="1201900"/>
                </a:lnTo>
                <a:cubicBezTo>
                  <a:pt x="32642" y="1201900"/>
                  <a:pt x="0" y="1169258"/>
                  <a:pt x="0" y="1129053"/>
                </a:cubicBezTo>
                <a:lnTo>
                  <a:pt x="0" y="72847"/>
                </a:lnTo>
                <a:cubicBezTo>
                  <a:pt x="0" y="32642"/>
                  <a:pt x="32642" y="0"/>
                  <a:pt x="72847" y="0"/>
                </a:cubicBezTo>
                <a:close/>
              </a:path>
            </a:pathLst>
          </a:custGeom>
          <a:solidFill>
            <a:srgbClr val="78909C">
              <a:alpha val="5098"/>
            </a:srgbClr>
          </a:solidFill>
          <a:ln/>
        </p:spPr>
      </p:sp>
      <p:sp>
        <p:nvSpPr>
          <p:cNvPr id="30" name="Shape 28"/>
          <p:cNvSpPr/>
          <p:nvPr/>
        </p:nvSpPr>
        <p:spPr>
          <a:xfrm>
            <a:off x="4554654" y="2148851"/>
            <a:ext cx="145685" cy="145685"/>
          </a:xfrm>
          <a:custGeom>
            <a:avLst/>
            <a:gdLst/>
            <a:ahLst/>
            <a:cxnLst/>
            <a:rect l="l" t="t" r="r" b="b"/>
            <a:pathLst>
              <a:path w="145685" h="145685">
                <a:moveTo>
                  <a:pt x="72842" y="0"/>
                </a:moveTo>
                <a:cubicBezTo>
                  <a:pt x="74151" y="0"/>
                  <a:pt x="75460" y="285"/>
                  <a:pt x="76655" y="825"/>
                </a:cubicBezTo>
                <a:lnTo>
                  <a:pt x="130263" y="23560"/>
                </a:lnTo>
                <a:cubicBezTo>
                  <a:pt x="136523" y="26206"/>
                  <a:pt x="141189" y="32381"/>
                  <a:pt x="141161" y="39836"/>
                </a:cubicBezTo>
                <a:cubicBezTo>
                  <a:pt x="141018" y="68062"/>
                  <a:pt x="129409" y="119706"/>
                  <a:pt x="80383" y="143181"/>
                </a:cubicBezTo>
                <a:cubicBezTo>
                  <a:pt x="75631" y="145457"/>
                  <a:pt x="70111" y="145457"/>
                  <a:pt x="65359" y="143181"/>
                </a:cubicBezTo>
                <a:cubicBezTo>
                  <a:pt x="16304" y="119706"/>
                  <a:pt x="4723" y="68062"/>
                  <a:pt x="4581" y="39836"/>
                </a:cubicBezTo>
                <a:cubicBezTo>
                  <a:pt x="4553" y="32381"/>
                  <a:pt x="9219" y="26206"/>
                  <a:pt x="15479" y="23560"/>
                </a:cubicBezTo>
                <a:lnTo>
                  <a:pt x="69058" y="825"/>
                </a:lnTo>
                <a:cubicBezTo>
                  <a:pt x="70253" y="285"/>
                  <a:pt x="71534" y="0"/>
                  <a:pt x="72842" y="0"/>
                </a:cubicBezTo>
                <a:close/>
                <a:moveTo>
                  <a:pt x="72842" y="19007"/>
                </a:moveTo>
                <a:lnTo>
                  <a:pt x="72842" y="126592"/>
                </a:lnTo>
                <a:cubicBezTo>
                  <a:pt x="112109" y="107585"/>
                  <a:pt x="122665" y="65473"/>
                  <a:pt x="122922" y="40263"/>
                </a:cubicBezTo>
                <a:lnTo>
                  <a:pt x="72842" y="19036"/>
                </a:lnTo>
                <a:lnTo>
                  <a:pt x="72842" y="19036"/>
                </a:lnTo>
                <a:close/>
              </a:path>
            </a:pathLst>
          </a:custGeom>
          <a:solidFill>
            <a:srgbClr val="78909C"/>
          </a:solidFill>
          <a:ln/>
        </p:spPr>
      </p:sp>
      <p:sp>
        <p:nvSpPr>
          <p:cNvPr id="31" name="Text 29"/>
          <p:cNvSpPr/>
          <p:nvPr/>
        </p:nvSpPr>
        <p:spPr>
          <a:xfrm>
            <a:off x="4718550" y="2112430"/>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Kiểm soát truy cập</a:t>
            </a:r>
            <a:endParaRPr lang="en-US" sz="1600" dirty="0"/>
          </a:p>
        </p:txBody>
      </p:sp>
      <p:sp>
        <p:nvSpPr>
          <p:cNvPr id="32" name="Text 30"/>
          <p:cNvSpPr/>
          <p:nvPr/>
        </p:nvSpPr>
        <p:spPr>
          <a:xfrm>
            <a:off x="4536444" y="2403800"/>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Dựa trên </a:t>
            </a:r>
            <a:r>
              <a:rPr lang="en-US" sz="1147" dirty="0">
                <a:solidFill>
                  <a:srgbClr val="78909C"/>
                </a:solidFill>
                <a:highlight>
                  <a:srgbClr val="78909C">
                    <a:alpha val="15000"/>
                  </a:srgbClr>
                </a:highlight>
                <a:latin typeface="MiSans" pitchFamily="34" charset="0"/>
                <a:ea typeface="MiSans" pitchFamily="34" charset="-122"/>
                <a:cs typeface="MiSans" pitchFamily="34" charset="-120"/>
              </a:rPr>
              <a:t>role_id </a:t>
            </a:r>
            <a:r>
              <a:rPr lang="en-US" sz="1147" dirty="0">
                <a:solidFill>
                  <a:srgbClr val="607D8B"/>
                </a:solidFill>
                <a:latin typeface="MiSans" pitchFamily="34" charset="0"/>
                <a:ea typeface="MiSans" pitchFamily="34" charset="-122"/>
                <a:cs typeface="MiSans" pitchFamily="34" charset="-120"/>
              </a:rPr>
              <a:t>tại mỗi phiên</a:t>
            </a:r>
            <a:endParaRPr lang="en-US" sz="1600" dirty="0"/>
          </a:p>
        </p:txBody>
      </p:sp>
      <p:sp>
        <p:nvSpPr>
          <p:cNvPr id="33" name="Shape 31"/>
          <p:cNvSpPr/>
          <p:nvPr/>
        </p:nvSpPr>
        <p:spPr>
          <a:xfrm>
            <a:off x="4536444" y="2758907"/>
            <a:ext cx="54632" cy="54632"/>
          </a:xfrm>
          <a:custGeom>
            <a:avLst/>
            <a:gdLst/>
            <a:ahLst/>
            <a:cxnLst/>
            <a:rect l="l" t="t" r="r" b="b"/>
            <a:pathLst>
              <a:path w="54632" h="54632">
                <a:moveTo>
                  <a:pt x="27316" y="0"/>
                </a:moveTo>
                <a:lnTo>
                  <a:pt x="27316" y="0"/>
                </a:lnTo>
                <a:cubicBezTo>
                  <a:pt x="42392" y="0"/>
                  <a:pt x="54632" y="12240"/>
                  <a:pt x="54632" y="27316"/>
                </a:cubicBezTo>
                <a:lnTo>
                  <a:pt x="54632" y="27316"/>
                </a:lnTo>
                <a:cubicBezTo>
                  <a:pt x="54632" y="42392"/>
                  <a:pt x="42392" y="54632"/>
                  <a:pt x="27316" y="54632"/>
                </a:cubicBezTo>
                <a:lnTo>
                  <a:pt x="27316" y="54632"/>
                </a:lnTo>
                <a:cubicBezTo>
                  <a:pt x="12240" y="54632"/>
                  <a:pt x="0" y="42392"/>
                  <a:pt x="0" y="27316"/>
                </a:cubicBezTo>
                <a:lnTo>
                  <a:pt x="0" y="27316"/>
                </a:lnTo>
                <a:cubicBezTo>
                  <a:pt x="0" y="12240"/>
                  <a:pt x="12240" y="0"/>
                  <a:pt x="27316" y="0"/>
                </a:cubicBezTo>
                <a:close/>
              </a:path>
            </a:pathLst>
          </a:custGeom>
          <a:solidFill>
            <a:srgbClr val="1E88E5"/>
          </a:solidFill>
          <a:ln/>
        </p:spPr>
      </p:sp>
      <p:sp>
        <p:nvSpPr>
          <p:cNvPr id="34" name="Text 32"/>
          <p:cNvSpPr/>
          <p:nvPr/>
        </p:nvSpPr>
        <p:spPr>
          <a:xfrm>
            <a:off x="4663918" y="2695170"/>
            <a:ext cx="1903008" cy="182106"/>
          </a:xfrm>
          <a:prstGeom prst="rect">
            <a:avLst/>
          </a:prstGeom>
          <a:noFill/>
          <a:ln/>
        </p:spPr>
        <p:txBody>
          <a:bodyPr wrap="square" lIns="0" tIns="0" rIns="0" bIns="0" rtlCol="0" anchor="ctr"/>
          <a:lstStyle/>
          <a:p>
            <a:pPr>
              <a:lnSpc>
                <a:spcPct val="120000"/>
              </a:lnSpc>
            </a:pPr>
            <a:r>
              <a:rPr lang="en-US" sz="1004" b="1" dirty="0">
                <a:solidFill>
                  <a:srgbClr val="607D8B"/>
                </a:solidFill>
                <a:latin typeface="MiSans" pitchFamily="34" charset="0"/>
                <a:ea typeface="MiSans" pitchFamily="34" charset="-122"/>
                <a:cs typeface="MiSans" pitchFamily="34" charset="-120"/>
              </a:rPr>
              <a:t>Super Admin &amp; Admin:</a:t>
            </a:r>
            <a:r>
              <a:rPr lang="en-US" sz="1004" dirty="0">
                <a:solidFill>
                  <a:srgbClr val="607D8B"/>
                </a:solidFill>
                <a:latin typeface="MiSans" pitchFamily="34" charset="0"/>
                <a:ea typeface="MiSans" pitchFamily="34" charset="-122"/>
                <a:cs typeface="MiSans" pitchFamily="34" charset="-120"/>
              </a:rPr>
              <a:t> Quản trị</a:t>
            </a:r>
            <a:endParaRPr lang="en-US" sz="1600" dirty="0"/>
          </a:p>
        </p:txBody>
      </p:sp>
      <p:sp>
        <p:nvSpPr>
          <p:cNvPr id="35" name="Shape 33"/>
          <p:cNvSpPr/>
          <p:nvPr/>
        </p:nvSpPr>
        <p:spPr>
          <a:xfrm>
            <a:off x="4536444" y="2977434"/>
            <a:ext cx="54632" cy="54632"/>
          </a:xfrm>
          <a:custGeom>
            <a:avLst/>
            <a:gdLst/>
            <a:ahLst/>
            <a:cxnLst/>
            <a:rect l="l" t="t" r="r" b="b"/>
            <a:pathLst>
              <a:path w="54632" h="54632">
                <a:moveTo>
                  <a:pt x="27316" y="0"/>
                </a:moveTo>
                <a:lnTo>
                  <a:pt x="27316" y="0"/>
                </a:lnTo>
                <a:cubicBezTo>
                  <a:pt x="42392" y="0"/>
                  <a:pt x="54632" y="12240"/>
                  <a:pt x="54632" y="27316"/>
                </a:cubicBezTo>
                <a:lnTo>
                  <a:pt x="54632" y="27316"/>
                </a:lnTo>
                <a:cubicBezTo>
                  <a:pt x="54632" y="42392"/>
                  <a:pt x="42392" y="54632"/>
                  <a:pt x="27316" y="54632"/>
                </a:cubicBezTo>
                <a:lnTo>
                  <a:pt x="27316" y="54632"/>
                </a:lnTo>
                <a:cubicBezTo>
                  <a:pt x="12240" y="54632"/>
                  <a:pt x="0" y="42392"/>
                  <a:pt x="0" y="27316"/>
                </a:cubicBezTo>
                <a:lnTo>
                  <a:pt x="0" y="27316"/>
                </a:lnTo>
                <a:cubicBezTo>
                  <a:pt x="0" y="12240"/>
                  <a:pt x="12240" y="0"/>
                  <a:pt x="27316" y="0"/>
                </a:cubicBezTo>
                <a:close/>
              </a:path>
            </a:pathLst>
          </a:custGeom>
          <a:solidFill>
            <a:srgbClr val="78909C"/>
          </a:solidFill>
          <a:ln/>
        </p:spPr>
      </p:sp>
      <p:sp>
        <p:nvSpPr>
          <p:cNvPr id="36" name="Text 34"/>
          <p:cNvSpPr/>
          <p:nvPr/>
        </p:nvSpPr>
        <p:spPr>
          <a:xfrm>
            <a:off x="4663918" y="2913697"/>
            <a:ext cx="1502375" cy="182106"/>
          </a:xfrm>
          <a:prstGeom prst="rect">
            <a:avLst/>
          </a:prstGeom>
          <a:noFill/>
          <a:ln/>
        </p:spPr>
        <p:txBody>
          <a:bodyPr wrap="square" lIns="0" tIns="0" rIns="0" bIns="0" rtlCol="0" anchor="ctr"/>
          <a:lstStyle/>
          <a:p>
            <a:pPr>
              <a:lnSpc>
                <a:spcPct val="120000"/>
              </a:lnSpc>
            </a:pPr>
            <a:r>
              <a:rPr lang="en-US" sz="1004" b="1" dirty="0">
                <a:solidFill>
                  <a:srgbClr val="607D8B"/>
                </a:solidFill>
                <a:latin typeface="MiSans" pitchFamily="34" charset="0"/>
                <a:ea typeface="MiSans" pitchFamily="34" charset="-122"/>
                <a:cs typeface="MiSans" pitchFamily="34" charset="-120"/>
              </a:rPr>
              <a:t>User:</a:t>
            </a:r>
            <a:r>
              <a:rPr lang="en-US" sz="1004" dirty="0">
                <a:solidFill>
                  <a:srgbClr val="607D8B"/>
                </a:solidFill>
                <a:latin typeface="MiSans" pitchFamily="34" charset="0"/>
                <a:ea typeface="MiSans" pitchFamily="34" charset="-122"/>
                <a:cs typeface="MiSans" pitchFamily="34" charset="-120"/>
              </a:rPr>
              <a:t> Đăng tải sản phẩm</a:t>
            </a:r>
            <a:endParaRPr lang="en-US" sz="1600" dirty="0"/>
          </a:p>
        </p:txBody>
      </p:sp>
      <p:sp>
        <p:nvSpPr>
          <p:cNvPr id="37" name="Shape 35"/>
          <p:cNvSpPr/>
          <p:nvPr/>
        </p:nvSpPr>
        <p:spPr>
          <a:xfrm>
            <a:off x="4427180" y="3314330"/>
            <a:ext cx="3332541" cy="728424"/>
          </a:xfrm>
          <a:custGeom>
            <a:avLst/>
            <a:gdLst/>
            <a:ahLst/>
            <a:cxnLst/>
            <a:rect l="l" t="t" r="r" b="b"/>
            <a:pathLst>
              <a:path w="3332541" h="728424">
                <a:moveTo>
                  <a:pt x="72842" y="0"/>
                </a:moveTo>
                <a:lnTo>
                  <a:pt x="3259698" y="0"/>
                </a:lnTo>
                <a:cubicBezTo>
                  <a:pt x="3299928" y="0"/>
                  <a:pt x="3332541" y="32613"/>
                  <a:pt x="3332541" y="72842"/>
                </a:cubicBezTo>
                <a:lnTo>
                  <a:pt x="3332541" y="655582"/>
                </a:lnTo>
                <a:cubicBezTo>
                  <a:pt x="3332541" y="695812"/>
                  <a:pt x="3299928" y="728424"/>
                  <a:pt x="3259698" y="728424"/>
                </a:cubicBezTo>
                <a:lnTo>
                  <a:pt x="72842" y="728424"/>
                </a:lnTo>
                <a:cubicBezTo>
                  <a:pt x="32613" y="728424"/>
                  <a:pt x="0" y="695812"/>
                  <a:pt x="0" y="655582"/>
                </a:cubicBezTo>
                <a:lnTo>
                  <a:pt x="0" y="72842"/>
                </a:lnTo>
                <a:cubicBezTo>
                  <a:pt x="0" y="32613"/>
                  <a:pt x="32613" y="0"/>
                  <a:pt x="72842" y="0"/>
                </a:cubicBezTo>
                <a:close/>
              </a:path>
            </a:pathLst>
          </a:custGeom>
          <a:solidFill>
            <a:srgbClr val="FF8A65">
              <a:alpha val="5098"/>
            </a:srgbClr>
          </a:solidFill>
          <a:ln/>
        </p:spPr>
      </p:sp>
      <p:sp>
        <p:nvSpPr>
          <p:cNvPr id="38" name="Shape 36"/>
          <p:cNvSpPr/>
          <p:nvPr/>
        </p:nvSpPr>
        <p:spPr>
          <a:xfrm>
            <a:off x="4572865" y="3460015"/>
            <a:ext cx="109264" cy="145685"/>
          </a:xfrm>
          <a:custGeom>
            <a:avLst/>
            <a:gdLst/>
            <a:ahLst/>
            <a:cxnLst/>
            <a:rect l="l" t="t" r="r" b="b"/>
            <a:pathLst>
              <a:path w="109264" h="145685">
                <a:moveTo>
                  <a:pt x="36421" y="27316"/>
                </a:moveTo>
                <a:lnTo>
                  <a:pt x="36421" y="45527"/>
                </a:lnTo>
                <a:lnTo>
                  <a:pt x="72842" y="45527"/>
                </a:lnTo>
                <a:lnTo>
                  <a:pt x="72842" y="27316"/>
                </a:lnTo>
                <a:cubicBezTo>
                  <a:pt x="72842" y="17272"/>
                  <a:pt x="64676" y="9105"/>
                  <a:pt x="54632" y="9105"/>
                </a:cubicBezTo>
                <a:cubicBezTo>
                  <a:pt x="44588" y="9105"/>
                  <a:pt x="36421" y="17272"/>
                  <a:pt x="36421" y="27316"/>
                </a:cubicBezTo>
                <a:close/>
                <a:moveTo>
                  <a:pt x="18211" y="45527"/>
                </a:moveTo>
                <a:lnTo>
                  <a:pt x="18211" y="27316"/>
                </a:lnTo>
                <a:cubicBezTo>
                  <a:pt x="18211" y="7199"/>
                  <a:pt x="34515" y="-9105"/>
                  <a:pt x="54632" y="-9105"/>
                </a:cubicBezTo>
                <a:cubicBezTo>
                  <a:pt x="74749" y="-9105"/>
                  <a:pt x="91053" y="7199"/>
                  <a:pt x="91053" y="27316"/>
                </a:cubicBezTo>
                <a:lnTo>
                  <a:pt x="91053" y="45527"/>
                </a:lnTo>
                <a:cubicBezTo>
                  <a:pt x="101097" y="45527"/>
                  <a:pt x="109264" y="53693"/>
                  <a:pt x="109264" y="63737"/>
                </a:cubicBezTo>
                <a:lnTo>
                  <a:pt x="109264" y="127474"/>
                </a:lnTo>
                <a:cubicBezTo>
                  <a:pt x="109264" y="137519"/>
                  <a:pt x="101097" y="145685"/>
                  <a:pt x="91053" y="145685"/>
                </a:cubicBezTo>
                <a:lnTo>
                  <a:pt x="18211" y="145685"/>
                </a:lnTo>
                <a:cubicBezTo>
                  <a:pt x="8166" y="145685"/>
                  <a:pt x="0" y="137519"/>
                  <a:pt x="0" y="127474"/>
                </a:cubicBezTo>
                <a:lnTo>
                  <a:pt x="0" y="63737"/>
                </a:lnTo>
                <a:cubicBezTo>
                  <a:pt x="0" y="53693"/>
                  <a:pt x="8166" y="45527"/>
                  <a:pt x="18211" y="45527"/>
                </a:cubicBezTo>
                <a:close/>
              </a:path>
            </a:pathLst>
          </a:custGeom>
          <a:solidFill>
            <a:srgbClr val="FF8A65"/>
          </a:solidFill>
          <a:ln/>
        </p:spPr>
      </p:sp>
      <p:sp>
        <p:nvSpPr>
          <p:cNvPr id="39" name="Text 37"/>
          <p:cNvSpPr/>
          <p:nvPr/>
        </p:nvSpPr>
        <p:spPr>
          <a:xfrm>
            <a:off x="4718550" y="3423594"/>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Mã hóa mật khẩu</a:t>
            </a:r>
            <a:endParaRPr lang="en-US" sz="1600" dirty="0"/>
          </a:p>
        </p:txBody>
      </p:sp>
      <p:sp>
        <p:nvSpPr>
          <p:cNvPr id="40" name="Text 38"/>
          <p:cNvSpPr/>
          <p:nvPr/>
        </p:nvSpPr>
        <p:spPr>
          <a:xfrm>
            <a:off x="4536444" y="3714963"/>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Sử dụng </a:t>
            </a:r>
            <a:r>
              <a:rPr lang="en-US" sz="1147" b="1" dirty="0">
                <a:solidFill>
                  <a:srgbClr val="607D8B"/>
                </a:solidFill>
                <a:latin typeface="MiSans" pitchFamily="34" charset="0"/>
                <a:ea typeface="MiSans" pitchFamily="34" charset="-122"/>
                <a:cs typeface="MiSans" pitchFamily="34" charset="-120"/>
              </a:rPr>
              <a:t>Bcrypt</a:t>
            </a:r>
            <a:r>
              <a:rPr lang="en-US" sz="1147" dirty="0">
                <a:solidFill>
                  <a:srgbClr val="607D8B"/>
                </a:solidFill>
                <a:latin typeface="MiSans" pitchFamily="34" charset="0"/>
                <a:ea typeface="MiSans" pitchFamily="34" charset="-122"/>
                <a:cs typeface="MiSans" pitchFamily="34" charset="-120"/>
              </a:rPr>
              <a:t> để mã hóa mật khẩu an toàn</a:t>
            </a:r>
            <a:endParaRPr lang="en-US" sz="1600" dirty="0"/>
          </a:p>
        </p:txBody>
      </p:sp>
      <p:sp>
        <p:nvSpPr>
          <p:cNvPr id="41" name="Shape 39"/>
          <p:cNvSpPr/>
          <p:nvPr/>
        </p:nvSpPr>
        <p:spPr>
          <a:xfrm>
            <a:off x="4427180" y="4152018"/>
            <a:ext cx="3332541" cy="728424"/>
          </a:xfrm>
          <a:custGeom>
            <a:avLst/>
            <a:gdLst/>
            <a:ahLst/>
            <a:cxnLst/>
            <a:rect l="l" t="t" r="r" b="b"/>
            <a:pathLst>
              <a:path w="3332541" h="728424">
                <a:moveTo>
                  <a:pt x="72842" y="0"/>
                </a:moveTo>
                <a:lnTo>
                  <a:pt x="3259698" y="0"/>
                </a:lnTo>
                <a:cubicBezTo>
                  <a:pt x="3299928" y="0"/>
                  <a:pt x="3332541" y="32613"/>
                  <a:pt x="3332541" y="72842"/>
                </a:cubicBezTo>
                <a:lnTo>
                  <a:pt x="3332541" y="655582"/>
                </a:lnTo>
                <a:cubicBezTo>
                  <a:pt x="3332541" y="695812"/>
                  <a:pt x="3299928" y="728424"/>
                  <a:pt x="3259698" y="728424"/>
                </a:cubicBezTo>
                <a:lnTo>
                  <a:pt x="72842" y="728424"/>
                </a:lnTo>
                <a:cubicBezTo>
                  <a:pt x="32613" y="728424"/>
                  <a:pt x="0" y="695812"/>
                  <a:pt x="0" y="655582"/>
                </a:cubicBezTo>
                <a:lnTo>
                  <a:pt x="0" y="72842"/>
                </a:lnTo>
                <a:cubicBezTo>
                  <a:pt x="0" y="32613"/>
                  <a:pt x="32613" y="0"/>
                  <a:pt x="72842" y="0"/>
                </a:cubicBezTo>
                <a:close/>
              </a:path>
            </a:pathLst>
          </a:custGeom>
          <a:solidFill>
            <a:srgbClr val="1E88E5">
              <a:alpha val="5098"/>
            </a:srgbClr>
          </a:solidFill>
          <a:ln/>
        </p:spPr>
      </p:sp>
      <p:sp>
        <p:nvSpPr>
          <p:cNvPr id="42" name="Shape 40"/>
          <p:cNvSpPr/>
          <p:nvPr/>
        </p:nvSpPr>
        <p:spPr>
          <a:xfrm>
            <a:off x="4545549" y="4297703"/>
            <a:ext cx="163895" cy="145685"/>
          </a:xfrm>
          <a:custGeom>
            <a:avLst/>
            <a:gdLst/>
            <a:ahLst/>
            <a:cxnLst/>
            <a:rect l="l" t="t" r="r" b="b"/>
            <a:pathLst>
              <a:path w="163895" h="145685">
                <a:moveTo>
                  <a:pt x="81948" y="18211"/>
                </a:moveTo>
                <a:cubicBezTo>
                  <a:pt x="112109" y="18211"/>
                  <a:pt x="136580" y="42681"/>
                  <a:pt x="136580" y="72842"/>
                </a:cubicBezTo>
                <a:cubicBezTo>
                  <a:pt x="136580" y="103004"/>
                  <a:pt x="112109" y="127474"/>
                  <a:pt x="81948" y="127474"/>
                </a:cubicBezTo>
                <a:cubicBezTo>
                  <a:pt x="63396" y="127474"/>
                  <a:pt x="46978" y="118227"/>
                  <a:pt x="37104" y="104057"/>
                </a:cubicBezTo>
                <a:cubicBezTo>
                  <a:pt x="34230" y="99931"/>
                  <a:pt x="28539" y="98935"/>
                  <a:pt x="24414" y="101809"/>
                </a:cubicBezTo>
                <a:cubicBezTo>
                  <a:pt x="20288" y="104683"/>
                  <a:pt x="19292" y="110373"/>
                  <a:pt x="22166" y="114499"/>
                </a:cubicBezTo>
                <a:cubicBezTo>
                  <a:pt x="35312" y="133336"/>
                  <a:pt x="57193" y="145685"/>
                  <a:pt x="81948" y="145685"/>
                </a:cubicBezTo>
                <a:cubicBezTo>
                  <a:pt x="122182" y="145685"/>
                  <a:pt x="154790" y="113076"/>
                  <a:pt x="154790" y="72842"/>
                </a:cubicBezTo>
                <a:cubicBezTo>
                  <a:pt x="154790" y="32608"/>
                  <a:pt x="122182" y="0"/>
                  <a:pt x="81948" y="0"/>
                </a:cubicBezTo>
                <a:cubicBezTo>
                  <a:pt x="57563" y="0"/>
                  <a:pt x="35994" y="11979"/>
                  <a:pt x="22763" y="30360"/>
                </a:cubicBezTo>
                <a:lnTo>
                  <a:pt x="22763" y="22763"/>
                </a:lnTo>
                <a:cubicBezTo>
                  <a:pt x="22763" y="17727"/>
                  <a:pt x="18694" y="13658"/>
                  <a:pt x="13658" y="13658"/>
                </a:cubicBezTo>
                <a:cubicBezTo>
                  <a:pt x="8622" y="13658"/>
                  <a:pt x="4553" y="17727"/>
                  <a:pt x="4553" y="22763"/>
                </a:cubicBezTo>
                <a:lnTo>
                  <a:pt x="4553" y="54632"/>
                </a:lnTo>
                <a:cubicBezTo>
                  <a:pt x="4553" y="59668"/>
                  <a:pt x="8622" y="63737"/>
                  <a:pt x="13658" y="63737"/>
                </a:cubicBezTo>
                <a:lnTo>
                  <a:pt x="20658" y="63737"/>
                </a:lnTo>
                <a:cubicBezTo>
                  <a:pt x="20800" y="63737"/>
                  <a:pt x="20942" y="63737"/>
                  <a:pt x="21084" y="63737"/>
                </a:cubicBezTo>
                <a:lnTo>
                  <a:pt x="45555" y="63737"/>
                </a:lnTo>
                <a:cubicBezTo>
                  <a:pt x="50591" y="63737"/>
                  <a:pt x="54660" y="59668"/>
                  <a:pt x="54660" y="54632"/>
                </a:cubicBezTo>
                <a:cubicBezTo>
                  <a:pt x="54660" y="49595"/>
                  <a:pt x="50591" y="45527"/>
                  <a:pt x="45555" y="45527"/>
                </a:cubicBezTo>
                <a:lnTo>
                  <a:pt x="34657" y="45527"/>
                </a:lnTo>
                <a:cubicBezTo>
                  <a:pt x="44075" y="29194"/>
                  <a:pt x="61745" y="18211"/>
                  <a:pt x="81948" y="18211"/>
                </a:cubicBezTo>
                <a:close/>
                <a:moveTo>
                  <a:pt x="88777" y="43250"/>
                </a:moveTo>
                <a:cubicBezTo>
                  <a:pt x="88777" y="39466"/>
                  <a:pt x="85732" y="36421"/>
                  <a:pt x="81948" y="36421"/>
                </a:cubicBezTo>
                <a:cubicBezTo>
                  <a:pt x="78163" y="36421"/>
                  <a:pt x="75119" y="39466"/>
                  <a:pt x="75119" y="43250"/>
                </a:cubicBezTo>
                <a:lnTo>
                  <a:pt x="75119" y="72842"/>
                </a:lnTo>
                <a:cubicBezTo>
                  <a:pt x="75119" y="74663"/>
                  <a:pt x="75830" y="76399"/>
                  <a:pt x="77111" y="77680"/>
                </a:cubicBezTo>
                <a:lnTo>
                  <a:pt x="97597" y="98167"/>
                </a:lnTo>
                <a:cubicBezTo>
                  <a:pt x="100272" y="100841"/>
                  <a:pt x="104597" y="100841"/>
                  <a:pt x="107243" y="98167"/>
                </a:cubicBezTo>
                <a:cubicBezTo>
                  <a:pt x="109890" y="95492"/>
                  <a:pt x="109918" y="91167"/>
                  <a:pt x="107243" y="88521"/>
                </a:cubicBezTo>
                <a:lnTo>
                  <a:pt x="88748" y="70025"/>
                </a:lnTo>
                <a:lnTo>
                  <a:pt x="88748" y="43250"/>
                </a:lnTo>
                <a:close/>
              </a:path>
            </a:pathLst>
          </a:custGeom>
          <a:solidFill>
            <a:srgbClr val="1E88E5"/>
          </a:solidFill>
          <a:ln/>
        </p:spPr>
      </p:sp>
      <p:sp>
        <p:nvSpPr>
          <p:cNvPr id="43" name="Text 41"/>
          <p:cNvSpPr/>
          <p:nvPr/>
        </p:nvSpPr>
        <p:spPr>
          <a:xfrm>
            <a:off x="4718550" y="4261282"/>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Nhật ký đăng nhập</a:t>
            </a:r>
            <a:endParaRPr lang="en-US" sz="1600" dirty="0"/>
          </a:p>
        </p:txBody>
      </p:sp>
      <p:sp>
        <p:nvSpPr>
          <p:cNvPr id="44" name="Text 42"/>
          <p:cNvSpPr/>
          <p:nvPr/>
        </p:nvSpPr>
        <p:spPr>
          <a:xfrm>
            <a:off x="4536444" y="4552651"/>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Ghi lại mọi hoạt động đăng nhập để giám sát</a:t>
            </a:r>
            <a:endParaRPr lang="en-US" sz="1600" dirty="0"/>
          </a:p>
        </p:txBody>
      </p:sp>
      <p:sp>
        <p:nvSpPr>
          <p:cNvPr id="45" name="Shape 43"/>
          <p:cNvSpPr/>
          <p:nvPr/>
        </p:nvSpPr>
        <p:spPr>
          <a:xfrm>
            <a:off x="4427180" y="5729783"/>
            <a:ext cx="3332541" cy="728424"/>
          </a:xfrm>
          <a:custGeom>
            <a:avLst/>
            <a:gdLst/>
            <a:ahLst/>
            <a:cxnLst/>
            <a:rect l="l" t="t" r="r" b="b"/>
            <a:pathLst>
              <a:path w="3332541" h="728424">
                <a:moveTo>
                  <a:pt x="72842" y="0"/>
                </a:moveTo>
                <a:lnTo>
                  <a:pt x="3259698" y="0"/>
                </a:lnTo>
                <a:cubicBezTo>
                  <a:pt x="3299928" y="0"/>
                  <a:pt x="3332541" y="32613"/>
                  <a:pt x="3332541" y="72842"/>
                </a:cubicBezTo>
                <a:lnTo>
                  <a:pt x="3332541" y="655582"/>
                </a:lnTo>
                <a:cubicBezTo>
                  <a:pt x="3332541" y="695812"/>
                  <a:pt x="3299928" y="728424"/>
                  <a:pt x="3259698" y="728424"/>
                </a:cubicBezTo>
                <a:lnTo>
                  <a:pt x="72842" y="728424"/>
                </a:lnTo>
                <a:cubicBezTo>
                  <a:pt x="32613" y="728424"/>
                  <a:pt x="0" y="695812"/>
                  <a:pt x="0" y="655582"/>
                </a:cubicBezTo>
                <a:lnTo>
                  <a:pt x="0" y="72842"/>
                </a:lnTo>
                <a:cubicBezTo>
                  <a:pt x="0" y="32613"/>
                  <a:pt x="32613" y="0"/>
                  <a:pt x="72842" y="0"/>
                </a:cubicBezTo>
                <a:close/>
              </a:path>
            </a:pathLst>
          </a:custGeom>
          <a:solidFill>
            <a:srgbClr val="78909C">
              <a:alpha val="5098"/>
            </a:srgbClr>
          </a:solidFill>
          <a:ln/>
        </p:spPr>
      </p:sp>
      <p:sp>
        <p:nvSpPr>
          <p:cNvPr id="46" name="Shape 44"/>
          <p:cNvSpPr/>
          <p:nvPr/>
        </p:nvSpPr>
        <p:spPr>
          <a:xfrm>
            <a:off x="4554654" y="5875468"/>
            <a:ext cx="145685" cy="145685"/>
          </a:xfrm>
          <a:custGeom>
            <a:avLst/>
            <a:gdLst/>
            <a:ahLst/>
            <a:cxnLst/>
            <a:rect l="l" t="t" r="r" b="b"/>
            <a:pathLst>
              <a:path w="145685" h="145685">
                <a:moveTo>
                  <a:pt x="95606" y="100158"/>
                </a:moveTo>
                <a:cubicBezTo>
                  <a:pt x="123263" y="100158"/>
                  <a:pt x="145685" y="77737"/>
                  <a:pt x="145685" y="50079"/>
                </a:cubicBezTo>
                <a:cubicBezTo>
                  <a:pt x="145685" y="22422"/>
                  <a:pt x="123263" y="0"/>
                  <a:pt x="95606" y="0"/>
                </a:cubicBezTo>
                <a:cubicBezTo>
                  <a:pt x="67948" y="0"/>
                  <a:pt x="45527" y="22422"/>
                  <a:pt x="45527" y="50079"/>
                </a:cubicBezTo>
                <a:cubicBezTo>
                  <a:pt x="45527" y="55400"/>
                  <a:pt x="46352" y="60550"/>
                  <a:pt x="47888" y="65359"/>
                </a:cubicBezTo>
                <a:lnTo>
                  <a:pt x="1992" y="111255"/>
                </a:lnTo>
                <a:cubicBezTo>
                  <a:pt x="711" y="112536"/>
                  <a:pt x="0" y="114272"/>
                  <a:pt x="0" y="116093"/>
                </a:cubicBezTo>
                <a:lnTo>
                  <a:pt x="0" y="138856"/>
                </a:lnTo>
                <a:cubicBezTo>
                  <a:pt x="0" y="142640"/>
                  <a:pt x="3045" y="145685"/>
                  <a:pt x="6829" y="145685"/>
                </a:cubicBezTo>
                <a:lnTo>
                  <a:pt x="29592" y="145685"/>
                </a:lnTo>
                <a:cubicBezTo>
                  <a:pt x="33377" y="145685"/>
                  <a:pt x="36421" y="142640"/>
                  <a:pt x="36421" y="138856"/>
                </a:cubicBezTo>
                <a:lnTo>
                  <a:pt x="36421" y="127474"/>
                </a:lnTo>
                <a:lnTo>
                  <a:pt x="47803" y="127474"/>
                </a:lnTo>
                <a:cubicBezTo>
                  <a:pt x="51587" y="127474"/>
                  <a:pt x="54632" y="124430"/>
                  <a:pt x="54632" y="120645"/>
                </a:cubicBezTo>
                <a:lnTo>
                  <a:pt x="54632" y="109264"/>
                </a:lnTo>
                <a:lnTo>
                  <a:pt x="66013" y="109264"/>
                </a:lnTo>
                <a:cubicBezTo>
                  <a:pt x="67835" y="109264"/>
                  <a:pt x="69570" y="108552"/>
                  <a:pt x="70851" y="107272"/>
                </a:cubicBezTo>
                <a:lnTo>
                  <a:pt x="80326" y="97797"/>
                </a:lnTo>
                <a:cubicBezTo>
                  <a:pt x="85135" y="99333"/>
                  <a:pt x="90285" y="100158"/>
                  <a:pt x="95606" y="100158"/>
                </a:cubicBezTo>
                <a:close/>
                <a:moveTo>
                  <a:pt x="106987" y="27316"/>
                </a:moveTo>
                <a:cubicBezTo>
                  <a:pt x="113269" y="27316"/>
                  <a:pt x="118369" y="32416"/>
                  <a:pt x="118369" y="38698"/>
                </a:cubicBezTo>
                <a:cubicBezTo>
                  <a:pt x="118369" y="44979"/>
                  <a:pt x="113269" y="50079"/>
                  <a:pt x="106987" y="50079"/>
                </a:cubicBezTo>
                <a:cubicBezTo>
                  <a:pt x="100706" y="50079"/>
                  <a:pt x="95606" y="44979"/>
                  <a:pt x="95606" y="38698"/>
                </a:cubicBezTo>
                <a:cubicBezTo>
                  <a:pt x="95606" y="32416"/>
                  <a:pt x="100706" y="27316"/>
                  <a:pt x="106987" y="27316"/>
                </a:cubicBezTo>
                <a:close/>
              </a:path>
            </a:pathLst>
          </a:custGeom>
          <a:solidFill>
            <a:srgbClr val="78909C"/>
          </a:solidFill>
          <a:ln/>
        </p:spPr>
      </p:sp>
      <p:sp>
        <p:nvSpPr>
          <p:cNvPr id="47" name="Text 45"/>
          <p:cNvSpPr/>
          <p:nvPr/>
        </p:nvSpPr>
        <p:spPr>
          <a:xfrm>
            <a:off x="4718550" y="5839046"/>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Khôi phục mật khẩu</a:t>
            </a:r>
            <a:endParaRPr lang="en-US" sz="1600" dirty="0"/>
          </a:p>
        </p:txBody>
      </p:sp>
      <p:sp>
        <p:nvSpPr>
          <p:cNvPr id="48" name="Text 46"/>
          <p:cNvSpPr/>
          <p:nvPr/>
        </p:nvSpPr>
        <p:spPr>
          <a:xfrm>
            <a:off x="4536444" y="6130416"/>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Qua email với bảng </a:t>
            </a:r>
            <a:r>
              <a:rPr lang="en-US" sz="1147" b="1" dirty="0">
                <a:solidFill>
                  <a:srgbClr val="607D8B"/>
                </a:solidFill>
                <a:latin typeface="MiSans" pitchFamily="34" charset="0"/>
                <a:ea typeface="MiSans" pitchFamily="34" charset="-122"/>
                <a:cs typeface="MiSans" pitchFamily="34" charset="-120"/>
              </a:rPr>
              <a:t>password_requests</a:t>
            </a:r>
            <a:endParaRPr lang="en-US" sz="1600" dirty="0"/>
          </a:p>
        </p:txBody>
      </p:sp>
      <p:sp>
        <p:nvSpPr>
          <p:cNvPr id="49" name="Shape 47"/>
          <p:cNvSpPr/>
          <p:nvPr/>
        </p:nvSpPr>
        <p:spPr>
          <a:xfrm>
            <a:off x="8125936" y="1311164"/>
            <a:ext cx="3696753" cy="5326602"/>
          </a:xfrm>
          <a:custGeom>
            <a:avLst/>
            <a:gdLst/>
            <a:ahLst/>
            <a:cxnLst/>
            <a:rect l="l" t="t" r="r" b="b"/>
            <a:pathLst>
              <a:path w="3696753" h="5326602">
                <a:moveTo>
                  <a:pt x="145689" y="0"/>
                </a:moveTo>
                <a:lnTo>
                  <a:pt x="3551064" y="0"/>
                </a:lnTo>
                <a:cubicBezTo>
                  <a:pt x="3631526" y="0"/>
                  <a:pt x="3696753" y="65227"/>
                  <a:pt x="3696753" y="145689"/>
                </a:cubicBezTo>
                <a:lnTo>
                  <a:pt x="3696753" y="5180913"/>
                </a:lnTo>
                <a:cubicBezTo>
                  <a:pt x="3696753" y="5261375"/>
                  <a:pt x="3631526" y="5326602"/>
                  <a:pt x="3551064" y="5326602"/>
                </a:cubicBezTo>
                <a:lnTo>
                  <a:pt x="145689" y="5326602"/>
                </a:lnTo>
                <a:cubicBezTo>
                  <a:pt x="65227" y="5326602"/>
                  <a:pt x="0" y="5261375"/>
                  <a:pt x="0" y="5180913"/>
                </a:cubicBezTo>
                <a:lnTo>
                  <a:pt x="0" y="145689"/>
                </a:lnTo>
                <a:cubicBezTo>
                  <a:pt x="0" y="65227"/>
                  <a:pt x="65227" y="0"/>
                  <a:pt x="145689" y="0"/>
                </a:cubicBezTo>
                <a:close/>
              </a:path>
            </a:pathLst>
          </a:custGeom>
          <a:solidFill>
            <a:srgbClr val="FFFFFF"/>
          </a:solidFill>
          <a:ln/>
          <a:effectLst>
            <a:outerShdw blurRad="136580" dist="91053" dir="5400000" algn="bl" rotWithShape="0">
              <a:srgbClr val="000000">
                <a:alpha val="10196"/>
              </a:srgbClr>
            </a:outerShdw>
          </a:effectLst>
        </p:spPr>
      </p:sp>
      <p:sp>
        <p:nvSpPr>
          <p:cNvPr id="50" name="Shape 48">
            <a:hlinkClick r:id="rId5" action="ppaction://hlinksldjump"/>
          </p:cNvPr>
          <p:cNvSpPr/>
          <p:nvPr/>
        </p:nvSpPr>
        <p:spPr>
          <a:xfrm>
            <a:off x="8308042" y="1493270"/>
            <a:ext cx="364212" cy="364212"/>
          </a:xfrm>
          <a:custGeom>
            <a:avLst/>
            <a:gdLst/>
            <a:ahLst/>
            <a:cxnLst/>
            <a:rect l="l" t="t" r="r" b="b"/>
            <a:pathLst>
              <a:path w="364212" h="364212">
                <a:moveTo>
                  <a:pt x="72842" y="0"/>
                </a:moveTo>
                <a:lnTo>
                  <a:pt x="291370" y="0"/>
                </a:lnTo>
                <a:cubicBezTo>
                  <a:pt x="331599" y="0"/>
                  <a:pt x="364212" y="32613"/>
                  <a:pt x="364212" y="72842"/>
                </a:cubicBezTo>
                <a:lnTo>
                  <a:pt x="364212" y="291370"/>
                </a:lnTo>
                <a:cubicBezTo>
                  <a:pt x="364212" y="331599"/>
                  <a:pt x="331599" y="364212"/>
                  <a:pt x="291370" y="364212"/>
                </a:cubicBezTo>
                <a:lnTo>
                  <a:pt x="72842" y="364212"/>
                </a:lnTo>
                <a:cubicBezTo>
                  <a:pt x="32613" y="364212"/>
                  <a:pt x="0" y="331599"/>
                  <a:pt x="0" y="291370"/>
                </a:cubicBezTo>
                <a:lnTo>
                  <a:pt x="0" y="72842"/>
                </a:lnTo>
                <a:cubicBezTo>
                  <a:pt x="0" y="32613"/>
                  <a:pt x="32613" y="0"/>
                  <a:pt x="72842" y="0"/>
                </a:cubicBezTo>
                <a:close/>
              </a:path>
            </a:pathLst>
          </a:custGeom>
          <a:solidFill>
            <a:srgbClr val="FF8A65"/>
          </a:solidFill>
          <a:ln/>
        </p:spPr>
      </p:sp>
      <p:sp>
        <p:nvSpPr>
          <p:cNvPr id="51" name="Shape 49"/>
          <p:cNvSpPr/>
          <p:nvPr/>
        </p:nvSpPr>
        <p:spPr>
          <a:xfrm>
            <a:off x="8426411" y="1602533"/>
            <a:ext cx="127474" cy="145685"/>
          </a:xfrm>
          <a:custGeom>
            <a:avLst/>
            <a:gdLst/>
            <a:ahLst/>
            <a:cxnLst/>
            <a:rect l="l" t="t" r="r" b="b"/>
            <a:pathLst>
              <a:path w="127474" h="145685">
                <a:moveTo>
                  <a:pt x="72842" y="31100"/>
                </a:moveTo>
                <a:lnTo>
                  <a:pt x="72842" y="91053"/>
                </a:lnTo>
                <a:cubicBezTo>
                  <a:pt x="72842" y="96089"/>
                  <a:pt x="68773" y="100158"/>
                  <a:pt x="63737" y="100158"/>
                </a:cubicBezTo>
                <a:cubicBezTo>
                  <a:pt x="58701" y="100158"/>
                  <a:pt x="54632" y="96089"/>
                  <a:pt x="54632" y="91053"/>
                </a:cubicBezTo>
                <a:lnTo>
                  <a:pt x="54632" y="31100"/>
                </a:lnTo>
                <a:lnTo>
                  <a:pt x="42852" y="42880"/>
                </a:lnTo>
                <a:cubicBezTo>
                  <a:pt x="39295" y="46437"/>
                  <a:pt x="33519" y="46437"/>
                  <a:pt x="29962" y="42880"/>
                </a:cubicBezTo>
                <a:cubicBezTo>
                  <a:pt x="26405" y="39324"/>
                  <a:pt x="26405" y="33547"/>
                  <a:pt x="29962" y="29991"/>
                </a:cubicBezTo>
                <a:lnTo>
                  <a:pt x="57278" y="2675"/>
                </a:lnTo>
                <a:cubicBezTo>
                  <a:pt x="60835" y="-882"/>
                  <a:pt x="66611" y="-882"/>
                  <a:pt x="70168" y="2675"/>
                </a:cubicBezTo>
                <a:lnTo>
                  <a:pt x="97484" y="29991"/>
                </a:lnTo>
                <a:cubicBezTo>
                  <a:pt x="101040" y="33547"/>
                  <a:pt x="101040" y="39324"/>
                  <a:pt x="97484" y="42880"/>
                </a:cubicBezTo>
                <a:cubicBezTo>
                  <a:pt x="93927" y="46437"/>
                  <a:pt x="88151" y="46437"/>
                  <a:pt x="84594" y="42880"/>
                </a:cubicBezTo>
                <a:lnTo>
                  <a:pt x="72842" y="31100"/>
                </a:lnTo>
                <a:close/>
                <a:moveTo>
                  <a:pt x="63737" y="113816"/>
                </a:moveTo>
                <a:cubicBezTo>
                  <a:pt x="76314" y="113816"/>
                  <a:pt x="86500" y="103630"/>
                  <a:pt x="86500" y="91053"/>
                </a:cubicBezTo>
                <a:lnTo>
                  <a:pt x="109264" y="91053"/>
                </a:lnTo>
                <a:cubicBezTo>
                  <a:pt x="119308" y="91053"/>
                  <a:pt x="127474" y="99219"/>
                  <a:pt x="127474" y="109264"/>
                </a:cubicBezTo>
                <a:lnTo>
                  <a:pt x="127474" y="118369"/>
                </a:lnTo>
                <a:cubicBezTo>
                  <a:pt x="127474" y="128413"/>
                  <a:pt x="119308" y="136580"/>
                  <a:pt x="109264" y="136580"/>
                </a:cubicBezTo>
                <a:lnTo>
                  <a:pt x="18211" y="136580"/>
                </a:lnTo>
                <a:cubicBezTo>
                  <a:pt x="8166" y="136580"/>
                  <a:pt x="0" y="128413"/>
                  <a:pt x="0" y="118369"/>
                </a:cubicBezTo>
                <a:lnTo>
                  <a:pt x="0" y="109264"/>
                </a:lnTo>
                <a:cubicBezTo>
                  <a:pt x="0" y="99219"/>
                  <a:pt x="8166" y="91053"/>
                  <a:pt x="18211" y="91053"/>
                </a:cubicBezTo>
                <a:lnTo>
                  <a:pt x="40974" y="91053"/>
                </a:lnTo>
                <a:cubicBezTo>
                  <a:pt x="40974" y="103630"/>
                  <a:pt x="51160" y="113816"/>
                  <a:pt x="63737" y="113816"/>
                </a:cubicBezTo>
                <a:close/>
                <a:moveTo>
                  <a:pt x="104711" y="120645"/>
                </a:moveTo>
                <a:cubicBezTo>
                  <a:pt x="108480" y="120645"/>
                  <a:pt x="111540" y="117585"/>
                  <a:pt x="111540" y="113816"/>
                </a:cubicBezTo>
                <a:cubicBezTo>
                  <a:pt x="111540" y="110047"/>
                  <a:pt x="108480" y="106987"/>
                  <a:pt x="104711" y="106987"/>
                </a:cubicBezTo>
                <a:cubicBezTo>
                  <a:pt x="100942" y="106987"/>
                  <a:pt x="97882" y="110047"/>
                  <a:pt x="97882" y="113816"/>
                </a:cubicBezTo>
                <a:cubicBezTo>
                  <a:pt x="97882" y="117585"/>
                  <a:pt x="100942" y="120645"/>
                  <a:pt x="104711" y="120645"/>
                </a:cubicBezTo>
                <a:close/>
              </a:path>
            </a:pathLst>
          </a:custGeom>
          <a:solidFill>
            <a:srgbClr val="FFFFFF"/>
          </a:solidFill>
          <a:ln/>
        </p:spPr>
      </p:sp>
      <p:sp>
        <p:nvSpPr>
          <p:cNvPr id="52" name="Text 50"/>
          <p:cNvSpPr/>
          <p:nvPr/>
        </p:nvSpPr>
        <p:spPr>
          <a:xfrm>
            <a:off x="8781518" y="1547901"/>
            <a:ext cx="1629849" cy="254948"/>
          </a:xfrm>
          <a:prstGeom prst="rect">
            <a:avLst/>
          </a:prstGeom>
          <a:noFill/>
          <a:ln/>
        </p:spPr>
        <p:txBody>
          <a:bodyPr wrap="square" lIns="0" tIns="0" rIns="0" bIns="0" rtlCol="0" anchor="ctr"/>
          <a:lstStyle/>
          <a:p>
            <a:pPr>
              <a:lnSpc>
                <a:spcPct val="120000"/>
              </a:lnSpc>
            </a:pPr>
            <a:r>
              <a:rPr lang="en-US" sz="1434" b="1" dirty="0">
                <a:solidFill>
                  <a:srgbClr val="37474F"/>
                </a:solidFill>
                <a:latin typeface="阿里妈妈数黑体" pitchFamily="34" charset="0"/>
                <a:ea typeface="阿里妈妈数黑体" pitchFamily="34" charset="-122"/>
                <a:cs typeface="阿里妈妈数黑体" pitchFamily="34" charset="-120"/>
              </a:rPr>
              <a:t>Quản lý sản phẩm</a:t>
            </a:r>
            <a:endParaRPr lang="en-US" sz="1600" dirty="0"/>
          </a:p>
        </p:txBody>
      </p:sp>
      <p:sp>
        <p:nvSpPr>
          <p:cNvPr id="53" name="Shape 51"/>
          <p:cNvSpPr/>
          <p:nvPr/>
        </p:nvSpPr>
        <p:spPr>
          <a:xfrm>
            <a:off x="8308042" y="2003167"/>
            <a:ext cx="3332541" cy="1028899"/>
          </a:xfrm>
          <a:custGeom>
            <a:avLst/>
            <a:gdLst/>
            <a:ahLst/>
            <a:cxnLst/>
            <a:rect l="l" t="t" r="r" b="b"/>
            <a:pathLst>
              <a:path w="3332541" h="1028899">
                <a:moveTo>
                  <a:pt x="72846" y="0"/>
                </a:moveTo>
                <a:lnTo>
                  <a:pt x="3259695" y="0"/>
                </a:lnTo>
                <a:cubicBezTo>
                  <a:pt x="3299926" y="0"/>
                  <a:pt x="3332541" y="32614"/>
                  <a:pt x="3332541" y="72846"/>
                </a:cubicBezTo>
                <a:lnTo>
                  <a:pt x="3332541" y="956053"/>
                </a:lnTo>
                <a:cubicBezTo>
                  <a:pt x="3332541" y="996285"/>
                  <a:pt x="3299926" y="1028899"/>
                  <a:pt x="3259695" y="1028899"/>
                </a:cubicBezTo>
                <a:lnTo>
                  <a:pt x="72846" y="1028899"/>
                </a:lnTo>
                <a:cubicBezTo>
                  <a:pt x="32614" y="1028899"/>
                  <a:pt x="0" y="996285"/>
                  <a:pt x="0" y="956053"/>
                </a:cubicBezTo>
                <a:lnTo>
                  <a:pt x="0" y="72846"/>
                </a:lnTo>
                <a:cubicBezTo>
                  <a:pt x="0" y="32641"/>
                  <a:pt x="32641" y="0"/>
                  <a:pt x="72846" y="0"/>
                </a:cubicBezTo>
                <a:close/>
              </a:path>
            </a:pathLst>
          </a:custGeom>
          <a:solidFill>
            <a:srgbClr val="FF8A65">
              <a:alpha val="5098"/>
            </a:srgbClr>
          </a:solidFill>
          <a:ln/>
        </p:spPr>
      </p:sp>
      <p:sp>
        <p:nvSpPr>
          <p:cNvPr id="54" name="Shape 52"/>
          <p:cNvSpPr/>
          <p:nvPr/>
        </p:nvSpPr>
        <p:spPr>
          <a:xfrm>
            <a:off x="8426411" y="2148851"/>
            <a:ext cx="163895" cy="145685"/>
          </a:xfrm>
          <a:custGeom>
            <a:avLst/>
            <a:gdLst/>
            <a:ahLst/>
            <a:cxnLst/>
            <a:rect l="l" t="t" r="r" b="b"/>
            <a:pathLst>
              <a:path w="163895" h="145685">
                <a:moveTo>
                  <a:pt x="40974" y="136580"/>
                </a:moveTo>
                <a:cubicBezTo>
                  <a:pt x="18353" y="136580"/>
                  <a:pt x="0" y="118227"/>
                  <a:pt x="0" y="95606"/>
                </a:cubicBezTo>
                <a:cubicBezTo>
                  <a:pt x="0" y="77566"/>
                  <a:pt x="11666" y="62258"/>
                  <a:pt x="27857" y="56766"/>
                </a:cubicBezTo>
                <a:cubicBezTo>
                  <a:pt x="27487" y="54575"/>
                  <a:pt x="27316" y="52355"/>
                  <a:pt x="27316" y="50079"/>
                </a:cubicBezTo>
                <a:cubicBezTo>
                  <a:pt x="27316" y="27458"/>
                  <a:pt x="45669" y="9105"/>
                  <a:pt x="68290" y="9105"/>
                </a:cubicBezTo>
                <a:cubicBezTo>
                  <a:pt x="84053" y="9105"/>
                  <a:pt x="97740" y="18011"/>
                  <a:pt x="104597" y="31043"/>
                </a:cubicBezTo>
                <a:cubicBezTo>
                  <a:pt x="108638" y="28682"/>
                  <a:pt x="113361" y="27316"/>
                  <a:pt x="118369" y="27316"/>
                </a:cubicBezTo>
                <a:cubicBezTo>
                  <a:pt x="133450" y="27316"/>
                  <a:pt x="145685" y="39551"/>
                  <a:pt x="145685" y="54632"/>
                </a:cubicBezTo>
                <a:cubicBezTo>
                  <a:pt x="145685" y="59099"/>
                  <a:pt x="144604" y="63339"/>
                  <a:pt x="142697" y="67066"/>
                </a:cubicBezTo>
                <a:cubicBezTo>
                  <a:pt x="155217" y="72842"/>
                  <a:pt x="163895" y="85476"/>
                  <a:pt x="163895" y="100158"/>
                </a:cubicBezTo>
                <a:cubicBezTo>
                  <a:pt x="163895" y="120275"/>
                  <a:pt x="147591" y="136580"/>
                  <a:pt x="127474" y="136580"/>
                </a:cubicBezTo>
                <a:lnTo>
                  <a:pt x="40974" y="136580"/>
                </a:lnTo>
                <a:close/>
                <a:moveTo>
                  <a:pt x="86785" y="54347"/>
                </a:moveTo>
                <a:cubicBezTo>
                  <a:pt x="84110" y="51673"/>
                  <a:pt x="79785" y="51673"/>
                  <a:pt x="77139" y="54347"/>
                </a:cubicBezTo>
                <a:lnTo>
                  <a:pt x="56652" y="74834"/>
                </a:lnTo>
                <a:cubicBezTo>
                  <a:pt x="53977" y="77509"/>
                  <a:pt x="53977" y="81834"/>
                  <a:pt x="56652" y="84480"/>
                </a:cubicBezTo>
                <a:cubicBezTo>
                  <a:pt x="59327" y="87126"/>
                  <a:pt x="63652" y="87155"/>
                  <a:pt x="66298" y="84480"/>
                </a:cubicBezTo>
                <a:lnTo>
                  <a:pt x="75119" y="75659"/>
                </a:lnTo>
                <a:lnTo>
                  <a:pt x="75119" y="104711"/>
                </a:lnTo>
                <a:cubicBezTo>
                  <a:pt x="75119" y="108495"/>
                  <a:pt x="78163" y="111540"/>
                  <a:pt x="81948" y="111540"/>
                </a:cubicBezTo>
                <a:cubicBezTo>
                  <a:pt x="85732" y="111540"/>
                  <a:pt x="88777" y="108495"/>
                  <a:pt x="88777" y="104711"/>
                </a:cubicBezTo>
                <a:lnTo>
                  <a:pt x="88777" y="75659"/>
                </a:lnTo>
                <a:lnTo>
                  <a:pt x="97597" y="84480"/>
                </a:lnTo>
                <a:cubicBezTo>
                  <a:pt x="100272" y="87155"/>
                  <a:pt x="104597" y="87155"/>
                  <a:pt x="107243" y="84480"/>
                </a:cubicBezTo>
                <a:cubicBezTo>
                  <a:pt x="109890" y="81805"/>
                  <a:pt x="109918" y="77480"/>
                  <a:pt x="107243" y="74834"/>
                </a:cubicBezTo>
                <a:lnTo>
                  <a:pt x="86756" y="54347"/>
                </a:lnTo>
                <a:close/>
              </a:path>
            </a:pathLst>
          </a:custGeom>
          <a:solidFill>
            <a:srgbClr val="FF8A65"/>
          </a:solidFill>
          <a:ln/>
        </p:spPr>
      </p:sp>
      <p:sp>
        <p:nvSpPr>
          <p:cNvPr id="55" name="Text 53"/>
          <p:cNvSpPr/>
          <p:nvPr/>
        </p:nvSpPr>
        <p:spPr>
          <a:xfrm>
            <a:off x="8599412" y="2112430"/>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Đăng tải</a:t>
            </a:r>
            <a:endParaRPr lang="en-US" sz="1600" dirty="0"/>
          </a:p>
        </p:txBody>
      </p:sp>
      <p:sp>
        <p:nvSpPr>
          <p:cNvPr id="56" name="Text 54"/>
          <p:cNvSpPr/>
          <p:nvPr/>
        </p:nvSpPr>
        <p:spPr>
          <a:xfrm>
            <a:off x="8417306" y="2403800"/>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Cho phép cán bộ, sinh viên chủ động lưu trữ</a:t>
            </a:r>
            <a:endParaRPr lang="en-US" sz="1600" dirty="0"/>
          </a:p>
        </p:txBody>
      </p:sp>
      <p:sp>
        <p:nvSpPr>
          <p:cNvPr id="57" name="Shape 55"/>
          <p:cNvSpPr/>
          <p:nvPr/>
        </p:nvSpPr>
        <p:spPr>
          <a:xfrm>
            <a:off x="8420220" y="2698083"/>
            <a:ext cx="797989" cy="224355"/>
          </a:xfrm>
          <a:custGeom>
            <a:avLst/>
            <a:gdLst/>
            <a:ahLst/>
            <a:cxnLst/>
            <a:rect l="l" t="t" r="r" b="b"/>
            <a:pathLst>
              <a:path w="797989" h="224355">
                <a:moveTo>
                  <a:pt x="36422" y="0"/>
                </a:moveTo>
                <a:lnTo>
                  <a:pt x="761567" y="0"/>
                </a:lnTo>
                <a:cubicBezTo>
                  <a:pt x="781682" y="0"/>
                  <a:pt x="797989" y="16307"/>
                  <a:pt x="797989" y="36422"/>
                </a:cubicBezTo>
                <a:lnTo>
                  <a:pt x="797989" y="187933"/>
                </a:lnTo>
                <a:cubicBezTo>
                  <a:pt x="797989" y="208048"/>
                  <a:pt x="781682" y="224355"/>
                  <a:pt x="761567" y="224355"/>
                </a:cubicBezTo>
                <a:lnTo>
                  <a:pt x="36422" y="224355"/>
                </a:lnTo>
                <a:cubicBezTo>
                  <a:pt x="16307" y="224355"/>
                  <a:pt x="0" y="208048"/>
                  <a:pt x="0" y="187933"/>
                </a:cubicBezTo>
                <a:lnTo>
                  <a:pt x="0" y="36422"/>
                </a:lnTo>
                <a:cubicBezTo>
                  <a:pt x="0" y="16320"/>
                  <a:pt x="16320" y="0"/>
                  <a:pt x="36422" y="0"/>
                </a:cubicBezTo>
                <a:close/>
              </a:path>
            </a:pathLst>
          </a:custGeom>
          <a:solidFill>
            <a:srgbClr val="FFFFFF"/>
          </a:solidFill>
          <a:ln w="8128">
            <a:solidFill>
              <a:srgbClr val="607D8B"/>
            </a:solidFill>
            <a:prstDash val="solid"/>
          </a:ln>
        </p:spPr>
      </p:sp>
      <p:sp>
        <p:nvSpPr>
          <p:cNvPr id="58" name="Text 56"/>
          <p:cNvSpPr/>
          <p:nvPr/>
        </p:nvSpPr>
        <p:spPr>
          <a:xfrm>
            <a:off x="8417306" y="2695170"/>
            <a:ext cx="846793" cy="218527"/>
          </a:xfrm>
          <a:prstGeom prst="rect">
            <a:avLst/>
          </a:prstGeom>
          <a:noFill/>
          <a:ln/>
        </p:spPr>
        <p:txBody>
          <a:bodyPr wrap="square" lIns="72842" tIns="36421" rIns="72842" bIns="36421" rtlCol="0" anchor="ctr"/>
          <a:lstStyle/>
          <a:p>
            <a:pPr>
              <a:lnSpc>
                <a:spcPct val="110000"/>
              </a:lnSpc>
            </a:pPr>
            <a:r>
              <a:rPr lang="en-US" sz="860" dirty="0">
                <a:solidFill>
                  <a:srgbClr val="607D8B"/>
                </a:solidFill>
                <a:latin typeface="MiSans" pitchFamily="34" charset="0"/>
                <a:ea typeface="MiSans" pitchFamily="34" charset="-122"/>
                <a:cs typeface="MiSans" pitchFamily="34" charset="-120"/>
              </a:rPr>
              <a:t>Tệp tin vật lý</a:t>
            </a:r>
            <a:endParaRPr lang="en-US" sz="1600" dirty="0"/>
          </a:p>
        </p:txBody>
      </p:sp>
      <p:sp>
        <p:nvSpPr>
          <p:cNvPr id="59" name="Shape 57"/>
          <p:cNvSpPr/>
          <p:nvPr/>
        </p:nvSpPr>
        <p:spPr>
          <a:xfrm>
            <a:off x="9261640" y="2698083"/>
            <a:ext cx="597672" cy="224355"/>
          </a:xfrm>
          <a:custGeom>
            <a:avLst/>
            <a:gdLst/>
            <a:ahLst/>
            <a:cxnLst/>
            <a:rect l="l" t="t" r="r" b="b"/>
            <a:pathLst>
              <a:path w="597672" h="224355">
                <a:moveTo>
                  <a:pt x="36422" y="0"/>
                </a:moveTo>
                <a:lnTo>
                  <a:pt x="561250" y="0"/>
                </a:lnTo>
                <a:cubicBezTo>
                  <a:pt x="581365" y="0"/>
                  <a:pt x="597672" y="16307"/>
                  <a:pt x="597672" y="36422"/>
                </a:cubicBezTo>
                <a:lnTo>
                  <a:pt x="597672" y="187933"/>
                </a:lnTo>
                <a:cubicBezTo>
                  <a:pt x="597672" y="208048"/>
                  <a:pt x="581365" y="224355"/>
                  <a:pt x="561250" y="224355"/>
                </a:cubicBezTo>
                <a:lnTo>
                  <a:pt x="36422" y="224355"/>
                </a:lnTo>
                <a:cubicBezTo>
                  <a:pt x="16307" y="224355"/>
                  <a:pt x="0" y="208048"/>
                  <a:pt x="0" y="187933"/>
                </a:cubicBezTo>
                <a:lnTo>
                  <a:pt x="0" y="36422"/>
                </a:lnTo>
                <a:cubicBezTo>
                  <a:pt x="0" y="16320"/>
                  <a:pt x="16320" y="0"/>
                  <a:pt x="36422" y="0"/>
                </a:cubicBezTo>
                <a:close/>
              </a:path>
            </a:pathLst>
          </a:custGeom>
          <a:solidFill>
            <a:srgbClr val="FFFFFF"/>
          </a:solidFill>
          <a:ln w="8128">
            <a:solidFill>
              <a:srgbClr val="607D8B"/>
            </a:solidFill>
            <a:prstDash val="solid"/>
          </a:ln>
        </p:spPr>
      </p:sp>
      <p:sp>
        <p:nvSpPr>
          <p:cNvPr id="60" name="Text 58"/>
          <p:cNvSpPr/>
          <p:nvPr/>
        </p:nvSpPr>
        <p:spPr>
          <a:xfrm>
            <a:off x="9258727" y="2695170"/>
            <a:ext cx="646476" cy="218527"/>
          </a:xfrm>
          <a:prstGeom prst="rect">
            <a:avLst/>
          </a:prstGeom>
          <a:noFill/>
          <a:ln/>
        </p:spPr>
        <p:txBody>
          <a:bodyPr wrap="square" lIns="72842" tIns="36421" rIns="72842" bIns="36421" rtlCol="0" anchor="ctr"/>
          <a:lstStyle/>
          <a:p>
            <a:pPr>
              <a:lnSpc>
                <a:spcPct val="110000"/>
              </a:lnSpc>
            </a:pPr>
            <a:r>
              <a:rPr lang="en-US" sz="860" dirty="0">
                <a:solidFill>
                  <a:srgbClr val="607D8B"/>
                </a:solidFill>
                <a:latin typeface="MiSans" pitchFamily="34" charset="0"/>
                <a:ea typeface="MiSans" pitchFamily="34" charset="-122"/>
                <a:cs typeface="MiSans" pitchFamily="34" charset="-120"/>
              </a:rPr>
              <a:t>YouTube</a:t>
            </a:r>
            <a:endParaRPr lang="en-US" sz="1600" dirty="0"/>
          </a:p>
        </p:txBody>
      </p:sp>
      <p:sp>
        <p:nvSpPr>
          <p:cNvPr id="61" name="Shape 59"/>
          <p:cNvSpPr/>
          <p:nvPr/>
        </p:nvSpPr>
        <p:spPr>
          <a:xfrm>
            <a:off x="9903108" y="2698083"/>
            <a:ext cx="807094" cy="224355"/>
          </a:xfrm>
          <a:custGeom>
            <a:avLst/>
            <a:gdLst/>
            <a:ahLst/>
            <a:cxnLst/>
            <a:rect l="l" t="t" r="r" b="b"/>
            <a:pathLst>
              <a:path w="807094" h="224355">
                <a:moveTo>
                  <a:pt x="36422" y="0"/>
                </a:moveTo>
                <a:lnTo>
                  <a:pt x="770672" y="0"/>
                </a:lnTo>
                <a:cubicBezTo>
                  <a:pt x="790787" y="0"/>
                  <a:pt x="807094" y="16307"/>
                  <a:pt x="807094" y="36422"/>
                </a:cubicBezTo>
                <a:lnTo>
                  <a:pt x="807094" y="187933"/>
                </a:lnTo>
                <a:cubicBezTo>
                  <a:pt x="807094" y="208048"/>
                  <a:pt x="790787" y="224355"/>
                  <a:pt x="770672" y="224355"/>
                </a:cubicBezTo>
                <a:lnTo>
                  <a:pt x="36422" y="224355"/>
                </a:lnTo>
                <a:cubicBezTo>
                  <a:pt x="16307" y="224355"/>
                  <a:pt x="0" y="208048"/>
                  <a:pt x="0" y="187933"/>
                </a:cubicBezTo>
                <a:lnTo>
                  <a:pt x="0" y="36422"/>
                </a:lnTo>
                <a:cubicBezTo>
                  <a:pt x="0" y="16320"/>
                  <a:pt x="16320" y="0"/>
                  <a:pt x="36422" y="0"/>
                </a:cubicBezTo>
                <a:close/>
              </a:path>
            </a:pathLst>
          </a:custGeom>
          <a:solidFill>
            <a:srgbClr val="FFFFFF"/>
          </a:solidFill>
          <a:ln w="8128">
            <a:solidFill>
              <a:srgbClr val="607D8B"/>
            </a:solidFill>
            <a:prstDash val="solid"/>
          </a:ln>
        </p:spPr>
      </p:sp>
      <p:sp>
        <p:nvSpPr>
          <p:cNvPr id="62" name="Text 60"/>
          <p:cNvSpPr/>
          <p:nvPr/>
        </p:nvSpPr>
        <p:spPr>
          <a:xfrm>
            <a:off x="9900195" y="2695170"/>
            <a:ext cx="855898" cy="218527"/>
          </a:xfrm>
          <a:prstGeom prst="rect">
            <a:avLst/>
          </a:prstGeom>
          <a:noFill/>
          <a:ln/>
        </p:spPr>
        <p:txBody>
          <a:bodyPr wrap="square" lIns="72842" tIns="36421" rIns="72842" bIns="36421" rtlCol="0" anchor="ctr"/>
          <a:lstStyle/>
          <a:p>
            <a:pPr>
              <a:lnSpc>
                <a:spcPct val="110000"/>
              </a:lnSpc>
            </a:pPr>
            <a:r>
              <a:rPr lang="en-US" sz="860" dirty="0">
                <a:solidFill>
                  <a:srgbClr val="607D8B"/>
                </a:solidFill>
                <a:latin typeface="MiSans" pitchFamily="34" charset="0"/>
                <a:ea typeface="MiSans" pitchFamily="34" charset="-122"/>
                <a:cs typeface="MiSans" pitchFamily="34" charset="-120"/>
              </a:rPr>
              <a:t>Google Drive</a:t>
            </a:r>
            <a:endParaRPr lang="en-US" sz="1600" dirty="0"/>
          </a:p>
        </p:txBody>
      </p:sp>
      <p:sp>
        <p:nvSpPr>
          <p:cNvPr id="63" name="Shape 61"/>
          <p:cNvSpPr/>
          <p:nvPr/>
        </p:nvSpPr>
        <p:spPr>
          <a:xfrm>
            <a:off x="8308042" y="3143877"/>
            <a:ext cx="3332541" cy="728424"/>
          </a:xfrm>
          <a:custGeom>
            <a:avLst/>
            <a:gdLst/>
            <a:ahLst/>
            <a:cxnLst/>
            <a:rect l="l" t="t" r="r" b="b"/>
            <a:pathLst>
              <a:path w="3332541" h="728424">
                <a:moveTo>
                  <a:pt x="72842" y="0"/>
                </a:moveTo>
                <a:lnTo>
                  <a:pt x="3259698" y="0"/>
                </a:lnTo>
                <a:cubicBezTo>
                  <a:pt x="3299928" y="0"/>
                  <a:pt x="3332541" y="32613"/>
                  <a:pt x="3332541" y="72842"/>
                </a:cubicBezTo>
                <a:lnTo>
                  <a:pt x="3332541" y="655582"/>
                </a:lnTo>
                <a:cubicBezTo>
                  <a:pt x="3332541" y="695812"/>
                  <a:pt x="3299928" y="728424"/>
                  <a:pt x="3259698" y="728424"/>
                </a:cubicBezTo>
                <a:lnTo>
                  <a:pt x="72842" y="728424"/>
                </a:lnTo>
                <a:cubicBezTo>
                  <a:pt x="32613" y="728424"/>
                  <a:pt x="0" y="695812"/>
                  <a:pt x="0" y="655582"/>
                </a:cubicBezTo>
                <a:lnTo>
                  <a:pt x="0" y="72842"/>
                </a:lnTo>
                <a:cubicBezTo>
                  <a:pt x="0" y="32613"/>
                  <a:pt x="32613" y="0"/>
                  <a:pt x="72842" y="0"/>
                </a:cubicBezTo>
                <a:close/>
              </a:path>
            </a:pathLst>
          </a:custGeom>
          <a:solidFill>
            <a:srgbClr val="1E88E5">
              <a:alpha val="5098"/>
            </a:srgbClr>
          </a:solidFill>
          <a:ln/>
        </p:spPr>
      </p:sp>
      <p:sp>
        <p:nvSpPr>
          <p:cNvPr id="64" name="Shape 62"/>
          <p:cNvSpPr/>
          <p:nvPr/>
        </p:nvSpPr>
        <p:spPr>
          <a:xfrm>
            <a:off x="8426411" y="3289562"/>
            <a:ext cx="163895" cy="145685"/>
          </a:xfrm>
          <a:custGeom>
            <a:avLst/>
            <a:gdLst/>
            <a:ahLst/>
            <a:cxnLst/>
            <a:rect l="l" t="t" r="r" b="b"/>
            <a:pathLst>
              <a:path w="163895" h="145685">
                <a:moveTo>
                  <a:pt x="114158" y="11126"/>
                </a:moveTo>
                <a:lnTo>
                  <a:pt x="156327" y="53892"/>
                </a:lnTo>
                <a:cubicBezTo>
                  <a:pt x="164208" y="61888"/>
                  <a:pt x="164208" y="74692"/>
                  <a:pt x="156327" y="82688"/>
                </a:cubicBezTo>
                <a:lnTo>
                  <a:pt x="111824" y="127730"/>
                </a:lnTo>
                <a:cubicBezTo>
                  <a:pt x="109178" y="130405"/>
                  <a:pt x="104853" y="130433"/>
                  <a:pt x="102179" y="127787"/>
                </a:cubicBezTo>
                <a:cubicBezTo>
                  <a:pt x="99504" y="125141"/>
                  <a:pt x="99475" y="120816"/>
                  <a:pt x="102122" y="118141"/>
                </a:cubicBezTo>
                <a:lnTo>
                  <a:pt x="146624" y="73070"/>
                </a:lnTo>
                <a:cubicBezTo>
                  <a:pt x="149242" y="70424"/>
                  <a:pt x="149242" y="66127"/>
                  <a:pt x="146624" y="63481"/>
                </a:cubicBezTo>
                <a:lnTo>
                  <a:pt x="104426" y="20743"/>
                </a:lnTo>
                <a:cubicBezTo>
                  <a:pt x="101780" y="18068"/>
                  <a:pt x="101809" y="13743"/>
                  <a:pt x="104483" y="11097"/>
                </a:cubicBezTo>
                <a:cubicBezTo>
                  <a:pt x="107158" y="8451"/>
                  <a:pt x="111483" y="8479"/>
                  <a:pt x="114129" y="11154"/>
                </a:cubicBezTo>
                <a:close/>
                <a:moveTo>
                  <a:pt x="9134" y="65302"/>
                </a:moveTo>
                <a:lnTo>
                  <a:pt x="9134" y="27316"/>
                </a:lnTo>
                <a:cubicBezTo>
                  <a:pt x="9134" y="17272"/>
                  <a:pt x="17300" y="9105"/>
                  <a:pt x="27344" y="9105"/>
                </a:cubicBezTo>
                <a:lnTo>
                  <a:pt x="65331" y="9105"/>
                </a:lnTo>
                <a:cubicBezTo>
                  <a:pt x="70168" y="9105"/>
                  <a:pt x="74806" y="11012"/>
                  <a:pt x="78220" y="14426"/>
                </a:cubicBezTo>
                <a:lnTo>
                  <a:pt x="119194" y="55400"/>
                </a:lnTo>
                <a:cubicBezTo>
                  <a:pt x="126308" y="62514"/>
                  <a:pt x="126308" y="74037"/>
                  <a:pt x="119194" y="81151"/>
                </a:cubicBezTo>
                <a:lnTo>
                  <a:pt x="81208" y="119137"/>
                </a:lnTo>
                <a:cubicBezTo>
                  <a:pt x="74094" y="126251"/>
                  <a:pt x="62571" y="126251"/>
                  <a:pt x="55457" y="119137"/>
                </a:cubicBezTo>
                <a:lnTo>
                  <a:pt x="14483" y="78163"/>
                </a:lnTo>
                <a:cubicBezTo>
                  <a:pt x="11069" y="74749"/>
                  <a:pt x="9162" y="70111"/>
                  <a:pt x="9162" y="65274"/>
                </a:cubicBezTo>
                <a:close/>
                <a:moveTo>
                  <a:pt x="50108" y="40974"/>
                </a:moveTo>
                <a:cubicBezTo>
                  <a:pt x="50108" y="35949"/>
                  <a:pt x="46028" y="31869"/>
                  <a:pt x="41002" y="31869"/>
                </a:cubicBezTo>
                <a:cubicBezTo>
                  <a:pt x="35977" y="31869"/>
                  <a:pt x="31897" y="35949"/>
                  <a:pt x="31897" y="40974"/>
                </a:cubicBezTo>
                <a:cubicBezTo>
                  <a:pt x="31897" y="45999"/>
                  <a:pt x="35977" y="50079"/>
                  <a:pt x="41002" y="50079"/>
                </a:cubicBezTo>
                <a:cubicBezTo>
                  <a:pt x="46028" y="50079"/>
                  <a:pt x="50108" y="45999"/>
                  <a:pt x="50108" y="40974"/>
                </a:cubicBezTo>
                <a:close/>
              </a:path>
            </a:pathLst>
          </a:custGeom>
          <a:solidFill>
            <a:srgbClr val="1E88E5"/>
          </a:solidFill>
          <a:ln/>
        </p:spPr>
      </p:sp>
      <p:sp>
        <p:nvSpPr>
          <p:cNvPr id="65" name="Text 63"/>
          <p:cNvSpPr/>
          <p:nvPr/>
        </p:nvSpPr>
        <p:spPr>
          <a:xfrm>
            <a:off x="8599412" y="3253141"/>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Phân loại</a:t>
            </a:r>
            <a:endParaRPr lang="en-US" sz="1600" dirty="0"/>
          </a:p>
        </p:txBody>
      </p:sp>
      <p:sp>
        <p:nvSpPr>
          <p:cNvPr id="66" name="Text 64"/>
          <p:cNvSpPr/>
          <p:nvPr/>
        </p:nvSpPr>
        <p:spPr>
          <a:xfrm>
            <a:off x="8417306" y="3544510"/>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Theo danh mục, chiến dịch, đơn vị</a:t>
            </a:r>
            <a:endParaRPr lang="en-US" sz="1600" dirty="0"/>
          </a:p>
        </p:txBody>
      </p:sp>
      <p:sp>
        <p:nvSpPr>
          <p:cNvPr id="67" name="Shape 65"/>
          <p:cNvSpPr/>
          <p:nvPr/>
        </p:nvSpPr>
        <p:spPr>
          <a:xfrm>
            <a:off x="8308042" y="3981565"/>
            <a:ext cx="3332541" cy="1420427"/>
          </a:xfrm>
          <a:custGeom>
            <a:avLst/>
            <a:gdLst/>
            <a:ahLst/>
            <a:cxnLst/>
            <a:rect l="l" t="t" r="r" b="b"/>
            <a:pathLst>
              <a:path w="3332541" h="1420427">
                <a:moveTo>
                  <a:pt x="72840" y="0"/>
                </a:moveTo>
                <a:lnTo>
                  <a:pt x="3259701" y="0"/>
                </a:lnTo>
                <a:cubicBezTo>
                  <a:pt x="3299929" y="0"/>
                  <a:pt x="3332541" y="32611"/>
                  <a:pt x="3332541" y="72840"/>
                </a:cubicBezTo>
                <a:lnTo>
                  <a:pt x="3332541" y="1347588"/>
                </a:lnTo>
                <a:cubicBezTo>
                  <a:pt x="3332541" y="1387816"/>
                  <a:pt x="3299929" y="1420427"/>
                  <a:pt x="3259701" y="1420427"/>
                </a:cubicBezTo>
                <a:lnTo>
                  <a:pt x="72840" y="1420427"/>
                </a:lnTo>
                <a:cubicBezTo>
                  <a:pt x="32611" y="1420427"/>
                  <a:pt x="0" y="1387816"/>
                  <a:pt x="0" y="1347588"/>
                </a:cubicBezTo>
                <a:lnTo>
                  <a:pt x="0" y="72840"/>
                </a:lnTo>
                <a:cubicBezTo>
                  <a:pt x="0" y="32611"/>
                  <a:pt x="32611" y="0"/>
                  <a:pt x="72840" y="0"/>
                </a:cubicBezTo>
                <a:close/>
              </a:path>
            </a:pathLst>
          </a:custGeom>
          <a:solidFill>
            <a:srgbClr val="78909C">
              <a:alpha val="5098"/>
            </a:srgbClr>
          </a:solidFill>
          <a:ln/>
        </p:spPr>
      </p:sp>
      <p:sp>
        <p:nvSpPr>
          <p:cNvPr id="68" name="Shape 66"/>
          <p:cNvSpPr/>
          <p:nvPr/>
        </p:nvSpPr>
        <p:spPr>
          <a:xfrm>
            <a:off x="8435516" y="4127250"/>
            <a:ext cx="145685" cy="145685"/>
          </a:xfrm>
          <a:custGeom>
            <a:avLst/>
            <a:gdLst/>
            <a:ahLst/>
            <a:cxnLst/>
            <a:rect l="l" t="t" r="r" b="b"/>
            <a:pathLst>
              <a:path w="145685" h="145685">
                <a:moveTo>
                  <a:pt x="18211" y="18211"/>
                </a:moveTo>
                <a:cubicBezTo>
                  <a:pt x="18211" y="13174"/>
                  <a:pt x="14142" y="9105"/>
                  <a:pt x="9105" y="9105"/>
                </a:cubicBezTo>
                <a:cubicBezTo>
                  <a:pt x="4069" y="9105"/>
                  <a:pt x="0" y="13174"/>
                  <a:pt x="0" y="18211"/>
                </a:cubicBezTo>
                <a:lnTo>
                  <a:pt x="0" y="113816"/>
                </a:lnTo>
                <a:cubicBezTo>
                  <a:pt x="0" y="126393"/>
                  <a:pt x="10187" y="136580"/>
                  <a:pt x="22763" y="136580"/>
                </a:cubicBezTo>
                <a:lnTo>
                  <a:pt x="136580" y="136580"/>
                </a:lnTo>
                <a:cubicBezTo>
                  <a:pt x="141616" y="136580"/>
                  <a:pt x="145685" y="132511"/>
                  <a:pt x="145685" y="127474"/>
                </a:cubicBezTo>
                <a:cubicBezTo>
                  <a:pt x="145685" y="122438"/>
                  <a:pt x="141616" y="118369"/>
                  <a:pt x="136580" y="118369"/>
                </a:cubicBezTo>
                <a:lnTo>
                  <a:pt x="22763" y="118369"/>
                </a:lnTo>
                <a:cubicBezTo>
                  <a:pt x="20259" y="118369"/>
                  <a:pt x="18211" y="116320"/>
                  <a:pt x="18211" y="113816"/>
                </a:cubicBezTo>
                <a:lnTo>
                  <a:pt x="18211" y="18211"/>
                </a:lnTo>
                <a:close/>
                <a:moveTo>
                  <a:pt x="133905" y="42852"/>
                </a:moveTo>
                <a:cubicBezTo>
                  <a:pt x="137462" y="39295"/>
                  <a:pt x="137462" y="33519"/>
                  <a:pt x="133905" y="29962"/>
                </a:cubicBezTo>
                <a:cubicBezTo>
                  <a:pt x="130348" y="26405"/>
                  <a:pt x="124572" y="26405"/>
                  <a:pt x="121015" y="29962"/>
                </a:cubicBezTo>
                <a:lnTo>
                  <a:pt x="91053" y="59953"/>
                </a:lnTo>
                <a:lnTo>
                  <a:pt x="74720" y="43649"/>
                </a:lnTo>
                <a:cubicBezTo>
                  <a:pt x="71164" y="40092"/>
                  <a:pt x="65387" y="40092"/>
                  <a:pt x="61831" y="43649"/>
                </a:cubicBezTo>
                <a:lnTo>
                  <a:pt x="34515" y="70964"/>
                </a:lnTo>
                <a:cubicBezTo>
                  <a:pt x="30958" y="74521"/>
                  <a:pt x="30958" y="80297"/>
                  <a:pt x="34515" y="83854"/>
                </a:cubicBezTo>
                <a:cubicBezTo>
                  <a:pt x="38072" y="87411"/>
                  <a:pt x="43848" y="87411"/>
                  <a:pt x="47404" y="83854"/>
                </a:cubicBezTo>
                <a:lnTo>
                  <a:pt x="68290" y="62969"/>
                </a:lnTo>
                <a:lnTo>
                  <a:pt x="84622" y="79301"/>
                </a:lnTo>
                <a:cubicBezTo>
                  <a:pt x="88179" y="82858"/>
                  <a:pt x="93955" y="82858"/>
                  <a:pt x="97512" y="79301"/>
                </a:cubicBezTo>
                <a:lnTo>
                  <a:pt x="133933" y="42880"/>
                </a:lnTo>
                <a:close/>
              </a:path>
            </a:pathLst>
          </a:custGeom>
          <a:solidFill>
            <a:srgbClr val="78909C"/>
          </a:solidFill>
          <a:ln/>
        </p:spPr>
      </p:sp>
      <p:sp>
        <p:nvSpPr>
          <p:cNvPr id="69" name="Text 67"/>
          <p:cNvSpPr/>
          <p:nvPr/>
        </p:nvSpPr>
        <p:spPr>
          <a:xfrm>
            <a:off x="8599412" y="4090828"/>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Theo dõi</a:t>
            </a:r>
            <a:endParaRPr lang="en-US" sz="1600" dirty="0"/>
          </a:p>
        </p:txBody>
      </p:sp>
      <p:sp>
        <p:nvSpPr>
          <p:cNvPr id="70" name="Text 68"/>
          <p:cNvSpPr/>
          <p:nvPr/>
        </p:nvSpPr>
        <p:spPr>
          <a:xfrm>
            <a:off x="8417306" y="4382198"/>
            <a:ext cx="3186856" cy="218527"/>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Trạng thái phê duyệt:</a:t>
            </a:r>
            <a:endParaRPr lang="en-US" sz="1600" dirty="0"/>
          </a:p>
        </p:txBody>
      </p:sp>
      <p:sp>
        <p:nvSpPr>
          <p:cNvPr id="71" name="Shape 69"/>
          <p:cNvSpPr/>
          <p:nvPr/>
        </p:nvSpPr>
        <p:spPr>
          <a:xfrm>
            <a:off x="8417306" y="4737305"/>
            <a:ext cx="54632" cy="54632"/>
          </a:xfrm>
          <a:custGeom>
            <a:avLst/>
            <a:gdLst/>
            <a:ahLst/>
            <a:cxnLst/>
            <a:rect l="l" t="t" r="r" b="b"/>
            <a:pathLst>
              <a:path w="54632" h="54632">
                <a:moveTo>
                  <a:pt x="27316" y="0"/>
                </a:moveTo>
                <a:lnTo>
                  <a:pt x="27316" y="0"/>
                </a:lnTo>
                <a:cubicBezTo>
                  <a:pt x="42392" y="0"/>
                  <a:pt x="54632" y="12240"/>
                  <a:pt x="54632" y="27316"/>
                </a:cubicBezTo>
                <a:lnTo>
                  <a:pt x="54632" y="27316"/>
                </a:lnTo>
                <a:cubicBezTo>
                  <a:pt x="54632" y="42392"/>
                  <a:pt x="42392" y="54632"/>
                  <a:pt x="27316" y="54632"/>
                </a:cubicBezTo>
                <a:lnTo>
                  <a:pt x="27316" y="54632"/>
                </a:lnTo>
                <a:cubicBezTo>
                  <a:pt x="12240" y="54632"/>
                  <a:pt x="0" y="42392"/>
                  <a:pt x="0" y="27316"/>
                </a:cubicBezTo>
                <a:lnTo>
                  <a:pt x="0" y="27316"/>
                </a:lnTo>
                <a:cubicBezTo>
                  <a:pt x="0" y="12240"/>
                  <a:pt x="12240" y="0"/>
                  <a:pt x="27316" y="0"/>
                </a:cubicBezTo>
                <a:close/>
              </a:path>
            </a:pathLst>
          </a:custGeom>
          <a:solidFill>
            <a:srgbClr val="78909C"/>
          </a:solidFill>
          <a:ln/>
        </p:spPr>
      </p:sp>
      <p:sp>
        <p:nvSpPr>
          <p:cNvPr id="72" name="Text 70"/>
          <p:cNvSpPr/>
          <p:nvPr/>
        </p:nvSpPr>
        <p:spPr>
          <a:xfrm>
            <a:off x="8544780" y="4673568"/>
            <a:ext cx="1575217" cy="182106"/>
          </a:xfrm>
          <a:prstGeom prst="rect">
            <a:avLst/>
          </a:prstGeom>
          <a:noFill/>
          <a:ln/>
        </p:spPr>
        <p:txBody>
          <a:bodyPr wrap="square" lIns="0" tIns="0" rIns="0" bIns="0" rtlCol="0" anchor="ctr"/>
          <a:lstStyle/>
          <a:p>
            <a:pPr>
              <a:lnSpc>
                <a:spcPct val="120000"/>
              </a:lnSpc>
            </a:pPr>
            <a:r>
              <a:rPr lang="en-US" sz="1004" b="1" dirty="0">
                <a:solidFill>
                  <a:srgbClr val="607D8B"/>
                </a:solidFill>
                <a:latin typeface="MiSans" pitchFamily="34" charset="0"/>
                <a:ea typeface="MiSans" pitchFamily="34" charset="-122"/>
                <a:cs typeface="MiSans" pitchFamily="34" charset="-120"/>
              </a:rPr>
              <a:t>Chờ duyệt:</a:t>
            </a:r>
            <a:r>
              <a:rPr lang="en-US" sz="1004" dirty="0">
                <a:solidFill>
                  <a:srgbClr val="607D8B"/>
                </a:solidFill>
                <a:latin typeface="MiSans" pitchFamily="34" charset="0"/>
                <a:ea typeface="MiSans" pitchFamily="34" charset="-122"/>
                <a:cs typeface="MiSans" pitchFamily="34" charset="-120"/>
              </a:rPr>
              <a:t> Sản phẩm mới</a:t>
            </a:r>
            <a:endParaRPr lang="en-US" sz="1600" dirty="0"/>
          </a:p>
        </p:txBody>
      </p:sp>
      <p:sp>
        <p:nvSpPr>
          <p:cNvPr id="73" name="Shape 71"/>
          <p:cNvSpPr/>
          <p:nvPr/>
        </p:nvSpPr>
        <p:spPr>
          <a:xfrm>
            <a:off x="8417306" y="4955832"/>
            <a:ext cx="54632" cy="54632"/>
          </a:xfrm>
          <a:custGeom>
            <a:avLst/>
            <a:gdLst/>
            <a:ahLst/>
            <a:cxnLst/>
            <a:rect l="l" t="t" r="r" b="b"/>
            <a:pathLst>
              <a:path w="54632" h="54632">
                <a:moveTo>
                  <a:pt x="27316" y="0"/>
                </a:moveTo>
                <a:lnTo>
                  <a:pt x="27316" y="0"/>
                </a:lnTo>
                <a:cubicBezTo>
                  <a:pt x="42392" y="0"/>
                  <a:pt x="54632" y="12240"/>
                  <a:pt x="54632" y="27316"/>
                </a:cubicBezTo>
                <a:lnTo>
                  <a:pt x="54632" y="27316"/>
                </a:lnTo>
                <a:cubicBezTo>
                  <a:pt x="54632" y="42392"/>
                  <a:pt x="42392" y="54632"/>
                  <a:pt x="27316" y="54632"/>
                </a:cubicBezTo>
                <a:lnTo>
                  <a:pt x="27316" y="54632"/>
                </a:lnTo>
                <a:cubicBezTo>
                  <a:pt x="12240" y="54632"/>
                  <a:pt x="0" y="42392"/>
                  <a:pt x="0" y="27316"/>
                </a:cubicBezTo>
                <a:lnTo>
                  <a:pt x="0" y="27316"/>
                </a:lnTo>
                <a:cubicBezTo>
                  <a:pt x="0" y="12240"/>
                  <a:pt x="12240" y="0"/>
                  <a:pt x="27316" y="0"/>
                </a:cubicBezTo>
                <a:close/>
              </a:path>
            </a:pathLst>
          </a:custGeom>
          <a:solidFill>
            <a:srgbClr val="1E88E5"/>
          </a:solidFill>
          <a:ln/>
        </p:spPr>
      </p:sp>
      <p:sp>
        <p:nvSpPr>
          <p:cNvPr id="74" name="Text 72"/>
          <p:cNvSpPr/>
          <p:nvPr/>
        </p:nvSpPr>
        <p:spPr>
          <a:xfrm>
            <a:off x="8544780" y="4892095"/>
            <a:ext cx="1365795" cy="182106"/>
          </a:xfrm>
          <a:prstGeom prst="rect">
            <a:avLst/>
          </a:prstGeom>
          <a:noFill/>
          <a:ln/>
        </p:spPr>
        <p:txBody>
          <a:bodyPr wrap="square" lIns="0" tIns="0" rIns="0" bIns="0" rtlCol="0" anchor="ctr"/>
          <a:lstStyle/>
          <a:p>
            <a:pPr>
              <a:lnSpc>
                <a:spcPct val="120000"/>
              </a:lnSpc>
            </a:pPr>
            <a:r>
              <a:rPr lang="en-US" sz="1004" b="1" dirty="0">
                <a:solidFill>
                  <a:srgbClr val="607D8B"/>
                </a:solidFill>
                <a:latin typeface="MiSans" pitchFamily="34" charset="0"/>
                <a:ea typeface="MiSans" pitchFamily="34" charset="-122"/>
                <a:cs typeface="MiSans" pitchFamily="34" charset="-120"/>
              </a:rPr>
              <a:t>Đã duyệt:</a:t>
            </a:r>
            <a:r>
              <a:rPr lang="en-US" sz="1004" dirty="0">
                <a:solidFill>
                  <a:srgbClr val="607D8B"/>
                </a:solidFill>
                <a:latin typeface="MiSans" pitchFamily="34" charset="0"/>
                <a:ea typeface="MiSans" pitchFamily="34" charset="-122"/>
                <a:cs typeface="MiSans" pitchFamily="34" charset="-120"/>
              </a:rPr>
              <a:t> Đã xuất bản</a:t>
            </a:r>
            <a:endParaRPr lang="en-US" sz="1600" dirty="0"/>
          </a:p>
        </p:txBody>
      </p:sp>
      <p:sp>
        <p:nvSpPr>
          <p:cNvPr id="75" name="Shape 73"/>
          <p:cNvSpPr/>
          <p:nvPr/>
        </p:nvSpPr>
        <p:spPr>
          <a:xfrm>
            <a:off x="8417306" y="5174359"/>
            <a:ext cx="54632" cy="54632"/>
          </a:xfrm>
          <a:custGeom>
            <a:avLst/>
            <a:gdLst/>
            <a:ahLst/>
            <a:cxnLst/>
            <a:rect l="l" t="t" r="r" b="b"/>
            <a:pathLst>
              <a:path w="54632" h="54632">
                <a:moveTo>
                  <a:pt x="27316" y="0"/>
                </a:moveTo>
                <a:lnTo>
                  <a:pt x="27316" y="0"/>
                </a:lnTo>
                <a:cubicBezTo>
                  <a:pt x="42392" y="0"/>
                  <a:pt x="54632" y="12240"/>
                  <a:pt x="54632" y="27316"/>
                </a:cubicBezTo>
                <a:lnTo>
                  <a:pt x="54632" y="27316"/>
                </a:lnTo>
                <a:cubicBezTo>
                  <a:pt x="54632" y="42392"/>
                  <a:pt x="42392" y="54632"/>
                  <a:pt x="27316" y="54632"/>
                </a:cubicBezTo>
                <a:lnTo>
                  <a:pt x="27316" y="54632"/>
                </a:lnTo>
                <a:cubicBezTo>
                  <a:pt x="12240" y="54632"/>
                  <a:pt x="0" y="42392"/>
                  <a:pt x="0" y="27316"/>
                </a:cubicBezTo>
                <a:lnTo>
                  <a:pt x="0" y="27316"/>
                </a:lnTo>
                <a:cubicBezTo>
                  <a:pt x="0" y="12240"/>
                  <a:pt x="12240" y="0"/>
                  <a:pt x="27316" y="0"/>
                </a:cubicBezTo>
                <a:close/>
              </a:path>
            </a:pathLst>
          </a:custGeom>
          <a:solidFill>
            <a:srgbClr val="FF8A65"/>
          </a:solidFill>
          <a:ln/>
        </p:spPr>
      </p:sp>
      <p:sp>
        <p:nvSpPr>
          <p:cNvPr id="76" name="Text 74"/>
          <p:cNvSpPr/>
          <p:nvPr/>
        </p:nvSpPr>
        <p:spPr>
          <a:xfrm>
            <a:off x="8544780" y="5110622"/>
            <a:ext cx="1274742" cy="182106"/>
          </a:xfrm>
          <a:prstGeom prst="rect">
            <a:avLst/>
          </a:prstGeom>
          <a:noFill/>
          <a:ln/>
        </p:spPr>
        <p:txBody>
          <a:bodyPr wrap="square" lIns="0" tIns="0" rIns="0" bIns="0" rtlCol="0" anchor="ctr"/>
          <a:lstStyle/>
          <a:p>
            <a:pPr>
              <a:lnSpc>
                <a:spcPct val="120000"/>
              </a:lnSpc>
            </a:pPr>
            <a:r>
              <a:rPr lang="en-US" sz="1004" b="1" dirty="0">
                <a:solidFill>
                  <a:srgbClr val="607D8B"/>
                </a:solidFill>
                <a:latin typeface="MiSans" pitchFamily="34" charset="0"/>
                <a:ea typeface="MiSans" pitchFamily="34" charset="-122"/>
                <a:cs typeface="MiSans" pitchFamily="34" charset="-120"/>
              </a:rPr>
              <a:t>Từ chối:</a:t>
            </a:r>
            <a:r>
              <a:rPr lang="en-US" sz="1004" dirty="0">
                <a:solidFill>
                  <a:srgbClr val="607D8B"/>
                </a:solidFill>
                <a:latin typeface="MiSans" pitchFamily="34" charset="0"/>
                <a:ea typeface="MiSans" pitchFamily="34" charset="-122"/>
                <a:cs typeface="MiSans" pitchFamily="34" charset="-120"/>
              </a:rPr>
              <a:t> Yêu cầu sửa</a:t>
            </a:r>
            <a:endParaRPr lang="en-US" sz="1600" dirty="0"/>
          </a:p>
        </p:txBody>
      </p:sp>
      <p:sp>
        <p:nvSpPr>
          <p:cNvPr id="77" name="Shape 75"/>
          <p:cNvSpPr/>
          <p:nvPr/>
        </p:nvSpPr>
        <p:spPr>
          <a:xfrm>
            <a:off x="8308042" y="5511256"/>
            <a:ext cx="3332541" cy="946951"/>
          </a:xfrm>
          <a:custGeom>
            <a:avLst/>
            <a:gdLst/>
            <a:ahLst/>
            <a:cxnLst/>
            <a:rect l="l" t="t" r="r" b="b"/>
            <a:pathLst>
              <a:path w="3332541" h="946951">
                <a:moveTo>
                  <a:pt x="72840" y="0"/>
                </a:moveTo>
                <a:lnTo>
                  <a:pt x="3259701" y="0"/>
                </a:lnTo>
                <a:cubicBezTo>
                  <a:pt x="3299929" y="0"/>
                  <a:pt x="3332541" y="32611"/>
                  <a:pt x="3332541" y="72840"/>
                </a:cubicBezTo>
                <a:lnTo>
                  <a:pt x="3332541" y="874112"/>
                </a:lnTo>
                <a:cubicBezTo>
                  <a:pt x="3332541" y="914340"/>
                  <a:pt x="3299929" y="946951"/>
                  <a:pt x="3259701" y="946951"/>
                </a:cubicBezTo>
                <a:lnTo>
                  <a:pt x="72840" y="946951"/>
                </a:lnTo>
                <a:cubicBezTo>
                  <a:pt x="32611" y="946951"/>
                  <a:pt x="0" y="914340"/>
                  <a:pt x="0" y="874112"/>
                </a:cubicBezTo>
                <a:lnTo>
                  <a:pt x="0" y="72840"/>
                </a:lnTo>
                <a:cubicBezTo>
                  <a:pt x="0" y="32611"/>
                  <a:pt x="32611" y="0"/>
                  <a:pt x="72840" y="0"/>
                </a:cubicBezTo>
                <a:close/>
              </a:path>
            </a:pathLst>
          </a:custGeom>
          <a:solidFill>
            <a:srgbClr val="FF8A65">
              <a:alpha val="5098"/>
            </a:srgbClr>
          </a:solidFill>
          <a:ln/>
        </p:spPr>
      </p:sp>
      <p:sp>
        <p:nvSpPr>
          <p:cNvPr id="78" name="Shape 76"/>
          <p:cNvSpPr/>
          <p:nvPr/>
        </p:nvSpPr>
        <p:spPr>
          <a:xfrm>
            <a:off x="8444622" y="5656940"/>
            <a:ext cx="127474" cy="145685"/>
          </a:xfrm>
          <a:custGeom>
            <a:avLst/>
            <a:gdLst/>
            <a:ahLst/>
            <a:cxnLst/>
            <a:rect l="l" t="t" r="r" b="b"/>
            <a:pathLst>
              <a:path w="127474" h="145685">
                <a:moveTo>
                  <a:pt x="63737" y="0"/>
                </a:moveTo>
                <a:cubicBezTo>
                  <a:pt x="58701" y="0"/>
                  <a:pt x="54632" y="4069"/>
                  <a:pt x="54632" y="9105"/>
                </a:cubicBezTo>
                <a:lnTo>
                  <a:pt x="54632" y="10016"/>
                </a:lnTo>
                <a:cubicBezTo>
                  <a:pt x="33860" y="14227"/>
                  <a:pt x="18211" y="32608"/>
                  <a:pt x="18211" y="54632"/>
                </a:cubicBezTo>
                <a:lnTo>
                  <a:pt x="18211" y="60806"/>
                </a:lnTo>
                <a:cubicBezTo>
                  <a:pt x="18211" y="74493"/>
                  <a:pt x="13544" y="87781"/>
                  <a:pt x="5008" y="98480"/>
                </a:cubicBezTo>
                <a:lnTo>
                  <a:pt x="2219" y="101951"/>
                </a:lnTo>
                <a:cubicBezTo>
                  <a:pt x="768" y="103744"/>
                  <a:pt x="0" y="105963"/>
                  <a:pt x="0" y="108268"/>
                </a:cubicBezTo>
                <a:cubicBezTo>
                  <a:pt x="0" y="113845"/>
                  <a:pt x="4524" y="118369"/>
                  <a:pt x="10101" y="118369"/>
                </a:cubicBezTo>
                <a:lnTo>
                  <a:pt x="117345" y="118369"/>
                </a:lnTo>
                <a:cubicBezTo>
                  <a:pt x="122922" y="118369"/>
                  <a:pt x="127446" y="113845"/>
                  <a:pt x="127446" y="108268"/>
                </a:cubicBezTo>
                <a:cubicBezTo>
                  <a:pt x="127446" y="105963"/>
                  <a:pt x="126678" y="103744"/>
                  <a:pt x="125226" y="101951"/>
                </a:cubicBezTo>
                <a:lnTo>
                  <a:pt x="122438" y="98480"/>
                </a:lnTo>
                <a:cubicBezTo>
                  <a:pt x="113930" y="87781"/>
                  <a:pt x="109264" y="74493"/>
                  <a:pt x="109264" y="60806"/>
                </a:cubicBezTo>
                <a:lnTo>
                  <a:pt x="109264" y="54632"/>
                </a:lnTo>
                <a:cubicBezTo>
                  <a:pt x="109264" y="32608"/>
                  <a:pt x="93614" y="14227"/>
                  <a:pt x="72842" y="10016"/>
                </a:cubicBezTo>
                <a:lnTo>
                  <a:pt x="72842" y="9105"/>
                </a:lnTo>
                <a:cubicBezTo>
                  <a:pt x="72842" y="4069"/>
                  <a:pt x="68773" y="0"/>
                  <a:pt x="63737" y="0"/>
                </a:cubicBezTo>
                <a:close/>
                <a:moveTo>
                  <a:pt x="46096" y="132027"/>
                </a:moveTo>
                <a:cubicBezTo>
                  <a:pt x="48116" y="139880"/>
                  <a:pt x="55258" y="145685"/>
                  <a:pt x="63737" y="145685"/>
                </a:cubicBezTo>
                <a:cubicBezTo>
                  <a:pt x="72216" y="145685"/>
                  <a:pt x="79358" y="139880"/>
                  <a:pt x="81379" y="132027"/>
                </a:cubicBezTo>
                <a:lnTo>
                  <a:pt x="46096" y="132027"/>
                </a:lnTo>
                <a:close/>
              </a:path>
            </a:pathLst>
          </a:custGeom>
          <a:solidFill>
            <a:srgbClr val="FF8A65"/>
          </a:solidFill>
          <a:ln/>
        </p:spPr>
      </p:sp>
      <p:sp>
        <p:nvSpPr>
          <p:cNvPr id="79" name="Text 77"/>
          <p:cNvSpPr/>
          <p:nvPr/>
        </p:nvSpPr>
        <p:spPr>
          <a:xfrm>
            <a:off x="8599412" y="5620519"/>
            <a:ext cx="3004750" cy="218527"/>
          </a:xfrm>
          <a:prstGeom prst="rect">
            <a:avLst/>
          </a:prstGeom>
          <a:noFill/>
          <a:ln/>
        </p:spPr>
        <p:txBody>
          <a:bodyPr wrap="square" lIns="0" tIns="0" rIns="0" bIns="0" rtlCol="0" anchor="ctr"/>
          <a:lstStyle/>
          <a:p>
            <a:pPr>
              <a:lnSpc>
                <a:spcPct val="130000"/>
              </a:lnSpc>
            </a:pPr>
            <a:r>
              <a:rPr lang="en-US" sz="1147" b="1" dirty="0">
                <a:solidFill>
                  <a:srgbClr val="37474F"/>
                </a:solidFill>
                <a:latin typeface="MiSans" pitchFamily="34" charset="0"/>
                <a:ea typeface="MiSans" pitchFamily="34" charset="-122"/>
                <a:cs typeface="MiSans" pitchFamily="34" charset="-120"/>
              </a:rPr>
              <a:t>Tiện ích</a:t>
            </a:r>
            <a:endParaRPr lang="en-US" sz="1600" dirty="0"/>
          </a:p>
        </p:txBody>
      </p:sp>
      <p:sp>
        <p:nvSpPr>
          <p:cNvPr id="80" name="Text 78"/>
          <p:cNvSpPr/>
          <p:nvPr/>
        </p:nvSpPr>
        <p:spPr>
          <a:xfrm>
            <a:off x="8417306" y="5911889"/>
            <a:ext cx="3186856" cy="437055"/>
          </a:xfrm>
          <a:prstGeom prst="rect">
            <a:avLst/>
          </a:prstGeom>
          <a:noFill/>
          <a:ln/>
        </p:spPr>
        <p:txBody>
          <a:bodyPr wrap="square" lIns="0" tIns="0" rIns="0" bIns="0" rtlCol="0" anchor="ctr"/>
          <a:lstStyle/>
          <a:p>
            <a:pPr>
              <a:lnSpc>
                <a:spcPct val="130000"/>
              </a:lnSpc>
            </a:pPr>
            <a:r>
              <a:rPr lang="en-US" sz="1147" dirty="0">
                <a:solidFill>
                  <a:srgbClr val="607D8B"/>
                </a:solidFill>
                <a:latin typeface="MiSans" pitchFamily="34" charset="0"/>
                <a:ea typeface="MiSans" pitchFamily="34" charset="-122"/>
                <a:cs typeface="MiSans" pitchFamily="34" charset="-120"/>
              </a:rPr>
              <a:t>Thông báo tự động, lịch sử chỉnh sửa, tìm kiếm nhanh</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hlinkClick r:id="rId2" action="ppaction://hlinksldjump"/>
            <a:extLst>
              <a:ext uri="{FF2B5EF4-FFF2-40B4-BE49-F238E27FC236}">
                <a16:creationId xmlns:a16="http://schemas.microsoft.com/office/drawing/2014/main" id="{374FC7BD-5154-A553-88CE-5218CFD37AEB}"/>
              </a:ext>
            </a:extLst>
          </p:cNvPr>
          <p:cNvPicPr>
            <a:picLocks noChangeAspect="1"/>
          </p:cNvPicPr>
          <p:nvPr/>
        </p:nvPicPr>
        <p:blipFill>
          <a:blip r:embed="rId3"/>
          <a:stretch>
            <a:fillRect/>
          </a:stretch>
        </p:blipFill>
        <p:spPr>
          <a:xfrm>
            <a:off x="2042778" y="1413000"/>
            <a:ext cx="8106444" cy="4032000"/>
          </a:xfrm>
          <a:prstGeom prst="rect">
            <a:avLst/>
          </a:prstGeom>
        </p:spPr>
      </p:pic>
    </p:spTree>
    <p:extLst>
      <p:ext uri="{BB962C8B-B14F-4D97-AF65-F5344CB8AC3E}">
        <p14:creationId xmlns:p14="http://schemas.microsoft.com/office/powerpoint/2010/main" val="985326104"/>
      </p:ext>
    </p:extLst>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2248</Words>
  <Application>Microsoft Office PowerPoint</Application>
  <PresentationFormat>Widescreen</PresentationFormat>
  <Paragraphs>330</Paragraphs>
  <Slides>17</Slides>
  <Notes>12</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MiSans</vt:lpstr>
      <vt:lpstr>Lobster</vt:lpstr>
      <vt:lpstr>阿里妈妈数黑体</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Quản Lý Sản Phẩm Truyền Thông - TVU Media Hub</dc:title>
  <dc:subject>Hệ Thống Quản Lý Sản Phẩm Truyền Thông - TVU Media Hub</dc:subject>
  <dc:creator>Kimi</dc:creator>
  <cp:lastModifiedBy>HUY</cp:lastModifiedBy>
  <cp:revision>13</cp:revision>
  <dcterms:created xsi:type="dcterms:W3CDTF">2026-01-09T14:56:50Z</dcterms:created>
  <dcterms:modified xsi:type="dcterms:W3CDTF">2026-01-09T15:40:18Z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{"Label":"Hệ Thống Quản Lý Sản Phẩm Truyền Thông - TVU Media Hub","ContentProducer":"001191110108MACG2KBH8F10000","ProduceID":"19ba3387-50f2-8668-8000-0000accadb66","ReservedCode1":"","ContentPropagator":"001191110108MACG2KBH8F20000","PropagateID":"19ba3387-50f2-8668-8000-0000accadb66","ReservedCode2":""}</vt:lpwstr>
  </property>
</Properties>
</file>